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slideLayouts/slideLayout1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  <p:sldMasterId id="2147483658" r:id="rId3"/>
    <p:sldMasterId id="2147483660" r:id="rId4"/>
    <p:sldMasterId id="2147483662" r:id="rId5"/>
    <p:sldMasterId id="2147483664" r:id="rId6"/>
    <p:sldMasterId id="2147483666" r:id="rId7"/>
  </p:sldMasterIdLst>
  <p:notesMasterIdLst>
    <p:notesMasterId r:id="rId18"/>
  </p:notesMasterIdLst>
  <p:sldIdLst>
    <p:sldId id="256" r:id="rId8"/>
    <p:sldId id="257" r:id="rId9"/>
    <p:sldId id="258" r:id="rId10"/>
    <p:sldId id="260" r:id="rId11"/>
    <p:sldId id="261" r:id="rId12"/>
    <p:sldId id="265" r:id="rId13"/>
    <p:sldId id="263" r:id="rId14"/>
    <p:sldId id="262" r:id="rId15"/>
    <p:sldId id="266" r:id="rId16"/>
    <p:sldId id="264" r:id="rId17"/>
  </p:sldIdLst>
  <p:sldSz cx="12192000" cy="6858000"/>
  <p:notesSz cx="6858000" cy="9144000"/>
  <p:embeddedFontLst>
    <p:embeddedFont>
      <p:font typeface="Gill Sans" panose="020B0502020104020203" pitchFamily="34" charset="-79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g6sD6mxZQ843chauRQ9yP0dlSH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 snapToGrid="0">
      <p:cViewPr varScale="1">
        <p:scale>
          <a:sx n="121" d="100"/>
          <a:sy n="121" d="100"/>
        </p:scale>
        <p:origin x="7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font" Target="fonts/font1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C1CEBE96-523B-C390-6A1D-16CA92A7C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6:notes">
            <a:extLst>
              <a:ext uri="{FF2B5EF4-FFF2-40B4-BE49-F238E27FC236}">
                <a16:creationId xmlns:a16="http://schemas.microsoft.com/office/drawing/2014/main" id="{EFE56740-71DA-E753-0A11-2CE38F5A35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6:notes">
            <a:extLst>
              <a:ext uri="{FF2B5EF4-FFF2-40B4-BE49-F238E27FC236}">
                <a16:creationId xmlns:a16="http://schemas.microsoft.com/office/drawing/2014/main" id="{DAC35F0D-091C-FA4B-FBF4-0762D64E2A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053144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>
          <a:extLst>
            <a:ext uri="{FF2B5EF4-FFF2-40B4-BE49-F238E27FC236}">
              <a16:creationId xmlns:a16="http://schemas.microsoft.com/office/drawing/2014/main" id="{E8862A45-CE4C-C597-5888-2E55B8CB0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7:notes">
            <a:extLst>
              <a:ext uri="{FF2B5EF4-FFF2-40B4-BE49-F238E27FC236}">
                <a16:creationId xmlns:a16="http://schemas.microsoft.com/office/drawing/2014/main" id="{F4389B8D-B157-82AE-2425-50C7412B57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7:notes">
            <a:extLst>
              <a:ext uri="{FF2B5EF4-FFF2-40B4-BE49-F238E27FC236}">
                <a16:creationId xmlns:a16="http://schemas.microsoft.com/office/drawing/2014/main" id="{D629DB07-02DD-E752-0DCA-A88223373C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4496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3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3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1" name="Google Shape;91;p23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3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3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5"/>
          <p:cNvSpPr txBox="1"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5"/>
          <p:cNvSpPr txBox="1"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3" name="Google Shape;103;p25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5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5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7"/>
          <p:cNvSpPr txBox="1"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7"/>
          <p:cNvSpPr txBox="1">
            <a:spLocks noGrp="1"/>
          </p:cNvSpPr>
          <p:nvPr>
            <p:ph type="body" idx="1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marL="1371600" lvl="2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16" name="Google Shape;116;p27"/>
          <p:cNvSpPr txBox="1">
            <a:spLocks noGrp="1"/>
          </p:cNvSpPr>
          <p:nvPr>
            <p:ph type="body" idx="2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7" name="Google Shape;117;p27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7"/>
          <p:cNvSpPr txBox="1">
            <a:spLocks noGrp="1"/>
          </p:cNvSpPr>
          <p:nvPr>
            <p:ph type="ftr" idx="11"/>
          </p:nvPr>
        </p:nvSpPr>
        <p:spPr>
          <a:xfrm>
            <a:off x="804862" y="6235700"/>
            <a:ext cx="5124450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7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9"/>
          <p:cNvSpPr txBox="1"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9"/>
          <p:cNvSpPr>
            <a:spLocks noGrp="1"/>
          </p:cNvSpPr>
          <p:nvPr>
            <p:ph type="pic" idx="2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130" name="Google Shape;130;p29"/>
          <p:cNvSpPr txBox="1">
            <a:spLocks noGrp="1"/>
          </p:cNvSpPr>
          <p:nvPr>
            <p:ph type="body" idx="1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31" name="Google Shape;131;p29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9"/>
          <p:cNvSpPr txBox="1">
            <a:spLocks noGrp="1"/>
          </p:cNvSpPr>
          <p:nvPr>
            <p:ph type="ftr" idx="11"/>
          </p:nvPr>
        </p:nvSpPr>
        <p:spPr>
          <a:xfrm>
            <a:off x="804862" y="6235700"/>
            <a:ext cx="5124450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9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>
            <a:spLocks noGrp="1"/>
          </p:cNvSpPr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 rot="5400000">
            <a:off x="2838641" y="329756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7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1"/>
          </p:nvPr>
        </p:nvSpPr>
        <p:spPr>
          <a:xfrm rot="5400000">
            <a:off x="4545009" y="324172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3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body" idx="4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0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body" idx="1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body" idx="2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0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2230437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2230437" y="2638425"/>
            <a:ext cx="7731125" cy="31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2230437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1"/>
          </p:nvPr>
        </p:nvSpPr>
        <p:spPr>
          <a:xfrm>
            <a:off x="2230437" y="2638425"/>
            <a:ext cx="7731125" cy="31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12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2230437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body" idx="1"/>
          </p:nvPr>
        </p:nvSpPr>
        <p:spPr>
          <a:xfrm>
            <a:off x="2230437" y="2638425"/>
            <a:ext cx="7731125" cy="31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4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2"/>
          <p:cNvSpPr txBox="1">
            <a:spLocks noGrp="1"/>
          </p:cNvSpPr>
          <p:nvPr>
            <p:ph type="title"/>
          </p:nvPr>
        </p:nvSpPr>
        <p:spPr>
          <a:xfrm>
            <a:off x="2230437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22"/>
          <p:cNvSpPr txBox="1">
            <a:spLocks noGrp="1"/>
          </p:cNvSpPr>
          <p:nvPr>
            <p:ph type="body" idx="1"/>
          </p:nvPr>
        </p:nvSpPr>
        <p:spPr>
          <a:xfrm>
            <a:off x="2230437" y="2638425"/>
            <a:ext cx="7731125" cy="31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22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22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22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4"/>
          <p:cNvSpPr txBox="1">
            <a:spLocks noGrp="1"/>
          </p:cNvSpPr>
          <p:nvPr>
            <p:ph type="title"/>
          </p:nvPr>
        </p:nvSpPr>
        <p:spPr>
          <a:xfrm>
            <a:off x="2230437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Google Shape;96;p24"/>
          <p:cNvSpPr txBox="1">
            <a:spLocks noGrp="1"/>
          </p:cNvSpPr>
          <p:nvPr>
            <p:ph type="body" idx="1"/>
          </p:nvPr>
        </p:nvSpPr>
        <p:spPr>
          <a:xfrm>
            <a:off x="2230437" y="2638425"/>
            <a:ext cx="7731125" cy="31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Google Shape;97;p24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24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7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24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6"/>
          <p:cNvSpPr txBox="1"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6"/>
          <p:cNvSpPr txBox="1">
            <a:spLocks noGrp="1"/>
          </p:cNvSpPr>
          <p:nvPr>
            <p:ph type="title"/>
          </p:nvPr>
        </p:nvSpPr>
        <p:spPr>
          <a:xfrm>
            <a:off x="2230437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Google Shape;109;p26"/>
          <p:cNvSpPr txBox="1">
            <a:spLocks noGrp="1"/>
          </p:cNvSpPr>
          <p:nvPr>
            <p:ph type="body" idx="1"/>
          </p:nvPr>
        </p:nvSpPr>
        <p:spPr>
          <a:xfrm>
            <a:off x="2230437" y="2638425"/>
            <a:ext cx="7731125" cy="31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Google Shape;110;p26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Google Shape;111;p26"/>
          <p:cNvSpPr txBox="1">
            <a:spLocks noGrp="1"/>
          </p:cNvSpPr>
          <p:nvPr>
            <p:ph type="ftr" idx="11"/>
          </p:nvPr>
        </p:nvSpPr>
        <p:spPr>
          <a:xfrm>
            <a:off x="804862" y="6235700"/>
            <a:ext cx="5124450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Google Shape;112;p26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8"/>
          <p:cNvSpPr txBox="1"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8"/>
          <p:cNvSpPr txBox="1">
            <a:spLocks noGrp="1"/>
          </p:cNvSpPr>
          <p:nvPr>
            <p:ph type="title"/>
          </p:nvPr>
        </p:nvSpPr>
        <p:spPr>
          <a:xfrm>
            <a:off x="2230437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3" name="Google Shape;123;p28"/>
          <p:cNvSpPr txBox="1">
            <a:spLocks noGrp="1"/>
          </p:cNvSpPr>
          <p:nvPr>
            <p:ph type="body" idx="1"/>
          </p:nvPr>
        </p:nvSpPr>
        <p:spPr>
          <a:xfrm>
            <a:off x="2230437" y="2638425"/>
            <a:ext cx="7731125" cy="31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Google Shape;124;p28"/>
          <p:cNvSpPr txBox="1">
            <a:spLocks noGrp="1"/>
          </p:cNvSpPr>
          <p:nvPr>
            <p:ph type="dt" idx="10"/>
          </p:nvPr>
        </p:nvSpPr>
        <p:spPr>
          <a:xfrm>
            <a:off x="7821612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Google Shape;125;p28"/>
          <p:cNvSpPr txBox="1">
            <a:spLocks noGrp="1"/>
          </p:cNvSpPr>
          <p:nvPr>
            <p:ph type="ftr" idx="11"/>
          </p:nvPr>
        </p:nvSpPr>
        <p:spPr>
          <a:xfrm>
            <a:off x="804862" y="6235700"/>
            <a:ext cx="5124450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6" name="Google Shape;126;p28"/>
          <p:cNvSpPr>
            <a:spLocks noGrp="1"/>
          </p:cNvSpPr>
          <p:nvPr>
            <p:ph type="sldNum" idx="12"/>
          </p:nvPr>
        </p:nvSpPr>
        <p:spPr>
          <a:xfrm>
            <a:off x="10758487" y="6218237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  <a:defRPr sz="1100" b="0" i="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gfoa.org/Mentorship_Progra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hyperlink" Target="mailto:aprata@cgfoa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"/>
          <p:cNvSpPr txBox="1">
            <a:spLocks noGrp="1"/>
          </p:cNvSpPr>
          <p:nvPr>
            <p:ph type="ctrTitle"/>
          </p:nvPr>
        </p:nvSpPr>
        <p:spPr>
          <a:xfrm>
            <a:off x="1600200" y="3946525"/>
            <a:ext cx="8991600" cy="221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274300" tIns="182875" rIns="274300" bIns="182875" anchor="ctr" anchorCtr="1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764"/>
              <a:buNone/>
            </a:pPr>
            <a:r>
              <a:rPr lang="en-US" sz="3400" b="0" i="0" u="none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  <a:t>CGFOA MENTORSHIP AND COACHING PROGRAM</a:t>
            </a:r>
            <a:endParaRPr sz="3400" b="0" i="0" u="none" dirty="0">
              <a:solidFill>
                <a:srgbClr val="2D5DAC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764"/>
              <a:buNone/>
            </a:pPr>
            <a:r>
              <a:rPr lang="en-US" sz="3400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  <a:t>January 29, 2026 CGFOA Coffee Chat</a:t>
            </a:r>
            <a:endParaRPr sz="3400" dirty="0">
              <a:solidFill>
                <a:srgbClr val="2D5DAC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764"/>
              <a:buNone/>
            </a:pPr>
            <a:r>
              <a:rPr lang="en-US" sz="3400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  <a:t>Speaker: Adriana Prata, Board Volunteer</a:t>
            </a:r>
            <a:endParaRPr dirty="0">
              <a:solidFill>
                <a:srgbClr val="2D5DAC"/>
              </a:solidFill>
            </a:endParaRPr>
          </a:p>
        </p:txBody>
      </p:sp>
      <p:pic>
        <p:nvPicPr>
          <p:cNvPr id="139" name="Google Shape;13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55875" y="1377950"/>
            <a:ext cx="7080250" cy="205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9"/>
          <p:cNvSpPr txBox="1"/>
          <p:nvPr/>
        </p:nvSpPr>
        <p:spPr>
          <a:xfrm>
            <a:off x="6270170" y="0"/>
            <a:ext cx="5921829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9"/>
          <p:cNvSpPr txBox="1">
            <a:spLocks noGrp="1"/>
          </p:cNvSpPr>
          <p:nvPr>
            <p:ph type="body" idx="1"/>
          </p:nvPr>
        </p:nvSpPr>
        <p:spPr>
          <a:xfrm>
            <a:off x="6270169" y="593766"/>
            <a:ext cx="5557653" cy="6048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700" b="1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-US" sz="1700" b="1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-US" sz="1700" b="1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-US" sz="1700" b="1" dirty="0"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-US" sz="1700" b="1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-US" sz="1700" b="1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900" b="1" i="0" u="none" dirty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Program information:</a:t>
            </a:r>
            <a:endParaRPr sz="1900" b="1" i="0" u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1700" b="0" i="0" u="sng" dirty="0">
                <a:solidFill>
                  <a:srgbClr val="0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https://cgfoa.org/Mentorship_Program</a:t>
            </a:r>
            <a:endParaRPr sz="1700" b="0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1700" b="0" i="0" u="sng" dirty="0">
                <a:solidFill>
                  <a:srgbClr val="00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adriana@cgfoa.org</a:t>
            </a:r>
            <a:endParaRPr sz="1700" b="0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700" b="0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700" b="0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700" b="0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1700" b="1" i="0" u="none" dirty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	</a:t>
            </a: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1700" b="1" dirty="0">
                <a:latin typeface="Gill Sans"/>
                <a:ea typeface="Gill Sans"/>
                <a:cs typeface="Gill Sans"/>
                <a:sym typeface="Gill Sans"/>
              </a:rPr>
              <a:t>	</a:t>
            </a:r>
            <a:r>
              <a:rPr lang="en-US" sz="1700" b="1" i="0" u="none" dirty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Oversight volunteer committee 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700" b="1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1700" b="0" i="0" u="none" dirty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	Adriana Prata, CGFOA board </a:t>
            </a:r>
            <a:r>
              <a:rPr lang="en-US" sz="1700" dirty="0">
                <a:latin typeface="Gill Sans"/>
                <a:ea typeface="Gill Sans"/>
                <a:cs typeface="Gill Sans"/>
                <a:sym typeface="Gill Sans"/>
              </a:rPr>
              <a:t>volunteer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700" b="0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1700" b="0" i="0" u="none" dirty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	John Lewis, CPA, CHAE, CGMA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1700" b="0" i="0" u="none" dirty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	Senior Advisor for Holman Capital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700" b="0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1700" b="0" i="0" u="none" dirty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	Lisa LaMunyon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1700" b="0" i="0" u="none" dirty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	Senior Contracts Administrator,</a:t>
            </a: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1700" dirty="0">
                <a:latin typeface="Gill Sans"/>
                <a:ea typeface="Gill Sans"/>
                <a:cs typeface="Gill Sans"/>
                <a:sym typeface="Gill Sans"/>
              </a:rPr>
              <a:t>	</a:t>
            </a:r>
            <a:r>
              <a:rPr lang="en-US" sz="1700" b="0" i="0" u="none" dirty="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State of Colorado   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700" b="0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700" b="0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700" b="0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700" b="0" i="0" u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211" name="Google Shape;211;p9" descr="A black background with a black square&#10;&#10;Description automatically generated with medium confidenc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785350" y="504825"/>
            <a:ext cx="1909762" cy="191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139;p1">
            <a:extLst>
              <a:ext uri="{FF2B5EF4-FFF2-40B4-BE49-F238E27FC236}">
                <a16:creationId xmlns:a16="http://schemas.microsoft.com/office/drawing/2014/main" id="{03BCF45A-7748-3B37-2973-ACDFC18E3F3C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436707" y="1671637"/>
            <a:ext cx="6706875" cy="205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"/>
          <p:cNvSpPr txBox="1"/>
          <p:nvPr/>
        </p:nvSpPr>
        <p:spPr>
          <a:xfrm>
            <a:off x="1249362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"/>
          <p:cNvSpPr txBox="1"/>
          <p:nvPr/>
        </p:nvSpPr>
        <p:spPr>
          <a:xfrm>
            <a:off x="1062037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"/>
          <p:cNvSpPr txBox="1">
            <a:spLocks noGrp="1"/>
          </p:cNvSpPr>
          <p:nvPr>
            <p:ph type="title"/>
          </p:nvPr>
        </p:nvSpPr>
        <p:spPr>
          <a:xfrm>
            <a:off x="2230437" y="466725"/>
            <a:ext cx="7731125" cy="11890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800" b="0" i="0" u="none" dirty="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WHY?</a:t>
            </a:r>
            <a:endParaRPr dirty="0"/>
          </a:p>
        </p:txBody>
      </p:sp>
      <p:sp>
        <p:nvSpPr>
          <p:cNvPr id="148" name="Google Shape;148;p2"/>
          <p:cNvSpPr txBox="1">
            <a:spLocks noGrp="1"/>
          </p:cNvSpPr>
          <p:nvPr>
            <p:ph type="body" idx="1"/>
          </p:nvPr>
        </p:nvSpPr>
        <p:spPr>
          <a:xfrm>
            <a:off x="1706562" y="2290762"/>
            <a:ext cx="8778875" cy="2879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endParaRPr sz="1800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lang="en-US" sz="20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Promotes professional growth for junior members (mentees)</a:t>
            </a:r>
            <a:endParaRPr sz="20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lang="en-US" sz="20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Part of CGFOA's strategic plan, this initiative aligns with </a:t>
            </a:r>
            <a:r>
              <a:rPr lang="en-US" sz="20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our mission </a:t>
            </a:r>
            <a:r>
              <a:rPr lang="en-US" sz="20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to provide professional development and enhance careers</a:t>
            </a:r>
            <a:r>
              <a:rPr lang="en-US" sz="20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endParaRPr sz="2000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lang="en-US" sz="20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Addresses CGFOA’s goal to c</a:t>
            </a:r>
            <a:r>
              <a:rPr lang="en-US" sz="20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reate new opportunities for real-time member connection and resource-sharing.</a:t>
            </a:r>
            <a:endParaRPr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3"/>
          <p:cNvSpPr txBox="1"/>
          <p:nvPr/>
        </p:nvSpPr>
        <p:spPr>
          <a:xfrm>
            <a:off x="1249362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3"/>
          <p:cNvSpPr txBox="1"/>
          <p:nvPr/>
        </p:nvSpPr>
        <p:spPr>
          <a:xfrm>
            <a:off x="1062037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3"/>
          <p:cNvSpPr txBox="1">
            <a:spLocks noGrp="1"/>
          </p:cNvSpPr>
          <p:nvPr>
            <p:ph type="title"/>
          </p:nvPr>
        </p:nvSpPr>
        <p:spPr>
          <a:xfrm>
            <a:off x="2230437" y="466725"/>
            <a:ext cx="7731125" cy="11890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800" b="0" i="0" u="none" dirty="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HOW?</a:t>
            </a:r>
            <a:endParaRPr dirty="0"/>
          </a:p>
        </p:txBody>
      </p:sp>
      <p:sp>
        <p:nvSpPr>
          <p:cNvPr id="157" name="Google Shape;157;p3"/>
          <p:cNvSpPr txBox="1">
            <a:spLocks noGrp="1"/>
          </p:cNvSpPr>
          <p:nvPr>
            <p:ph type="body" idx="1"/>
          </p:nvPr>
        </p:nvSpPr>
        <p:spPr>
          <a:xfrm>
            <a:off x="1706562" y="2290762"/>
            <a:ext cx="8778875" cy="2879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>
              <a:spcBef>
                <a:spcPts val="0"/>
              </a:spcBef>
              <a:buClr>
                <a:schemeClr val="accent2"/>
              </a:buClr>
              <a:buSzPts val="200"/>
            </a:pPr>
            <a:r>
              <a:rPr lang="en-US" sz="20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Connect senior members, aka </a:t>
            </a:r>
            <a:r>
              <a:rPr lang="en-US" sz="20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mentors, </a:t>
            </a:r>
            <a:r>
              <a:rPr lang="en-US" sz="20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and junior members so that mentees can receive advice and guidance for career advancement through leadership and technical skills development.</a:t>
            </a:r>
            <a:endParaRPr sz="20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20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Mentors fill out a CGFOA application on the website.</a:t>
            </a:r>
            <a:endParaRPr sz="20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>
              <a:buClr>
                <a:schemeClr val="accent2"/>
              </a:buClr>
              <a:buSzPts val="200"/>
            </a:pPr>
            <a:r>
              <a:rPr lang="en-US" sz="20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Participants </a:t>
            </a:r>
            <a:r>
              <a:rPr lang="en-US" sz="20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can apply year-round.</a:t>
            </a:r>
            <a:endParaRPr sz="20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20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There is no cost to participate</a:t>
            </a:r>
            <a:r>
              <a:rPr lang="en-US" sz="20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: open to all CGFOA members to attend.</a:t>
            </a:r>
            <a:endParaRPr sz="20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5"/>
          <p:cNvSpPr txBox="1"/>
          <p:nvPr/>
        </p:nvSpPr>
        <p:spPr>
          <a:xfrm>
            <a:off x="1249362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5"/>
          <p:cNvSpPr txBox="1"/>
          <p:nvPr/>
        </p:nvSpPr>
        <p:spPr>
          <a:xfrm>
            <a:off x="1062037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5"/>
          <p:cNvSpPr txBox="1">
            <a:spLocks noGrp="1"/>
          </p:cNvSpPr>
          <p:nvPr>
            <p:ph type="title"/>
          </p:nvPr>
        </p:nvSpPr>
        <p:spPr>
          <a:xfrm>
            <a:off x="2230437" y="466725"/>
            <a:ext cx="7731125" cy="11890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800" dirty="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SAMPLE </a:t>
            </a:r>
            <a:r>
              <a:rPr lang="en-US" sz="2800" b="0" i="0" u="none" dirty="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FOCUS TOPICS</a:t>
            </a:r>
            <a:endParaRPr dirty="0"/>
          </a:p>
        </p:txBody>
      </p:sp>
      <p:sp>
        <p:nvSpPr>
          <p:cNvPr id="175" name="Google Shape;175;p5"/>
          <p:cNvSpPr txBox="1">
            <a:spLocks noGrp="1"/>
          </p:cNvSpPr>
          <p:nvPr>
            <p:ph type="body" idx="1"/>
          </p:nvPr>
        </p:nvSpPr>
        <p:spPr>
          <a:xfrm>
            <a:off x="1706562" y="1928812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228600" lvl="0" indent="-22383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5"/>
              <a:buFont typeface="Arial"/>
              <a:buChar char="•"/>
            </a:pPr>
            <a:r>
              <a:rPr lang="en-US" sz="24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Careers paths/career prog</a:t>
            </a:r>
            <a:r>
              <a:rPr lang="en-US" sz="24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ression</a:t>
            </a:r>
            <a:endParaRPr sz="24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383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25"/>
              <a:buFont typeface="Arial"/>
              <a:buChar char="•"/>
            </a:pPr>
            <a:r>
              <a:rPr lang="en-US" sz="24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Certifications and training </a:t>
            </a:r>
            <a:endParaRPr sz="24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383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25"/>
              <a:buFont typeface="Arial"/>
              <a:buChar char="•"/>
            </a:pPr>
            <a:r>
              <a:rPr lang="en-US" sz="24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Interview preparation for specific career tracks</a:t>
            </a:r>
            <a:endParaRPr sz="24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383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25"/>
              <a:buFont typeface="Arial"/>
              <a:buChar char="•"/>
            </a:pPr>
            <a:r>
              <a:rPr lang="en-US" sz="24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ERP implementation</a:t>
            </a:r>
            <a:endParaRPr sz="24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383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25"/>
              <a:buFont typeface="Arial"/>
              <a:buChar char="•"/>
            </a:pPr>
            <a:r>
              <a:rPr lang="en-US" sz="24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Personnel supervision, management, coaching, team building</a:t>
            </a:r>
            <a:endParaRPr sz="24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383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25"/>
              <a:buFont typeface="Arial"/>
              <a:buChar char="•"/>
            </a:pPr>
            <a:r>
              <a:rPr lang="en-US" sz="24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Strategic planning</a:t>
            </a:r>
            <a:endParaRPr sz="24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383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25"/>
              <a:buFont typeface="Arial"/>
              <a:buChar char="•"/>
            </a:pPr>
            <a:r>
              <a:rPr lang="en-US" sz="24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Process and procedure improvements or implementation</a:t>
            </a:r>
            <a:endParaRPr sz="24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383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25"/>
              <a:buFont typeface="Arial"/>
              <a:buChar char="•"/>
            </a:pPr>
            <a:r>
              <a:rPr lang="en-US" sz="24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Project management</a:t>
            </a:r>
            <a:endParaRPr sz="24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383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25"/>
              <a:buFont typeface="Arial"/>
              <a:buChar char="•"/>
            </a:pPr>
            <a:r>
              <a:rPr lang="en-US" sz="24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Technical areas of need (grants, budgeting, accounting, etc.)</a:t>
            </a:r>
            <a:endParaRPr sz="24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6"/>
          <p:cNvSpPr txBox="1"/>
          <p:nvPr/>
        </p:nvSpPr>
        <p:spPr>
          <a:xfrm>
            <a:off x="1249362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6"/>
          <p:cNvSpPr txBox="1"/>
          <p:nvPr/>
        </p:nvSpPr>
        <p:spPr>
          <a:xfrm>
            <a:off x="1062037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6"/>
          <p:cNvSpPr txBox="1">
            <a:spLocks noGrp="1"/>
          </p:cNvSpPr>
          <p:nvPr>
            <p:ph type="title"/>
          </p:nvPr>
        </p:nvSpPr>
        <p:spPr>
          <a:xfrm>
            <a:off x="2230437" y="466725"/>
            <a:ext cx="7731125" cy="11890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800" b="0" i="0" u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SAMPLE SUPPORT AREAS</a:t>
            </a:r>
            <a:endParaRPr/>
          </a:p>
        </p:txBody>
      </p:sp>
      <p:sp>
        <p:nvSpPr>
          <p:cNvPr id="184" name="Google Shape;184;p6"/>
          <p:cNvSpPr txBox="1">
            <a:spLocks noGrp="1"/>
          </p:cNvSpPr>
          <p:nvPr>
            <p:ph type="body" idx="1"/>
          </p:nvPr>
        </p:nvSpPr>
        <p:spPr>
          <a:xfrm>
            <a:off x="1706562" y="1928812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1800" b="1" i="0" u="none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Career advice:  </a:t>
            </a:r>
            <a:r>
              <a:rPr lang="en-US" sz="1800" b="0" i="0" u="none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What career paths are available? How to look for positions, time applications, resume building, interview preparation, and job search etiquette. </a:t>
            </a:r>
            <a:endParaRPr sz="1800" b="0" i="0" u="none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1800" b="1" i="0" u="none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Professional training advice: </a:t>
            </a:r>
            <a:r>
              <a:rPr lang="en-US" sz="1800" b="0" i="0" u="none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Which certifications, licensing, and training should be selected based on the desired career path?</a:t>
            </a:r>
            <a:endParaRPr sz="1800" b="0" i="0" u="none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1800" b="1" i="0" u="none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Leadership and personnel management: </a:t>
            </a:r>
            <a:r>
              <a:rPr lang="en-US" sz="1800" b="0" i="0" u="none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how to successfully recruit and build teams, maintain employees engaged and motivated, perform accountability, manage outcomes, train and grow team members. </a:t>
            </a:r>
            <a:endParaRPr sz="1800" b="0" i="0" u="none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1800" b="1" i="0" u="none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Best practices advice: </a:t>
            </a:r>
            <a:r>
              <a:rPr lang="en-US" sz="1800" b="0" i="0" u="none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best practices and resources for finding best practices in specific areas such as budgeting, accounting, treasury management, ERP selection and implementation, overall project management, etc. </a:t>
            </a:r>
            <a:endParaRPr sz="1800" b="1" i="0" u="none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800" b="0" i="0" u="none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800" b="0" i="0" u="none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9">
          <a:extLst>
            <a:ext uri="{FF2B5EF4-FFF2-40B4-BE49-F238E27FC236}">
              <a16:creationId xmlns:a16="http://schemas.microsoft.com/office/drawing/2014/main" id="{BFE6EDB7-4A8B-5BC2-2F57-FD08EB9E4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">
            <a:extLst>
              <a:ext uri="{FF2B5EF4-FFF2-40B4-BE49-F238E27FC236}">
                <a16:creationId xmlns:a16="http://schemas.microsoft.com/office/drawing/2014/main" id="{90ECD545-B524-9323-6CCD-B61B0C632915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6">
            <a:extLst>
              <a:ext uri="{FF2B5EF4-FFF2-40B4-BE49-F238E27FC236}">
                <a16:creationId xmlns:a16="http://schemas.microsoft.com/office/drawing/2014/main" id="{57B1E507-F0C6-34F8-A298-7D7649437AD2}"/>
              </a:ext>
            </a:extLst>
          </p:cNvPr>
          <p:cNvSpPr txBox="1"/>
          <p:nvPr/>
        </p:nvSpPr>
        <p:spPr>
          <a:xfrm>
            <a:off x="1249362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6">
            <a:extLst>
              <a:ext uri="{FF2B5EF4-FFF2-40B4-BE49-F238E27FC236}">
                <a16:creationId xmlns:a16="http://schemas.microsoft.com/office/drawing/2014/main" id="{6D989D0B-3A0F-7942-8357-DF1C8F556AE3}"/>
              </a:ext>
            </a:extLst>
          </p:cNvPr>
          <p:cNvSpPr txBox="1"/>
          <p:nvPr/>
        </p:nvSpPr>
        <p:spPr>
          <a:xfrm>
            <a:off x="1062037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6">
            <a:extLst>
              <a:ext uri="{FF2B5EF4-FFF2-40B4-BE49-F238E27FC236}">
                <a16:creationId xmlns:a16="http://schemas.microsoft.com/office/drawing/2014/main" id="{CA93511C-B3ED-2E06-F962-51C9C951E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30437" y="466725"/>
            <a:ext cx="7731125" cy="11890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800" dirty="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Example: </a:t>
            </a:r>
            <a:r>
              <a:rPr lang="en-US" sz="2800" b="0" i="0" u="none" dirty="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Past 2025 Coffee Chats </a:t>
            </a:r>
            <a:endParaRPr dirty="0"/>
          </a:p>
        </p:txBody>
      </p:sp>
      <p:sp>
        <p:nvSpPr>
          <p:cNvPr id="184" name="Google Shape;184;p6">
            <a:extLst>
              <a:ext uri="{FF2B5EF4-FFF2-40B4-BE49-F238E27FC236}">
                <a16:creationId xmlns:a16="http://schemas.microsoft.com/office/drawing/2014/main" id="{1D838A18-22F4-DB72-A854-DF6A6F0D20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06562" y="1928812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lvl="0" indent="-228600">
              <a:buNone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Career paths and certifications/trainings</a:t>
            </a:r>
          </a:p>
          <a:p>
            <a:pPr lvl="0" indent="-228600">
              <a:buNone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Leadership and management skills development - courage and conflict</a:t>
            </a:r>
          </a:p>
          <a:p>
            <a:pPr lvl="0" indent="-228600">
              <a:buNone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Effective Change Leadership</a:t>
            </a:r>
          </a:p>
          <a:p>
            <a:pPr lvl="0" indent="-228600">
              <a:buNone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Strategic planning session</a:t>
            </a:r>
          </a:p>
          <a:p>
            <a:pPr lvl="0" indent="-228600">
              <a:buNone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Ask me anything session - opportunity to also collect feedback from mentees</a:t>
            </a:r>
          </a:p>
          <a:p>
            <a:pPr lvl="0" indent="-228600">
              <a:buNone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How to Stand Out to Local Government Recruiters</a:t>
            </a:r>
          </a:p>
          <a:p>
            <a:pPr lvl="0" indent="-228600">
              <a:buNone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Job Search Etiquette 101: The Do’s and Don’ts</a:t>
            </a:r>
          </a:p>
          <a:p>
            <a:pPr lvl="0" indent="-228600">
              <a:buNone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Leadership and management skills development - hiring, recruitment, accountability, engagement</a:t>
            </a:r>
            <a:endParaRPr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450751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8"/>
          <p:cNvSpPr txBox="1"/>
          <p:nvPr/>
        </p:nvSpPr>
        <p:spPr>
          <a:xfrm>
            <a:off x="1249362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8"/>
          <p:cNvSpPr txBox="1"/>
          <p:nvPr/>
        </p:nvSpPr>
        <p:spPr>
          <a:xfrm>
            <a:off x="1062037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8"/>
          <p:cNvSpPr txBox="1">
            <a:spLocks noGrp="1"/>
          </p:cNvSpPr>
          <p:nvPr>
            <p:ph type="title"/>
          </p:nvPr>
        </p:nvSpPr>
        <p:spPr>
          <a:xfrm>
            <a:off x="2230437" y="466725"/>
            <a:ext cx="7731125" cy="11890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800" b="0" i="0" u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EXPECTATIONS</a:t>
            </a:r>
            <a:endParaRPr/>
          </a:p>
        </p:txBody>
      </p:sp>
      <p:sp>
        <p:nvSpPr>
          <p:cNvPr id="202" name="Google Shape;202;p8"/>
          <p:cNvSpPr txBox="1">
            <a:spLocks noGrp="1"/>
          </p:cNvSpPr>
          <p:nvPr>
            <p:ph type="body" idx="1"/>
          </p:nvPr>
        </p:nvSpPr>
        <p:spPr>
          <a:xfrm>
            <a:off x="1706562" y="1928812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Mentors and mentees must be CGFOA members</a:t>
            </a: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.</a:t>
            </a:r>
            <a:endParaRPr sz="18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The expected monthly commitment is 1-2 hours of monthly interaction through </a:t>
            </a: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mostly</a:t>
            </a: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 remote meetings (Zoom).</a:t>
            </a:r>
            <a:endParaRPr sz="18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Mentors are expected to take the lead in a topic presentation, based on their expertise, at least once during the program. They are also encouraged to be available for mentees to seek advice and guidance. </a:t>
            </a:r>
            <a:endParaRPr sz="18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Mentors and mentees will p</a:t>
            </a: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rovide regular feedback to the oversight committee.</a:t>
            </a:r>
            <a:endParaRPr sz="18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8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7"/>
          <p:cNvSpPr txBox="1"/>
          <p:nvPr/>
        </p:nvSpPr>
        <p:spPr>
          <a:xfrm>
            <a:off x="1249362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7"/>
          <p:cNvSpPr txBox="1"/>
          <p:nvPr/>
        </p:nvSpPr>
        <p:spPr>
          <a:xfrm>
            <a:off x="1062037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7"/>
          <p:cNvSpPr txBox="1">
            <a:spLocks noGrp="1"/>
          </p:cNvSpPr>
          <p:nvPr>
            <p:ph type="title"/>
          </p:nvPr>
        </p:nvSpPr>
        <p:spPr>
          <a:xfrm>
            <a:off x="2230437" y="466725"/>
            <a:ext cx="7731125" cy="11890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800" b="0" i="0" u="none" dirty="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NEXT STEPS</a:t>
            </a:r>
            <a:endParaRPr dirty="0"/>
          </a:p>
        </p:txBody>
      </p:sp>
      <p:sp>
        <p:nvSpPr>
          <p:cNvPr id="193" name="Google Shape;193;p7"/>
          <p:cNvSpPr txBox="1">
            <a:spLocks noGrp="1"/>
          </p:cNvSpPr>
          <p:nvPr>
            <p:ph type="body" idx="1"/>
          </p:nvPr>
        </p:nvSpPr>
        <p:spPr>
          <a:xfrm>
            <a:off x="1706562" y="1928812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endParaRPr lang="en-US"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>
              <a:buClr>
                <a:schemeClr val="accent2"/>
              </a:buClr>
              <a:buSzPts val="200"/>
            </a:pP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Mentors </a:t>
            </a: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can apply anytime to join the program through online applications.</a:t>
            </a:r>
          </a:p>
          <a:p>
            <a:pPr marL="228600" lvl="0" indent="-114300">
              <a:buClr>
                <a:schemeClr val="accent2"/>
              </a:buClr>
              <a:buSzPts val="200"/>
            </a:pP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Mentees no longer need to apply since the program is </a:t>
            </a: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open to all CGFOA members.</a:t>
            </a:r>
          </a:p>
          <a:p>
            <a:pPr marL="228600" lvl="0" indent="-114300">
              <a:buClr>
                <a:schemeClr val="accent2"/>
              </a:buClr>
              <a:buSzPts val="200"/>
            </a:pP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CGFOA sends announcements </a:t>
            </a: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in advance to register for coffee chats via Zoom. </a:t>
            </a:r>
            <a:endParaRPr sz="18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>
              <a:buClr>
                <a:schemeClr val="accent2"/>
              </a:buClr>
              <a:buSzPts val="200"/>
            </a:pP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The program runs </a:t>
            </a: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continuously </a:t>
            </a: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with regular group topic sessions and mentor-mentee individualized interactions. </a:t>
            </a:r>
            <a:endParaRPr sz="18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Regular feedback is used to conduct program evaluations and adjust courses as needed.</a:t>
            </a:r>
            <a:endParaRPr sz="18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8">
          <a:extLst>
            <a:ext uri="{FF2B5EF4-FFF2-40B4-BE49-F238E27FC236}">
              <a16:creationId xmlns:a16="http://schemas.microsoft.com/office/drawing/2014/main" id="{BAA4FCE3-0011-0EAD-2347-67F397E59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">
            <a:extLst>
              <a:ext uri="{FF2B5EF4-FFF2-40B4-BE49-F238E27FC236}">
                <a16:creationId xmlns:a16="http://schemas.microsoft.com/office/drawing/2014/main" id="{9391F7F1-F5B1-1292-07B4-36FE6BBEB7C7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7">
            <a:extLst>
              <a:ext uri="{FF2B5EF4-FFF2-40B4-BE49-F238E27FC236}">
                <a16:creationId xmlns:a16="http://schemas.microsoft.com/office/drawing/2014/main" id="{DD653337-5864-44FC-F40F-6D22DD0FC06F}"/>
              </a:ext>
            </a:extLst>
          </p:cNvPr>
          <p:cNvSpPr txBox="1"/>
          <p:nvPr/>
        </p:nvSpPr>
        <p:spPr>
          <a:xfrm>
            <a:off x="1249362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7">
            <a:extLst>
              <a:ext uri="{FF2B5EF4-FFF2-40B4-BE49-F238E27FC236}">
                <a16:creationId xmlns:a16="http://schemas.microsoft.com/office/drawing/2014/main" id="{E5C46B77-D8D1-3557-903F-3ED42E8C0398}"/>
              </a:ext>
            </a:extLst>
          </p:cNvPr>
          <p:cNvSpPr txBox="1"/>
          <p:nvPr/>
        </p:nvSpPr>
        <p:spPr>
          <a:xfrm>
            <a:off x="1062037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7">
            <a:extLst>
              <a:ext uri="{FF2B5EF4-FFF2-40B4-BE49-F238E27FC236}">
                <a16:creationId xmlns:a16="http://schemas.microsoft.com/office/drawing/2014/main" id="{1F9D5B5E-7C33-9E71-176C-5AB327E52D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30437" y="466725"/>
            <a:ext cx="7731125" cy="11890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800" b="0" i="0" u="none" dirty="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DISCUSSION</a:t>
            </a:r>
            <a:endParaRPr dirty="0"/>
          </a:p>
        </p:txBody>
      </p:sp>
      <p:sp>
        <p:nvSpPr>
          <p:cNvPr id="193" name="Google Shape;193;p7">
            <a:extLst>
              <a:ext uri="{FF2B5EF4-FFF2-40B4-BE49-F238E27FC236}">
                <a16:creationId xmlns:a16="http://schemas.microsoft.com/office/drawing/2014/main" id="{7E8915A9-5B19-8E25-FB6A-F7170FF74E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06562" y="1928812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"/>
              <a:buFont typeface="Arial"/>
              <a:buChar char="•"/>
            </a:pPr>
            <a:r>
              <a:rPr lang="en-US" sz="1800" b="1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For mentees:</a:t>
            </a:r>
            <a:endParaRPr lang="en-US" sz="1800" b="1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indent="-114300">
              <a:buClr>
                <a:schemeClr val="accent2"/>
              </a:buClr>
              <a:buSzPts val="200"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In what</a:t>
            </a: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 areas do you feel you need most guidance and </a:t>
            </a: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support? What major issues or challenges are you currently facing where mentorship / expert advice could be helpful?</a:t>
            </a:r>
            <a:endParaRPr lang="en-US" sz="1800" b="0" i="0" u="none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>
              <a:buClr>
                <a:schemeClr val="accent2"/>
              </a:buClr>
              <a:buSzPts val="200"/>
            </a:pPr>
            <a:r>
              <a:rPr lang="en-US" sz="1800" b="0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Are there specific topics you would like to lear</a:t>
            </a: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n about?</a:t>
            </a:r>
          </a:p>
          <a:p>
            <a:pPr marL="228600" lvl="0" indent="-114300">
              <a:buClr>
                <a:schemeClr val="accent2"/>
              </a:buClr>
              <a:buSzPts val="200"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How can a mentor provide support in ways that best serve you?</a:t>
            </a:r>
          </a:p>
          <a:p>
            <a:pPr marL="228600" lvl="0" indent="-114300">
              <a:buClr>
                <a:schemeClr val="accent2"/>
              </a:buClr>
              <a:buSzPts val="200"/>
            </a:pPr>
            <a:r>
              <a:rPr lang="en-US" sz="1800" b="1" i="0" u="none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For mentors:</a:t>
            </a:r>
          </a:p>
          <a:p>
            <a:pPr marL="228600" lvl="0" indent="-114300">
              <a:buClr>
                <a:schemeClr val="accent2"/>
              </a:buClr>
              <a:buSzPts val="200"/>
            </a:pPr>
            <a:r>
              <a:rPr lang="en-US" sz="1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Can you share experiences where you provided support to a mentee?</a:t>
            </a:r>
            <a:endParaRPr sz="1800" b="0" i="0" u="none" dirty="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4239756262"/>
      </p:ext>
    </p:extLst>
  </p:cSld>
  <p:clrMapOvr>
    <a:masterClrMapping/>
  </p:clrMapOvr>
</p:sld>
</file>

<file path=ppt/theme/theme1.xml><?xml version="1.0" encoding="utf-8"?>
<a:theme xmlns:a="http://schemas.openxmlformats.org/drawingml/2006/main" name="1_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641</Words>
  <Application>Microsoft Macintosh PowerPoint</Application>
  <PresentationFormat>Widescreen</PresentationFormat>
  <Paragraphs>88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Gill Sans</vt:lpstr>
      <vt:lpstr>1_Parcel</vt:lpstr>
      <vt:lpstr>Parcel</vt:lpstr>
      <vt:lpstr>Parcel</vt:lpstr>
      <vt:lpstr>2_Parcel</vt:lpstr>
      <vt:lpstr>3_Parcel</vt:lpstr>
      <vt:lpstr>4_Parcel</vt:lpstr>
      <vt:lpstr>5_Parcel</vt:lpstr>
      <vt:lpstr>CGFOA MENTORSHIP AND COACHING PROGRAM January 29, 2026 CGFOA Coffee Chat Speaker: Adriana Prata, Board Volunteer</vt:lpstr>
      <vt:lpstr>WHY?</vt:lpstr>
      <vt:lpstr>HOW?</vt:lpstr>
      <vt:lpstr>SAMPLE FOCUS TOPICS</vt:lpstr>
      <vt:lpstr>SAMPLE SUPPORT AREAS</vt:lpstr>
      <vt:lpstr>Example: Past 2025 Coffee Chats </vt:lpstr>
      <vt:lpstr>EXPECTATIONS</vt:lpstr>
      <vt:lpstr>NEXT STEPS</vt:lpstr>
      <vt:lpstr>DISCUSSION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Chelsea M</dc:creator>
  <cp:lastModifiedBy>ADRIANA PRATA</cp:lastModifiedBy>
  <cp:revision>5</cp:revision>
  <dcterms:created xsi:type="dcterms:W3CDTF">2023-10-03T17:07:39Z</dcterms:created>
  <dcterms:modified xsi:type="dcterms:W3CDTF">2026-01-11T01:08:29Z</dcterms:modified>
</cp:coreProperties>
</file>