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embeddedFontLst>
    <p:embeddedFont>
      <p:font typeface="Gill Sans" panose="020B0502020104020203" pitchFamily="34" charset="-79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i2k/ajf2vYuwAaTuWZEhoQ1iBz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570302-D3FC-435E-80DB-C9B17F404BAE}">
  <a:tblStyle styleId="{4F570302-D3FC-435E-80DB-C9B17F404BA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F0E7"/>
          </a:solidFill>
        </a:fill>
      </a:tcStyle>
    </a:wholeTbl>
    <a:band1H>
      <a:tcTxStyle/>
      <a:tcStyle>
        <a:tcBdr/>
        <a:fill>
          <a:solidFill>
            <a:srgbClr val="FBDF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BDF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4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82" name="Google Shape;82;p24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4"/>
          <p:cNvSpPr txBox="1">
            <a:spLocks noGrp="1"/>
          </p:cNvSpPr>
          <p:nvPr>
            <p:ph type="ftr" idx="11"/>
          </p:nvPr>
        </p:nvSpPr>
        <p:spPr>
          <a:xfrm>
            <a:off x="804863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4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6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8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2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3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804863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2230438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2230438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2230438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2230438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32" name="Google Shape;32;p15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gfoa.org/Mentorship_Progra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aprata@cgfoa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1008993" y="3946525"/>
            <a:ext cx="10142483" cy="2780096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br>
              <a:rPr lang="en-US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CAREER PATHS IN GOVERNMENT FINANCE</a:t>
            </a:r>
            <a:br>
              <a:rPr lang="en-US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br>
              <a:rPr lang="en-US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sz="22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CGFOA MENTOR PROGRAM COFFEE CHAT</a:t>
            </a:r>
            <a:br>
              <a:rPr lang="en-US" sz="22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sz="22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February 24, 2026, noon MT</a:t>
            </a:r>
            <a:br>
              <a:rPr lang="en-US" sz="20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br>
              <a:rPr lang="en-US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sz="22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Hosts: Adriana Prata, CGFOA Board Volunteer</a:t>
            </a:r>
            <a:br>
              <a:rPr lang="en-US" sz="22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sz="2200" dirty="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John Lewis, Senior Advisor, Holman Capital</a:t>
            </a:r>
            <a:br>
              <a:rPr lang="en-US" dirty="0">
                <a:latin typeface="Gill Sans"/>
                <a:ea typeface="Gill Sans"/>
                <a:cs typeface="Gill Sans"/>
                <a:sym typeface="Gill Sans"/>
              </a:rPr>
            </a:br>
            <a:endParaRPr dirty="0"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55875" y="1377950"/>
            <a:ext cx="7080250" cy="205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0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7" name="Google Shape;187;p10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8" name="Google Shape;188;p10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9" name="Google Shape;189;p10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Career Path Progression Examples from Mentors</a:t>
            </a:r>
            <a:endParaRPr/>
          </a:p>
        </p:txBody>
      </p:sp>
      <p:sp>
        <p:nvSpPr>
          <p:cNvPr id="190" name="Google Shape;190;p10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Experiences from mentors.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Adriana: Research Analyst – Budget and Policy Analyst – Budget Director – Division Chief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John: Public Accounting, Specialization in Condominium accounting (fund accounting), Quality Service/Six Sigma training, Consulting, Public speaking training, recruited into Finance Director position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Other mentors.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6" name="Google Shape;196;p11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7" name="Google Shape;197;p11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8" name="Google Shape;198;p11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Q &amp; A</a:t>
            </a:r>
            <a:endParaRPr/>
          </a:p>
        </p:txBody>
      </p:sp>
      <p:sp>
        <p:nvSpPr>
          <p:cNvPr id="199" name="Google Shape;199;p11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Discussion with mentees: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Where do you need clarity / help with career progression advice?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What current challenges are you facing in your career path progression?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2"/>
          <p:cNvSpPr txBox="1">
            <a:spLocks noGrp="1"/>
          </p:cNvSpPr>
          <p:nvPr>
            <p:ph type="title"/>
          </p:nvPr>
        </p:nvSpPr>
        <p:spPr>
          <a:xfrm>
            <a:off x="830263" y="2708275"/>
            <a:ext cx="3698875" cy="144145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ill Sans"/>
              <a:buNone/>
            </a:pPr>
            <a:r>
              <a:rPr lang="en-US" sz="2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QUESTIONS / DISCUSSION</a:t>
            </a:r>
            <a:endParaRPr sz="28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5" name="Google Shape;205;p12"/>
          <p:cNvSpPr/>
          <p:nvPr/>
        </p:nvSpPr>
        <p:spPr>
          <a:xfrm>
            <a:off x="5314950" y="0"/>
            <a:ext cx="687705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6" name="Google Shape;206;p12"/>
          <p:cNvSpPr txBox="1">
            <a:spLocks noGrp="1"/>
          </p:cNvSpPr>
          <p:nvPr>
            <p:ph type="body" idx="1"/>
          </p:nvPr>
        </p:nvSpPr>
        <p:spPr>
          <a:xfrm>
            <a:off x="5694363" y="803275"/>
            <a:ext cx="5764212" cy="583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300" b="1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Program information:</a:t>
            </a:r>
            <a:endParaRPr sz="2300" b="1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 u="sng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1900" u="sng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https://cgfoa.org/Mentorship_Program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1900" u="sng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adriana@cgfoa.org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 b="1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Oversight volunteer committee </a:t>
            </a:r>
            <a:endParaRPr sz="21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21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Adriana Prata, CGFOA board member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John Lewis, CPA, CHAE, CGMA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Senior Advisor for Holman Capital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Lisa LaMunyon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Senior Contracts Administrator, State of </a:t>
            </a:r>
            <a:endParaRPr/>
          </a:p>
          <a:p>
            <a:pPr marL="45720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Colorado   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07" name="Google Shape;207;p12" descr="A blue and black logo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54163" y="242888"/>
            <a:ext cx="2251075" cy="225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/>
          <p:nvPr/>
        </p:nvSpPr>
        <p:spPr>
          <a:xfrm>
            <a:off x="0" y="293688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1" name="Google Shape;111;p2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AGENDA</a:t>
            </a:r>
            <a:endParaRPr/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1"/>
          </p:nvPr>
        </p:nvSpPr>
        <p:spPr>
          <a:xfrm>
            <a:off x="1706563" y="2290763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Arial"/>
              <a:buNone/>
            </a:pPr>
            <a:endParaRPr sz="19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Skill types required for government finance careers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Career tiers, position examples and certifications/trainings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Personal experiences from our mentors.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Q &amp; A / discussion </a:t>
            </a:r>
            <a:endParaRPr/>
          </a:p>
          <a:p>
            <a:pPr marL="685800" lvl="1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Skills Required in Government Finance</a:t>
            </a:r>
            <a:endParaRPr/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1706563" y="2290763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22" name="Google Shape;122;p3"/>
          <p:cNvGraphicFramePr/>
          <p:nvPr/>
        </p:nvGraphicFramePr>
        <p:xfrm>
          <a:off x="1706563" y="1986455"/>
          <a:ext cx="8778875" cy="3184025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292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Technical / hard</a:t>
                      </a:r>
                      <a:endParaRPr sz="1800" b="1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Soft </a:t>
                      </a:r>
                      <a:endParaRPr sz="1800" b="1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Leadership </a:t>
                      </a:r>
                      <a:endParaRPr sz="1800" b="1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5625">
                <a:tc>
                  <a:txBody>
                    <a:bodyPr/>
                    <a:lstStyle/>
                    <a:p>
                      <a:pPr marL="342900" marR="0" lvl="0" indent="-2540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None/>
                      </a:pPr>
                      <a:endParaRPr sz="1400" b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Accounting principles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Financial reporting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Internal and external auditing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Tax knowledge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Investments &amp; bond issuance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Budgeting techniques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Financial software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Research design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Analysis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Grants regulation and compliance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Payment processing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Vendor management </a:t>
                      </a:r>
                      <a:endParaRPr/>
                    </a:p>
                  </a:txBody>
                  <a:tcPr marL="68575" marR="68575" marT="0" marB="0">
                    <a:solidFill>
                      <a:srgbClr val="F5DFD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2540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None/>
                      </a:pPr>
                      <a:endParaRPr sz="1400" b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Verbal and written communication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Collaboration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Problem-solving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Organization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Attention to detail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Self motivation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Customer service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Time management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Work ethic</a:t>
                      </a:r>
                      <a:endParaRPr/>
                    </a:p>
                  </a:txBody>
                  <a:tcPr marL="68575" marR="68575" marT="0" marB="0">
                    <a:solidFill>
                      <a:srgbClr val="FDECD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2540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None/>
                      </a:pPr>
                      <a:endParaRPr sz="1400" b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Strategic planning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Personnel management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Resource management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Recruitment &amp; retention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Building effective teams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Delegation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Conflict resolution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Navigation of sensitive political environments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Project management </a:t>
                      </a:r>
                      <a:endParaRPr/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r>
                        <a:rPr lang="en-US" sz="1400" b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Forging partnerships</a:t>
                      </a:r>
                      <a:endParaRPr/>
                    </a:p>
                  </a:txBody>
                  <a:tcPr marL="68575" marR="68575" marT="0" marB="0">
                    <a:solidFill>
                      <a:srgbClr val="D6DE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9" name="Google Shape;129;p4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0" name="Google Shape;130;p4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Career Tiers</a:t>
            </a:r>
            <a:endParaRPr/>
          </a:p>
        </p:txBody>
      </p:sp>
      <p:sp>
        <p:nvSpPr>
          <p:cNvPr id="131" name="Google Shape;131;p4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32" name="Google Shape;132;p4"/>
          <p:cNvGraphicFramePr/>
          <p:nvPr/>
        </p:nvGraphicFramePr>
        <p:xfrm>
          <a:off x="1706562" y="1828198"/>
          <a:ext cx="8519975" cy="3950685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141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 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Hard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skills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Soft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skills 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Leadership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responsibility</a:t>
                      </a:r>
                      <a:endParaRPr/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Position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Examples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Entry / start up</a:t>
                      </a:r>
                      <a:endParaRPr/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Basic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Basic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C1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None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1C9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Admin or Office Assistant, Intern, Clerk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Specialized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Very good</a:t>
                      </a:r>
                      <a:endParaRPr/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Good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C1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None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1C9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 and Policy Analyst, Accountant, Grant Specialist, Economist, Procurement Officer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3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Managerial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Excellent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Very good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C1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Medium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1C9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 Manager, Finance Director, Accounting Supervisor, Treasury Manager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Advanced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Administration</a:t>
                      </a:r>
                      <a:endParaRPr/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Very good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Excellent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C1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High 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1C9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Chief Financial Officer, Division Chief, Internal Services Director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Top Administration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Good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Excellent 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C1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Advanced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1C9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County or City Manager, County Treasurer 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5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Career Progression</a:t>
            </a:r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1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Career progression may occur from entry to top administration, or within the same tier.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1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Government finance careers can start at any tier, depending on education and prior experience.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1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Many professionals find that the sweet spot is continued growth within a tier, particularly within the specialized and managerial tiers; for example, progression from accounts payable to senior accountant. </a:t>
            </a: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Specialized Tier Positions</a:t>
            </a:r>
            <a:endParaRPr/>
          </a:p>
        </p:txBody>
      </p:sp>
      <p:sp>
        <p:nvSpPr>
          <p:cNvPr id="150" name="Google Shape;150;p6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51" name="Google Shape;151;p6"/>
          <p:cNvGraphicFramePr/>
          <p:nvPr/>
        </p:nvGraphicFramePr>
        <p:xfrm>
          <a:off x="1706562" y="1828198"/>
          <a:ext cx="8870800" cy="2941200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352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5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Expertise areas</a:t>
                      </a:r>
                      <a:endParaRPr/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Position Examples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6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Financial / Accounting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Sales Tax Collection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Treasury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Investments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Policy Analysis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Economic Development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Grants Management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Procurement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Risk Management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Accountant (junior, senior, etc.)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 Analyst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Policy Analyst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Economist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Investment Officer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Grant Specialist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Risk Officer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Procurement Officer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Payroll Specialist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9" name="Google Shape;159;p7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Managerial Tier Positions</a:t>
            </a:r>
            <a:endParaRPr/>
          </a:p>
        </p:txBody>
      </p:sp>
      <p:sp>
        <p:nvSpPr>
          <p:cNvPr id="160" name="Google Shape;160;p7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61" name="Google Shape;161;p7"/>
          <p:cNvGraphicFramePr/>
          <p:nvPr/>
        </p:nvGraphicFramePr>
        <p:xfrm>
          <a:off x="1706562" y="1828198"/>
          <a:ext cx="8870800" cy="2941200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352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5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Expertise areas</a:t>
                      </a:r>
                      <a:endParaRPr/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Position Examples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6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Finance and Budget 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Departmental Management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Sales Tax Collection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Treasury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Strategic Planning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Procurement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Risk Management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Finance Director, Budget Director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Sheriff’s Office Finance Director, Public Health Finance Manager, etc.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Sales Tax Collection Manager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Treasury Manager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Budget or Policy Manager overseeing analysts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Procurement Manager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Risk Manager </a:t>
                      </a:r>
                      <a:endParaRPr/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7" name="Google Shape;167;p8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8" name="Google Shape;168;p8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9" name="Google Shape;169;p8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Advanced and Top Administration Positions</a:t>
            </a:r>
            <a:endParaRPr/>
          </a:p>
        </p:txBody>
      </p:sp>
      <p:sp>
        <p:nvSpPr>
          <p:cNvPr id="170" name="Google Shape;170;p8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71" name="Google Shape;171;p8"/>
          <p:cNvGraphicFramePr/>
          <p:nvPr/>
        </p:nvGraphicFramePr>
        <p:xfrm>
          <a:off x="1706562" y="1828198"/>
          <a:ext cx="8870800" cy="2941200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352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5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Expertise areas</a:t>
                      </a:r>
                      <a:endParaRPr/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Position Examples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6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Operational Management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Elected or Appointed Officials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Strategic Planning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Chief Financial and / or Executive Officer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County or City Manager / Administrator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Department Director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Elected or Appointed Treasurer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Appointed Auditor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FDE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7" name="Google Shape;177;p9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8" name="Google Shape;178;p9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9" name="Google Shape;179;p9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Examples of Desirable Certifications</a:t>
            </a:r>
            <a:endParaRPr/>
          </a:p>
        </p:txBody>
      </p:sp>
      <p:sp>
        <p:nvSpPr>
          <p:cNvPr id="180" name="Google Shape;180;p9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81" name="Google Shape;181;p9"/>
          <p:cNvGraphicFramePr/>
          <p:nvPr/>
        </p:nvGraphicFramePr>
        <p:xfrm>
          <a:off x="1706562" y="1828197"/>
          <a:ext cx="8520000" cy="3525765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141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 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8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Specialized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Public Accountant (CPA)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CGFOA or GFOA accounting academies / intensive series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Government Budget Analyst (CGBA)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Fraud Examiner (CFE)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Internal Auditor (CIA)</a:t>
                      </a:r>
                      <a:endParaRPr/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Managerial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Public Finance Officer (CPFO) offered by GFOA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Government Financial Manager (CGFM)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Public Manager (CPM)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Financial Risk Manager (FRM)</a:t>
                      </a:r>
                      <a:endParaRPr/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Advanced or Top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Administration</a:t>
                      </a:r>
                      <a:endParaRPr/>
                    </a:p>
                  </a:txBody>
                  <a:tcPr marL="64625" marR="64625" marT="0" marB="0">
                    <a:solidFill>
                      <a:srgbClr val="D6DE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Certified Public Finance Officer (CPFO) offered by GFOA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Advanced Strategic Planning and Elected Official Trainings</a:t>
                      </a:r>
                      <a:endParaRPr/>
                    </a:p>
                  </a:txBody>
                  <a:tcPr marL="64625" marR="64625" marT="0" marB="0">
                    <a:solidFill>
                      <a:srgbClr val="EA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</Words>
  <Application>Microsoft Macintosh PowerPoint</Application>
  <PresentationFormat>Widescreen</PresentationFormat>
  <Paragraphs>208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Gill Sans</vt:lpstr>
      <vt:lpstr>Calibri</vt:lpstr>
      <vt:lpstr>Noto Sans Symbols</vt:lpstr>
      <vt:lpstr>Parcel</vt:lpstr>
      <vt:lpstr>Parcel</vt:lpstr>
      <vt:lpstr> CAREER PATHS IN GOVERNMENT FINANCE  CGFOA MENTOR PROGRAM COFFEE CHAT February 24, 2026, noon MT  Hosts: Adriana Prata, CGFOA Board Volunteer John Lewis, Senior Advisor, Holman Capital </vt:lpstr>
      <vt:lpstr>AGENDA</vt:lpstr>
      <vt:lpstr>Skills Required in Government Finance</vt:lpstr>
      <vt:lpstr>Career Tiers</vt:lpstr>
      <vt:lpstr>Career Progression</vt:lpstr>
      <vt:lpstr>Specialized Tier Positions</vt:lpstr>
      <vt:lpstr>Managerial Tier Positions</vt:lpstr>
      <vt:lpstr>Advanced and Top Administration Positions</vt:lpstr>
      <vt:lpstr>Examples of Desirable Certifications</vt:lpstr>
      <vt:lpstr>Career Path Progression Examples from Mentors</vt:lpstr>
      <vt:lpstr>Q &amp; A</vt:lpstr>
      <vt:lpstr>QUESTIONS /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Chelsea M</dc:creator>
  <cp:lastModifiedBy>ADRIANA PRATA</cp:lastModifiedBy>
  <cp:revision>1</cp:revision>
  <dcterms:created xsi:type="dcterms:W3CDTF">2023-10-03T17:07:39Z</dcterms:created>
  <dcterms:modified xsi:type="dcterms:W3CDTF">2026-02-09T22:14:08Z</dcterms:modified>
</cp:coreProperties>
</file>