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  <p:sldMasterId id="2147483651" r:id="rId5"/>
  </p:sldMasterIdLst>
  <p:notesMasterIdLst>
    <p:notesMasterId r:id="rId17"/>
  </p:notesMasterIdLst>
  <p:sldIdLst>
    <p:sldId id="256" r:id="rId6"/>
    <p:sldId id="257" r:id="rId7"/>
    <p:sldId id="258" r:id="rId8"/>
    <p:sldId id="269" r:id="rId9"/>
    <p:sldId id="260" r:id="rId10"/>
    <p:sldId id="270" r:id="rId11"/>
    <p:sldId id="271" r:id="rId12"/>
    <p:sldId id="272" r:id="rId13"/>
    <p:sldId id="273" r:id="rId14"/>
    <p:sldId id="266" r:id="rId15"/>
    <p:sldId id="267" r:id="rId16"/>
  </p:sldIdLst>
  <p:sldSz cx="12192000" cy="6858000"/>
  <p:notesSz cx="6858000" cy="9144000"/>
  <p:embeddedFontLst>
    <p:embeddedFont>
      <p:font typeface="Gill Sans" panose="020B060402020202020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21" roundtripDataSignature="AMtx7mi2k/ajf2vYuwAaTuWZEhoQ1iBz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064608-E607-E7D9-DA97-93D2403D305B}" v="8" dt="2026-04-23T14:05:33.322"/>
  </p1510:revLst>
</p1510:revInfo>
</file>

<file path=ppt/tableStyles.xml><?xml version="1.0" encoding="utf-8"?>
<a:tblStyleLst xmlns:a="http://schemas.openxmlformats.org/drawingml/2006/main" def="{4F570302-D3FC-435E-80DB-C9B17F404BAE}">
  <a:tblStyle styleId="{4F570302-D3FC-435E-80DB-C9B17F404BA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DF0E7"/>
          </a:solidFill>
        </a:fill>
      </a:tcStyle>
    </a:wholeTbl>
    <a:band1H>
      <a:tcTxStyle/>
      <a:tcStyle>
        <a:tcBdr/>
        <a:fill>
          <a:solidFill>
            <a:srgbClr val="FBDF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BDF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23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font" Target="fonts/font1.fntdata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>
          <a:extLst>
            <a:ext uri="{FF2B5EF4-FFF2-40B4-BE49-F238E27FC236}">
              <a16:creationId xmlns:a16="http://schemas.microsoft.com/office/drawing/2014/main" id="{A33A0B28-6961-E8F2-DC6B-448B269A5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>
            <a:extLst>
              <a:ext uri="{FF2B5EF4-FFF2-40B4-BE49-F238E27FC236}">
                <a16:creationId xmlns:a16="http://schemas.microsoft.com/office/drawing/2014/main" id="{7D2895BD-8387-BE56-32B8-F2C1DAD0FF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3:notes">
            <a:extLst>
              <a:ext uri="{FF2B5EF4-FFF2-40B4-BE49-F238E27FC236}">
                <a16:creationId xmlns:a16="http://schemas.microsoft.com/office/drawing/2014/main" id="{8C8907C4-88FB-BA41-8120-81D5FF5B13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76044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>
          <a:extLst>
            <a:ext uri="{FF2B5EF4-FFF2-40B4-BE49-F238E27FC236}">
              <a16:creationId xmlns:a16="http://schemas.microsoft.com/office/drawing/2014/main" id="{AEDE238D-079A-00E5-1A8D-8C3CDC3B1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>
            <a:extLst>
              <a:ext uri="{FF2B5EF4-FFF2-40B4-BE49-F238E27FC236}">
                <a16:creationId xmlns:a16="http://schemas.microsoft.com/office/drawing/2014/main" id="{C091CF63-EB07-294C-D685-AB76A11B89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58C2EDD3-1115-0D45-6707-82FE714957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704438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>
          <a:extLst>
            <a:ext uri="{FF2B5EF4-FFF2-40B4-BE49-F238E27FC236}">
              <a16:creationId xmlns:a16="http://schemas.microsoft.com/office/drawing/2014/main" id="{27792322-C8B2-3BC4-5D64-900A10079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>
            <a:extLst>
              <a:ext uri="{FF2B5EF4-FFF2-40B4-BE49-F238E27FC236}">
                <a16:creationId xmlns:a16="http://schemas.microsoft.com/office/drawing/2014/main" id="{7A822061-38D4-E9F9-7DF5-29B90353B3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9FC50D24-BF04-6A86-B96B-C1F5563D6E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69037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>
          <a:extLst>
            <a:ext uri="{FF2B5EF4-FFF2-40B4-BE49-F238E27FC236}">
              <a16:creationId xmlns:a16="http://schemas.microsoft.com/office/drawing/2014/main" id="{42A87141-6F2A-CD6F-6FCD-A6603D503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>
            <a:extLst>
              <a:ext uri="{FF2B5EF4-FFF2-40B4-BE49-F238E27FC236}">
                <a16:creationId xmlns:a16="http://schemas.microsoft.com/office/drawing/2014/main" id="{7C6944B7-C74E-5A69-9D9F-85D5DFAB50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EAE1CD7C-AE64-6AAA-1405-DA2C721B93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694665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>
          <a:extLst>
            <a:ext uri="{FF2B5EF4-FFF2-40B4-BE49-F238E27FC236}">
              <a16:creationId xmlns:a16="http://schemas.microsoft.com/office/drawing/2014/main" id="{396DB635-58A0-397A-42D1-BA44B717B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:notes">
            <a:extLst>
              <a:ext uri="{FF2B5EF4-FFF2-40B4-BE49-F238E27FC236}">
                <a16:creationId xmlns:a16="http://schemas.microsoft.com/office/drawing/2014/main" id="{EB7817DB-8F26-D8BF-CD13-5D08F7CBF3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20F8F383-D8D8-70A8-C93B-1418A8EA61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28135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4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82" name="Google Shape;82;p24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4"/>
          <p:cNvSpPr txBox="1">
            <a:spLocks noGrp="1"/>
          </p:cNvSpPr>
          <p:nvPr>
            <p:ph type="ftr" idx="11"/>
          </p:nvPr>
        </p:nvSpPr>
        <p:spPr>
          <a:xfrm>
            <a:off x="804863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4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5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5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6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6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6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7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8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2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3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804863" y="6235700"/>
            <a:ext cx="512445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2230438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2230438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2230438" y="965200"/>
            <a:ext cx="7731125" cy="118745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2230438" y="2638425"/>
            <a:ext cx="7731125" cy="310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7821613" y="6238875"/>
            <a:ext cx="2754312" cy="32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1600200" y="6235700"/>
            <a:ext cx="5900738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ill Sans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32" name="Google Shape;32;p15"/>
          <p:cNvSpPr>
            <a:spLocks noGrp="1"/>
          </p:cNvSpPr>
          <p:nvPr>
            <p:ph type="sldNum" idx="12"/>
          </p:nvPr>
        </p:nvSpPr>
        <p:spPr>
          <a:xfrm>
            <a:off x="10758488" y="6218238"/>
            <a:ext cx="366712" cy="365125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asher@brightonco.gov" TargetMode="External"/><Relationship Id="rId7" Type="http://schemas.openxmlformats.org/officeDocument/2006/relationships/hyperlink" Target="mailto:bucka1@bouldercolorado.gov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lgagliardi@timnathgov.com" TargetMode="External"/><Relationship Id="rId5" Type="http://schemas.openxmlformats.org/officeDocument/2006/relationships/hyperlink" Target="mailto:molly.elder@cityofloveland.org" TargetMode="External"/><Relationship Id="rId4" Type="http://schemas.openxmlformats.org/officeDocument/2006/relationships/hyperlink" Target="mailto:kunrein@johnstownco.go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gfoa.org/Mentorship_Progra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aprata@cgfoa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"/>
          <p:cNvSpPr txBox="1">
            <a:spLocks noGrp="1"/>
          </p:cNvSpPr>
          <p:nvPr>
            <p:ph type="ctrTitle"/>
          </p:nvPr>
        </p:nvSpPr>
        <p:spPr>
          <a:xfrm>
            <a:off x="1008993" y="3550024"/>
            <a:ext cx="10142483" cy="3092823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t" anchorCtr="1">
            <a:norm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CPFO Program Panel</a:t>
            </a:r>
            <a:br>
              <a:rPr lang="en-US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sz="220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CGFOA MENTOR PROGRAM COFFEE CHAT</a:t>
            </a:r>
            <a:br>
              <a:rPr lang="en-US" sz="220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</a:br>
            <a:r>
              <a:rPr lang="en-US" sz="2200">
                <a:solidFill>
                  <a:srgbClr val="2D5DAC"/>
                </a:solidFill>
                <a:latin typeface="Gill Sans"/>
                <a:ea typeface="Gill Sans"/>
                <a:cs typeface="Gill Sans"/>
                <a:sym typeface="Gill Sans"/>
              </a:rPr>
              <a:t>April 29, 2026, noon MT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55875" y="813173"/>
            <a:ext cx="7080250" cy="2051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7D22645-0146-373C-ACC1-A833A2FC63A9}"/>
              </a:ext>
            </a:extLst>
          </p:cNvPr>
          <p:cNvSpPr txBox="1"/>
          <p:nvPr/>
        </p:nvSpPr>
        <p:spPr>
          <a:xfrm>
            <a:off x="3520810" y="5096435"/>
            <a:ext cx="5118847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tabLst>
                <a:tab pos="1371600" algn="l"/>
              </a:tabLst>
            </a:pPr>
            <a:r>
              <a:rPr lang="en-US" sz="1600" b="1"/>
              <a:t>Host:	Catrina Asher, City of Brighton</a:t>
            </a:r>
          </a:p>
          <a:p>
            <a:pPr>
              <a:tabLst>
                <a:tab pos="1371600" algn="l"/>
              </a:tabLst>
            </a:pPr>
            <a:r>
              <a:rPr lang="en-US" sz="1600" b="1"/>
              <a:t>Panelists:	Kristyn Unrein, Town of Johnstown</a:t>
            </a:r>
          </a:p>
          <a:p>
            <a:pPr>
              <a:tabLst>
                <a:tab pos="1371600" algn="l"/>
              </a:tabLst>
            </a:pPr>
            <a:r>
              <a:rPr lang="en-US" sz="1600" b="1"/>
              <a:t>	Molly Elder, City of Loveland</a:t>
            </a:r>
          </a:p>
          <a:p>
            <a:pPr>
              <a:tabLst>
                <a:tab pos="1371600" algn="l"/>
              </a:tabLst>
            </a:pPr>
            <a:r>
              <a:rPr lang="en-US" sz="1600" b="1"/>
              <a:t>	Lisa Gagliardi, Town of Timnath</a:t>
            </a:r>
          </a:p>
          <a:p>
            <a:pPr>
              <a:tabLst>
                <a:tab pos="1371600" algn="l"/>
              </a:tabLst>
            </a:pPr>
            <a:r>
              <a:rPr lang="en-US" sz="1600" b="1"/>
              <a:t>	Amanda Berry, City of Boulder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6" name="Google Shape;196;p11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7" name="Google Shape;197;p11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98" name="Google Shape;198;p11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Panelist Contact</a:t>
            </a:r>
            <a:endParaRPr/>
          </a:p>
        </p:txBody>
      </p:sp>
      <p:sp>
        <p:nvSpPr>
          <p:cNvPr id="199" name="Google Shape;199;p11"/>
          <p:cNvSpPr txBox="1">
            <a:spLocks noGrp="1"/>
          </p:cNvSpPr>
          <p:nvPr>
            <p:ph type="body" idx="1"/>
          </p:nvPr>
        </p:nvSpPr>
        <p:spPr>
          <a:xfrm>
            <a:off x="1706563" y="2124635"/>
            <a:ext cx="8778875" cy="3110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2" anchor="t" anchorCtr="0">
            <a:normAutofit fontScale="92500" lnSpcReduction="20000"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Catrina Asher, Director of Finance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City of Brighton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3"/>
              </a:rPr>
              <a:t>casher@brightonco.gov</a:t>
            </a: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Kristyn Unrein, Finance Director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Town of Johnstown</a:t>
            </a: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4"/>
              </a:rPr>
              <a:t>kunrein@johnstownco.gov</a:t>
            </a: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Molly Elder, Deputy CFO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City of Loveland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5"/>
              </a:rPr>
              <a:t>molly.elder@cityofloveland.org</a:t>
            </a: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Lisa Gagliardi, Finance Director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Town of Timnath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6"/>
              </a:rPr>
              <a:t>lgagliardi@timnathgov.com</a:t>
            </a: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indent="-114300">
              <a:spcBef>
                <a:spcPts val="0"/>
              </a:spcBef>
              <a:buClr>
                <a:schemeClr val="accent2"/>
              </a:buClr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Amanda Berry, Senior Accountant</a:t>
            </a:r>
            <a:endParaRPr lang="en-US" sz="1800">
              <a:solidFill>
                <a:schemeClr val="dk1"/>
              </a:solidFill>
              <a:highlight>
                <a:srgbClr val="FFFF00"/>
              </a:highlight>
              <a:latin typeface="Gill Sans"/>
              <a:ea typeface="Gill Sans"/>
              <a:cs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City of Boulder</a:t>
            </a: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bucknera@bouldercolorado.gov</a:t>
            </a: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lang="en-US"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FF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2"/>
          <p:cNvSpPr/>
          <p:nvPr/>
        </p:nvSpPr>
        <p:spPr>
          <a:xfrm>
            <a:off x="5314950" y="0"/>
            <a:ext cx="6877050" cy="6858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6" name="Google Shape;206;p12"/>
          <p:cNvSpPr txBox="1">
            <a:spLocks noGrp="1"/>
          </p:cNvSpPr>
          <p:nvPr>
            <p:ph type="body" idx="1"/>
          </p:nvPr>
        </p:nvSpPr>
        <p:spPr>
          <a:xfrm>
            <a:off x="5694363" y="803275"/>
            <a:ext cx="5764212" cy="5838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300" b="1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Program information:</a:t>
            </a:r>
            <a:endParaRPr sz="2300" b="1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 u="sng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1900" u="sng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https://cgfoa.org/Mentorship_Program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1900" u="sng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adriana@cgfoa.org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 b="1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Oversight volunteer committee </a:t>
            </a:r>
            <a:endParaRPr sz="21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2100" b="1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Adriana Prata, CGFOA volunteer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John Lewis, CPA, CHAE, CGMA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Senior Advisor for Holman Capital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Lisa LaMunyon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Senior Contracts Administrator, State of </a:t>
            </a:r>
            <a:endParaRPr/>
          </a:p>
          <a:p>
            <a:pPr marL="457200" lvl="0" indent="457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sz="21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Colorado   </a:t>
            </a:r>
            <a:endParaRPr sz="21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/>
              <a:buNone/>
            </a:pPr>
            <a:endParaRPr sz="18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07" name="Google Shape;207;p12" descr="A blue and black logo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36233" y="2303462"/>
            <a:ext cx="2251075" cy="225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"/>
          <p:cNvSpPr/>
          <p:nvPr/>
        </p:nvSpPr>
        <p:spPr>
          <a:xfrm>
            <a:off x="0" y="293688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9" name="Google Shape;109;p2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1" name="Google Shape;111;p2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AGENDA</a:t>
            </a:r>
            <a:endParaRPr/>
          </a:p>
        </p:txBody>
      </p:sp>
      <p:sp>
        <p:nvSpPr>
          <p:cNvPr id="112" name="Google Shape;112;p2"/>
          <p:cNvSpPr txBox="1">
            <a:spLocks noGrp="1"/>
          </p:cNvSpPr>
          <p:nvPr>
            <p:ph type="body" idx="1"/>
          </p:nvPr>
        </p:nvSpPr>
        <p:spPr>
          <a:xfrm>
            <a:off x="1706563" y="2290763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Arial"/>
              <a:buNone/>
            </a:pPr>
            <a:endParaRPr sz="19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Panelist Introductions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CPFO Program Overview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Program Resources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Panelist Presentation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Noto Sans Symbols"/>
              <a:buChar char="∙"/>
            </a:pPr>
            <a:r>
              <a:rPr lang="en-US" sz="2000">
                <a:latin typeface="Gill Sans"/>
                <a:ea typeface="Gill Sans"/>
                <a:cs typeface="Gill Sans"/>
                <a:sym typeface="Gill Sans"/>
              </a:rPr>
              <a:t>Q &amp; A / discussion </a:t>
            </a:r>
            <a:endParaRPr/>
          </a:p>
          <a:p>
            <a:pPr marL="685800" lvl="1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262626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9" name="Google Shape;119;p3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0" name="Google Shape;120;p3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The CPFO Program</a:t>
            </a:r>
            <a:endParaRPr/>
          </a:p>
        </p:txBody>
      </p:sp>
      <p:sp>
        <p:nvSpPr>
          <p:cNvPr id="121" name="Google Shape;121;p3"/>
          <p:cNvSpPr txBox="1">
            <a:spLocks noGrp="1"/>
          </p:cNvSpPr>
          <p:nvPr>
            <p:ph type="body" idx="1"/>
          </p:nvPr>
        </p:nvSpPr>
        <p:spPr>
          <a:xfrm>
            <a:off x="1706563" y="2290763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22" name="Google Shape;122;p3"/>
          <p:cNvGraphicFramePr/>
          <p:nvPr>
            <p:extLst>
              <p:ext uri="{D42A27DB-BD31-4B8C-83A1-F6EECF244321}">
                <p14:modId xmlns:p14="http://schemas.microsoft.com/office/powerpoint/2010/main" val="560578761"/>
              </p:ext>
            </p:extLst>
          </p:nvPr>
        </p:nvGraphicFramePr>
        <p:xfrm>
          <a:off x="1706563" y="1668955"/>
          <a:ext cx="8778875" cy="3962400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292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441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</a:rPr>
                        <a:t>Exam Content</a:t>
                      </a:r>
                      <a:endParaRPr sz="1800" b="1" u="none" strike="noStrike" cap="none" dirty="0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</a:rPr>
                        <a:t>Guidelines and Requirements</a:t>
                      </a:r>
                      <a:endParaRPr sz="1800" b="1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</a:rPr>
                        <a:t>Benefits and Ongoing Maintenance</a:t>
                      </a:r>
                      <a:endParaRPr sz="1800" b="1" u="none" strike="noStrike" cap="none" dirty="0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0249">
                <a:tc>
                  <a:txBody>
                    <a:bodyPr/>
                    <a:lstStyle/>
                    <a:p>
                      <a:pPr marL="285750" marR="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Accounting and Financial Reporting</a:t>
                      </a:r>
                      <a:endParaRPr lang="en-US"/>
                    </a:p>
                    <a:p>
                      <a:pPr marL="28575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Compensation and Benefits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Debt Management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Planning and Budgeting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Treasury and Investment Management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Procurement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Char char="•"/>
                      </a:pPr>
                      <a:r>
                        <a:rPr lang="en-US" sz="1400" b="1" i="0" u="none" strike="noStrike" noProof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Risk Assessment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  <a:p>
                      <a:pPr marL="374650" marR="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endParaRPr lang="en-US" dirty="0"/>
                    </a:p>
                  </a:txBody>
                  <a:tcPr marL="68575" marR="68575" marT="0" marB="0">
                    <a:solidFill>
                      <a:srgbClr val="F5DF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400" b="1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latin typeface="Arial"/>
                          <a:cs typeface="Arial"/>
                        </a:rPr>
                        <a:t>Requirements</a:t>
                      </a:r>
                      <a:endParaRPr lang="en-US" sz="1400" b="1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GFOA Member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2 years in public finance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Min of Associate's degree in finance related field</a:t>
                      </a:r>
                      <a:endParaRPr lang="en-US" sz="1400" b="0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400" b="1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latin typeface="Arial"/>
                          <a:cs typeface="Arial"/>
                        </a:rPr>
                        <a:t>Commitment and Timeline</a:t>
                      </a:r>
                      <a:endParaRPr lang="en-US" sz="1400" b="1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2-year path - $1,200 – 10 exam attempts</a:t>
                      </a:r>
                      <a:endParaRPr lang="en-US" b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$600 annually thereafter for a total of 3 additional years – 5 additional exams</a:t>
                      </a:r>
                      <a:endParaRPr lang="en-US" b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Must be complete within 5 years</a:t>
                      </a:r>
                      <a:endParaRPr lang="en-US" sz="1400" b="0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342900" marR="0" lvl="0" indent="-254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Noto Sans Symbols"/>
                        <a:buNone/>
                      </a:pPr>
                      <a:endParaRPr lang="en-US" dirty="0"/>
                    </a:p>
                  </a:txBody>
                  <a:tcPr marL="68575" marR="68575" marT="0" marB="0">
                    <a:solidFill>
                      <a:srgbClr val="FDECD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2540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None/>
                      </a:pPr>
                      <a:endParaRPr lang="en-US" b="1" dirty="0"/>
                    </a:p>
                    <a:p>
                      <a:pPr marL="342900" marR="0" lvl="0" indent="-254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Noto Sans Symbols"/>
                        <a:buNone/>
                      </a:pPr>
                      <a:r>
                        <a:rPr lang="en-US" b="1"/>
                        <a:t>Benefits: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Increase your technical expertise</a:t>
                      </a:r>
                      <a:endParaRPr lang="en-US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Potentially advance your career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Discounts on publications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>
                          <a:latin typeface="Arial"/>
                          <a:cs typeface="Arial"/>
                        </a:rPr>
                        <a:t>Networking and volunteer opportunities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US" sz="1400" b="0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noProof="0">
                          <a:latin typeface="Arial"/>
                          <a:cs typeface="Arial"/>
                        </a:rPr>
                        <a:t>Ongoing Maintenance:</a:t>
                      </a:r>
                      <a:endParaRPr lang="en-US" sz="1400" b="1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/>
                        <a:t>$175 annually</a:t>
                      </a:r>
                      <a:endParaRPr lang="en-US" sz="1400" b="0" i="0" u="none" strike="noStrike" noProof="0" dirty="0">
                        <a:latin typeface="Arial"/>
                        <a:cs typeface="Arial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400" b="0" i="0" u="none" strike="noStrike" noProof="0"/>
                        <a:t>15 CPE credits and 3 GFOA engagement credits annually</a:t>
                      </a:r>
                      <a:endParaRPr lang="en-US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US" sz="1400" b="0" i="0" u="none" strike="noStrike" noProof="0" dirty="0">
                        <a:latin typeface="Arial"/>
                        <a:cs typeface="Arial"/>
                      </a:endParaRPr>
                    </a:p>
                  </a:txBody>
                  <a:tcPr marL="68575" marR="68575" marT="0" marB="0">
                    <a:solidFill>
                      <a:srgbClr val="D6DE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">
          <a:extLst>
            <a:ext uri="{FF2B5EF4-FFF2-40B4-BE49-F238E27FC236}">
              <a16:creationId xmlns:a16="http://schemas.microsoft.com/office/drawing/2014/main" id="{471F1EF4-C02F-8CA7-082A-8329EB12A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>
            <a:extLst>
              <a:ext uri="{FF2B5EF4-FFF2-40B4-BE49-F238E27FC236}">
                <a16:creationId xmlns:a16="http://schemas.microsoft.com/office/drawing/2014/main" id="{7B4C3F32-0C7C-5A19-D270-A1B6D3A08CA6}"/>
              </a:ext>
            </a:extLst>
          </p:cNvPr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3">
            <a:extLst>
              <a:ext uri="{FF2B5EF4-FFF2-40B4-BE49-F238E27FC236}">
                <a16:creationId xmlns:a16="http://schemas.microsoft.com/office/drawing/2014/main" id="{54D9D59D-607F-4DE9-EF09-41FEBB40E001}"/>
              </a:ext>
            </a:extLst>
          </p:cNvPr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9" name="Google Shape;119;p3">
            <a:extLst>
              <a:ext uri="{FF2B5EF4-FFF2-40B4-BE49-F238E27FC236}">
                <a16:creationId xmlns:a16="http://schemas.microsoft.com/office/drawing/2014/main" id="{5B081520-F8EF-15D0-8250-48B07541220C}"/>
              </a:ext>
            </a:extLst>
          </p:cNvPr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0" name="Google Shape;120;p3">
            <a:extLst>
              <a:ext uri="{FF2B5EF4-FFF2-40B4-BE49-F238E27FC236}">
                <a16:creationId xmlns:a16="http://schemas.microsoft.com/office/drawing/2014/main" id="{1519A17F-30A1-774A-AB91-9EE2732B96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Program Resources</a:t>
            </a:r>
            <a:endParaRPr/>
          </a:p>
        </p:txBody>
      </p:sp>
      <p:sp>
        <p:nvSpPr>
          <p:cNvPr id="121" name="Google Shape;121;p3">
            <a:extLst>
              <a:ext uri="{FF2B5EF4-FFF2-40B4-BE49-F238E27FC236}">
                <a16:creationId xmlns:a16="http://schemas.microsoft.com/office/drawing/2014/main" id="{0D88C21A-4470-CFDA-3F6D-2F20983EF2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3" y="2290763"/>
            <a:ext cx="8778875" cy="287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sz="1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22" name="Google Shape;122;p3">
            <a:extLst>
              <a:ext uri="{FF2B5EF4-FFF2-40B4-BE49-F238E27FC236}">
                <a16:creationId xmlns:a16="http://schemas.microsoft.com/office/drawing/2014/main" id="{5C305EF3-6959-E425-B5D2-BC23D64B95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771460"/>
              </p:ext>
            </p:extLst>
          </p:nvPr>
        </p:nvGraphicFramePr>
        <p:xfrm>
          <a:off x="1334813" y="1690616"/>
          <a:ext cx="9558862" cy="3867869"/>
        </p:xfrm>
        <a:graphic>
          <a:graphicData uri="http://schemas.openxmlformats.org/drawingml/2006/table">
            <a:tbl>
              <a:tblPr firstRow="1" firstCol="1" bandRow="1">
                <a:noFill/>
                <a:tableStyleId>{4F570302-D3FC-435E-80DB-C9B17F404BAE}</a:tableStyleId>
              </a:tblPr>
              <a:tblGrid>
                <a:gridCol w="4778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0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25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</a:rPr>
                        <a:t>Highly Recommend</a:t>
                      </a:r>
                      <a:endParaRPr sz="1800" b="1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>
                          <a:solidFill>
                            <a:schemeClr val="dk1"/>
                          </a:solidFill>
                          <a:latin typeface="Gill Sans"/>
                          <a:ea typeface="Gill Sans"/>
                          <a:cs typeface="Gill Sans"/>
                        </a:rPr>
                        <a:t>Would Probably Skip</a:t>
                      </a:r>
                      <a:endParaRPr sz="1800" b="1" u="none" strike="noStrike" cap="none">
                        <a:solidFill>
                          <a:schemeClr val="dk1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354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None/>
                      </a:pP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CPFO Exam Prep Handouts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- Exam Content Outlines: </a:t>
                      </a:r>
                      <a:r>
                        <a:rPr lang="en-US" b="0">
                          <a:solidFill>
                            <a:schemeClr val="tx1"/>
                          </a:solidFill>
                        </a:rPr>
                        <a:t>Understand how much each section is worth on the test so you know where to focus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- Study Terms &amp; Concepts: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 b="0">
                          <a:solidFill>
                            <a:schemeClr val="tx1"/>
                          </a:solidFill>
                        </a:rPr>
                        <a:t>Memorize these.  Chat GPT is a great tool to help with concise definitions</a:t>
                      </a:r>
                      <a:endParaRPr lang="en-US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- Read and be Familiar with all Best Practices</a:t>
                      </a:r>
                      <a:endParaRPr lang="en-US" b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endParaRPr lang="en-US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** Do the Practice Tests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Over &amp; Over **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 b="0">
                          <a:solidFill>
                            <a:schemeClr val="tx1"/>
                          </a:solidFill>
                        </a:rPr>
                        <a:t>Some of the questions will be on the exam verbatim</a:t>
                      </a:r>
                    </a:p>
                  </a:txBody>
                  <a:tcPr marL="68575" marR="68575" marT="0" marB="0">
                    <a:solidFill>
                      <a:srgbClr val="F5DFD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Noto Sans Symbols"/>
                        <a:buChar char="▪"/>
                      </a:pPr>
                      <a:endParaRPr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None/>
                      </a:pPr>
                      <a:r>
                        <a:rPr lang="en-US" b="1"/>
                        <a:t>Reading the GAAFR Blue Book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endParaRPr lang="en-US" b="1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None/>
                      </a:pPr>
                      <a:r>
                        <a:rPr lang="en-US" b="1"/>
                        <a:t>Watching all of the exam prep videos</a:t>
                      </a:r>
                    </a:p>
                  </a:txBody>
                  <a:tcPr marL="68575" marR="68575" marT="0" marB="0">
                    <a:solidFill>
                      <a:srgbClr val="D6DE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250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/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5"/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5"/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Panelist Questions</a:t>
            </a:r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 algn="ctr">
              <a:buClr>
                <a:schemeClr val="accent2"/>
              </a:buClr>
              <a:buNone/>
            </a:pPr>
            <a:r>
              <a:rPr lang="en-US" sz="2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Why did you decide to pursue the CPFO program?</a:t>
            </a:r>
            <a:endParaRPr sz="2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>
          <a:extLst>
            <a:ext uri="{FF2B5EF4-FFF2-40B4-BE49-F238E27FC236}">
              <a16:creationId xmlns:a16="http://schemas.microsoft.com/office/drawing/2014/main" id="{1F356E38-6EBA-8CED-1D1E-88BC79A78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>
            <a:extLst>
              <a:ext uri="{FF2B5EF4-FFF2-40B4-BE49-F238E27FC236}">
                <a16:creationId xmlns:a16="http://schemas.microsoft.com/office/drawing/2014/main" id="{8470281E-4B39-7DDE-67A4-1AF61A2A49E5}"/>
              </a:ext>
            </a:extLst>
          </p:cNvPr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8" name="Google Shape;138;p5">
            <a:extLst>
              <a:ext uri="{FF2B5EF4-FFF2-40B4-BE49-F238E27FC236}">
                <a16:creationId xmlns:a16="http://schemas.microsoft.com/office/drawing/2014/main" id="{CED6FE0C-B973-0479-1933-364A05924D9F}"/>
              </a:ext>
            </a:extLst>
          </p:cNvPr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5">
            <a:extLst>
              <a:ext uri="{FF2B5EF4-FFF2-40B4-BE49-F238E27FC236}">
                <a16:creationId xmlns:a16="http://schemas.microsoft.com/office/drawing/2014/main" id="{002380C3-9970-95A3-0D57-AC4302BFA534}"/>
              </a:ext>
            </a:extLst>
          </p:cNvPr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5">
            <a:extLst>
              <a:ext uri="{FF2B5EF4-FFF2-40B4-BE49-F238E27FC236}">
                <a16:creationId xmlns:a16="http://schemas.microsoft.com/office/drawing/2014/main" id="{5B920454-04BF-2FFA-F682-58630AE763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Panelist Questions</a:t>
            </a:r>
            <a:endParaRPr/>
          </a:p>
        </p:txBody>
      </p:sp>
      <p:sp>
        <p:nvSpPr>
          <p:cNvPr id="141" name="Google Shape;141;p5">
            <a:extLst>
              <a:ext uri="{FF2B5EF4-FFF2-40B4-BE49-F238E27FC236}">
                <a16:creationId xmlns:a16="http://schemas.microsoft.com/office/drawing/2014/main" id="{253F4CA4-1F3A-030D-3CAB-17457E6EAD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 algn="ctr">
              <a:buClr>
                <a:schemeClr val="accent2"/>
              </a:buClr>
              <a:buNone/>
            </a:pPr>
            <a:r>
              <a:rPr lang="en-US" sz="2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How much time did you spend studying or preparing </a:t>
            </a:r>
            <a:r>
              <a:rPr lang="en-US" sz="2800" dirty="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for the exams?</a:t>
            </a:r>
            <a:endParaRPr sz="2800" dirty="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448797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>
          <a:extLst>
            <a:ext uri="{FF2B5EF4-FFF2-40B4-BE49-F238E27FC236}">
              <a16:creationId xmlns:a16="http://schemas.microsoft.com/office/drawing/2014/main" id="{BCB4BBB0-FFFD-D3F6-C3EA-9C0E4DBBD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>
            <a:extLst>
              <a:ext uri="{FF2B5EF4-FFF2-40B4-BE49-F238E27FC236}">
                <a16:creationId xmlns:a16="http://schemas.microsoft.com/office/drawing/2014/main" id="{7D7B0F6D-BBC4-B42B-8365-02851399DD16}"/>
              </a:ext>
            </a:extLst>
          </p:cNvPr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8" name="Google Shape;138;p5">
            <a:extLst>
              <a:ext uri="{FF2B5EF4-FFF2-40B4-BE49-F238E27FC236}">
                <a16:creationId xmlns:a16="http://schemas.microsoft.com/office/drawing/2014/main" id="{E0E71C29-E99F-C6C5-065A-6655D00B79CB}"/>
              </a:ext>
            </a:extLst>
          </p:cNvPr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5">
            <a:extLst>
              <a:ext uri="{FF2B5EF4-FFF2-40B4-BE49-F238E27FC236}">
                <a16:creationId xmlns:a16="http://schemas.microsoft.com/office/drawing/2014/main" id="{DB9CDE09-EC04-D0AA-7D22-2D45E9C0157F}"/>
              </a:ext>
            </a:extLst>
          </p:cNvPr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5">
            <a:extLst>
              <a:ext uri="{FF2B5EF4-FFF2-40B4-BE49-F238E27FC236}">
                <a16:creationId xmlns:a16="http://schemas.microsoft.com/office/drawing/2014/main" id="{A74599A1-71FB-6FBD-1D84-5E9B2D619A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Panelist Questions</a:t>
            </a:r>
            <a:endParaRPr/>
          </a:p>
        </p:txBody>
      </p:sp>
      <p:sp>
        <p:nvSpPr>
          <p:cNvPr id="141" name="Google Shape;141;p5">
            <a:extLst>
              <a:ext uri="{FF2B5EF4-FFF2-40B4-BE49-F238E27FC236}">
                <a16:creationId xmlns:a16="http://schemas.microsoft.com/office/drawing/2014/main" id="{FB7ED618-BB49-AA40-B170-A57DA5936B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 algn="ctr">
              <a:buClr>
                <a:schemeClr val="accent2"/>
              </a:buClr>
              <a:buNone/>
            </a:pPr>
            <a:r>
              <a:rPr lang="en-US" sz="2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What is the exam experience like?</a:t>
            </a:r>
            <a:endParaRPr sz="2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78564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>
          <a:extLst>
            <a:ext uri="{FF2B5EF4-FFF2-40B4-BE49-F238E27FC236}">
              <a16:creationId xmlns:a16="http://schemas.microsoft.com/office/drawing/2014/main" id="{DCE56781-3FE5-EDDF-DD6E-BEEE9281E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>
            <a:extLst>
              <a:ext uri="{FF2B5EF4-FFF2-40B4-BE49-F238E27FC236}">
                <a16:creationId xmlns:a16="http://schemas.microsoft.com/office/drawing/2014/main" id="{1D5F6570-4FD0-F335-F4C2-A0F04344DEA1}"/>
              </a:ext>
            </a:extLst>
          </p:cNvPr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8" name="Google Shape;138;p5">
            <a:extLst>
              <a:ext uri="{FF2B5EF4-FFF2-40B4-BE49-F238E27FC236}">
                <a16:creationId xmlns:a16="http://schemas.microsoft.com/office/drawing/2014/main" id="{A0FB8CFF-26AE-3FBB-538C-549CF544755F}"/>
              </a:ext>
            </a:extLst>
          </p:cNvPr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5">
            <a:extLst>
              <a:ext uri="{FF2B5EF4-FFF2-40B4-BE49-F238E27FC236}">
                <a16:creationId xmlns:a16="http://schemas.microsoft.com/office/drawing/2014/main" id="{BA179C0C-5BA4-8CD3-E451-96E4782F87B0}"/>
              </a:ext>
            </a:extLst>
          </p:cNvPr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5">
            <a:extLst>
              <a:ext uri="{FF2B5EF4-FFF2-40B4-BE49-F238E27FC236}">
                <a16:creationId xmlns:a16="http://schemas.microsoft.com/office/drawing/2014/main" id="{D6A6A1AD-B1E9-5A03-2446-5C1AA5262A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Panelist Questions</a:t>
            </a:r>
            <a:endParaRPr/>
          </a:p>
        </p:txBody>
      </p:sp>
      <p:sp>
        <p:nvSpPr>
          <p:cNvPr id="141" name="Google Shape;141;p5">
            <a:extLst>
              <a:ext uri="{FF2B5EF4-FFF2-40B4-BE49-F238E27FC236}">
                <a16:creationId xmlns:a16="http://schemas.microsoft.com/office/drawing/2014/main" id="{7807851D-952B-3478-643E-244A8B911A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 algn="ctr">
              <a:buClr>
                <a:schemeClr val="accent2"/>
              </a:buClr>
              <a:buNone/>
            </a:pPr>
            <a:r>
              <a:rPr lang="en-US" sz="2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What was the most challenging part of this program for you, and what would you do differently if you were starting over?</a:t>
            </a:r>
            <a:endParaRPr sz="2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02721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>
          <a:extLst>
            <a:ext uri="{FF2B5EF4-FFF2-40B4-BE49-F238E27FC236}">
              <a16:creationId xmlns:a16="http://schemas.microsoft.com/office/drawing/2014/main" id="{7D391ADE-E128-8CF2-E959-D8DE9722F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">
            <a:extLst>
              <a:ext uri="{FF2B5EF4-FFF2-40B4-BE49-F238E27FC236}">
                <a16:creationId xmlns:a16="http://schemas.microsoft.com/office/drawing/2014/main" id="{482737F1-690B-0F50-85DF-6A0AAA084F5A}"/>
              </a:ext>
            </a:extLst>
          </p:cNvPr>
          <p:cNvSpPr/>
          <p:nvPr/>
        </p:nvSpPr>
        <p:spPr>
          <a:xfrm>
            <a:off x="0" y="29429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8" name="Google Shape;138;p5">
            <a:extLst>
              <a:ext uri="{FF2B5EF4-FFF2-40B4-BE49-F238E27FC236}">
                <a16:creationId xmlns:a16="http://schemas.microsoft.com/office/drawing/2014/main" id="{28E7B7E8-31C5-6703-35B2-80C7B7A58412}"/>
              </a:ext>
            </a:extLst>
          </p:cNvPr>
          <p:cNvSpPr/>
          <p:nvPr/>
        </p:nvSpPr>
        <p:spPr>
          <a:xfrm>
            <a:off x="1249363" y="1247775"/>
            <a:ext cx="9693275" cy="4362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9" name="Google Shape;139;p5">
            <a:extLst>
              <a:ext uri="{FF2B5EF4-FFF2-40B4-BE49-F238E27FC236}">
                <a16:creationId xmlns:a16="http://schemas.microsoft.com/office/drawing/2014/main" id="{7EB81B78-CCCA-84BD-130B-08B182B364FC}"/>
              </a:ext>
            </a:extLst>
          </p:cNvPr>
          <p:cNvSpPr/>
          <p:nvPr/>
        </p:nvSpPr>
        <p:spPr>
          <a:xfrm>
            <a:off x="1062038" y="1060450"/>
            <a:ext cx="10067925" cy="4737100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40" name="Google Shape;140;p5">
            <a:extLst>
              <a:ext uri="{FF2B5EF4-FFF2-40B4-BE49-F238E27FC236}">
                <a16:creationId xmlns:a16="http://schemas.microsoft.com/office/drawing/2014/main" id="{5E963084-A55C-2F47-1E32-FF0E85C2A9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30438" y="466725"/>
            <a:ext cx="7731125" cy="118903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ill Sans"/>
              <a:buNone/>
            </a:pPr>
            <a:r>
              <a:rPr lang="en-US" sz="2800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rPr>
              <a:t>Panelist Questions</a:t>
            </a:r>
            <a:endParaRPr/>
          </a:p>
        </p:txBody>
      </p:sp>
      <p:sp>
        <p:nvSpPr>
          <p:cNvPr id="141" name="Google Shape;141;p5">
            <a:extLst>
              <a:ext uri="{FF2B5EF4-FFF2-40B4-BE49-F238E27FC236}">
                <a16:creationId xmlns:a16="http://schemas.microsoft.com/office/drawing/2014/main" id="{4DBE6215-3114-92C7-19EB-2528E7E28D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06563" y="1928813"/>
            <a:ext cx="8778875" cy="324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114300" indent="0" algn="ctr">
              <a:buClr>
                <a:schemeClr val="accent2"/>
              </a:buClr>
              <a:buNone/>
            </a:pPr>
            <a:r>
              <a:rPr lang="en-US" sz="2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It’s Q&amp;A Time!</a:t>
            </a:r>
          </a:p>
          <a:p>
            <a:pPr marL="114300" indent="0" algn="ctr">
              <a:buClr>
                <a:schemeClr val="accent2"/>
              </a:buClr>
              <a:buNone/>
            </a:pPr>
            <a:r>
              <a:rPr lang="en-US" sz="2800">
                <a:solidFill>
                  <a:srgbClr val="404040"/>
                </a:solidFill>
                <a:latin typeface="Gill Sans"/>
                <a:ea typeface="Gill Sans"/>
                <a:cs typeface="Gill Sans"/>
                <a:sym typeface="Gill Sans"/>
              </a:rPr>
              <a:t>You can use the chat or raise your hand to ask questions.</a:t>
            </a:r>
            <a:endParaRPr sz="2800">
              <a:solidFill>
                <a:srgbClr val="40404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79452117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202870-de6e-40e4-97de-360b87018ddb">
      <Terms xmlns="http://schemas.microsoft.com/office/infopath/2007/PartnerControls"/>
    </lcf76f155ced4ddcb4097134ff3c332f>
    <TaxCatchAll xmlns="47124282-c2ef-48bf-a0c8-81649d0509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55F4F176D844B843C849CC054A6CA" ma:contentTypeVersion="15" ma:contentTypeDescription="Create a new document." ma:contentTypeScope="" ma:versionID="c0586148e0d8295b0e116962f96808c1">
  <xsd:schema xmlns:xsd="http://www.w3.org/2001/XMLSchema" xmlns:xs="http://www.w3.org/2001/XMLSchema" xmlns:p="http://schemas.microsoft.com/office/2006/metadata/properties" xmlns:ns2="fc202870-de6e-40e4-97de-360b87018ddb" xmlns:ns3="47124282-c2ef-48bf-a0c8-81649d0509ba" targetNamespace="http://schemas.microsoft.com/office/2006/metadata/properties" ma:root="true" ma:fieldsID="52cb800c31cb3f8db8cd053add9fb69b" ns2:_="" ns3:_="">
    <xsd:import namespace="fc202870-de6e-40e4-97de-360b87018ddb"/>
    <xsd:import namespace="47124282-c2ef-48bf-a0c8-81649d0509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02870-de6e-40e4-97de-360b87018d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c3731ba-c6d9-4f04-91b4-4ab8a90dcd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24282-c2ef-48bf-a0c8-81649d0509b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8ade82c-4063-422f-b613-fba55f2440b1}" ma:internalName="TaxCatchAll" ma:showField="CatchAllData" ma:web="47124282-c2ef-48bf-a0c8-81649d0509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FF38E8-80E2-4D94-8B94-318B6B23EA10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fc202870-de6e-40e4-97de-360b87018dd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7124282-c2ef-48bf-a0c8-81649d0509ba"/>
  </ds:schemaRefs>
</ds:datastoreItem>
</file>

<file path=customXml/itemProps2.xml><?xml version="1.0" encoding="utf-8"?>
<ds:datastoreItem xmlns:ds="http://schemas.openxmlformats.org/officeDocument/2006/customXml" ds:itemID="{3A6C6DC2-91AE-40A9-94CF-6713442CDA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E10417-B52D-4BEB-9BCD-B994F44C976B}">
  <ds:schemaRefs>
    <ds:schemaRef ds:uri="47124282-c2ef-48bf-a0c8-81649d0509ba"/>
    <ds:schemaRef ds:uri="fc202870-de6e-40e4-97de-360b87018dd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</Words>
  <Application>Microsoft Office PowerPoint</Application>
  <PresentationFormat>Widescreen</PresentationFormat>
  <Paragraphs>125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Noto Sans Symbols</vt:lpstr>
      <vt:lpstr>Arial</vt:lpstr>
      <vt:lpstr>Calibri</vt:lpstr>
      <vt:lpstr>Gill Sans</vt:lpstr>
      <vt:lpstr>Parcel</vt:lpstr>
      <vt:lpstr>Parcel</vt:lpstr>
      <vt:lpstr>CPFO Program Panel CGFOA MENTOR PROGRAM COFFEE CHAT April 29, 2026, noon MT</vt:lpstr>
      <vt:lpstr>AGENDA</vt:lpstr>
      <vt:lpstr>The CPFO Program</vt:lpstr>
      <vt:lpstr>Program Resources</vt:lpstr>
      <vt:lpstr>Panelist Questions</vt:lpstr>
      <vt:lpstr>Panelist Questions</vt:lpstr>
      <vt:lpstr>Panelist Questions</vt:lpstr>
      <vt:lpstr>Panelist Questions</vt:lpstr>
      <vt:lpstr>Panelist Questions</vt:lpstr>
      <vt:lpstr>Panelist Contact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Chelsea M</dc:creator>
  <cp:lastModifiedBy>Asher, Catrina</cp:lastModifiedBy>
  <cp:revision>94</cp:revision>
  <dcterms:created xsi:type="dcterms:W3CDTF">2023-10-03T17:07:39Z</dcterms:created>
  <dcterms:modified xsi:type="dcterms:W3CDTF">2026-04-23T14:38:24Z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0x0101007AD55F4F176D844B843C849CC054A6CA</vt:lpwstr>
  </property>
  <property fmtid="{D5CDD505-2E9C-101B-9397-08002B2CF9AE}" pid="3" name="MediaServiceImageTags">
    <vt:lpwstr/>
  </property>
</Properties>
</file>