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4"/>
    <p:sldMasterId id="2147483891" r:id="rId5"/>
  </p:sldMasterIdLst>
  <p:notesMasterIdLst>
    <p:notesMasterId r:id="rId29"/>
  </p:notesMasterIdLst>
  <p:sldIdLst>
    <p:sldId id="256" r:id="rId6"/>
    <p:sldId id="337" r:id="rId7"/>
    <p:sldId id="336" r:id="rId8"/>
    <p:sldId id="268" r:id="rId9"/>
    <p:sldId id="333" r:id="rId10"/>
    <p:sldId id="314" r:id="rId11"/>
    <p:sldId id="331" r:id="rId12"/>
    <p:sldId id="338" r:id="rId13"/>
    <p:sldId id="275" r:id="rId14"/>
    <p:sldId id="280" r:id="rId15"/>
    <p:sldId id="340" r:id="rId16"/>
    <p:sldId id="308" r:id="rId17"/>
    <p:sldId id="341" r:id="rId18"/>
    <p:sldId id="309" r:id="rId19"/>
    <p:sldId id="329" r:id="rId20"/>
    <p:sldId id="334" r:id="rId21"/>
    <p:sldId id="335" r:id="rId22"/>
    <p:sldId id="328" r:id="rId23"/>
    <p:sldId id="342" r:id="rId24"/>
    <p:sldId id="343" r:id="rId25"/>
    <p:sldId id="327" r:id="rId26"/>
    <p:sldId id="330"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6" d="100"/>
          <a:sy n="96" d="100"/>
        </p:scale>
        <p:origin x="72" y="90"/>
      </p:cViewPr>
      <p:guideLst/>
    </p:cSldViewPr>
  </p:slideViewPr>
  <p:notesTextViewPr>
    <p:cViewPr>
      <p:scale>
        <a:sx n="1" d="1"/>
        <a:sy n="1" d="1"/>
      </p:scale>
      <p:origin x="0" y="0"/>
    </p:cViewPr>
  </p:notesTextViewPr>
  <p:sorterViewPr>
    <p:cViewPr>
      <p:scale>
        <a:sx n="100" d="100"/>
        <a:sy n="100" d="100"/>
      </p:scale>
      <p:origin x="0" y="-41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6-Month Exception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6 months</c:v>
                </c:pt>
                <c:pt idx="1">
                  <c:v>12 months</c:v>
                </c:pt>
                <c:pt idx="2">
                  <c:v>18 months</c:v>
                </c:pt>
                <c:pt idx="3">
                  <c:v>24 months</c:v>
                </c:pt>
              </c:strCache>
            </c:strRef>
          </c:cat>
          <c:val>
            <c:numRef>
              <c:f>Sheet1!$C$3:$C$6</c:f>
              <c:numCache>
                <c:formatCode>General</c:formatCode>
                <c:ptCount val="4"/>
                <c:pt idx="0">
                  <c:v>100</c:v>
                </c:pt>
              </c:numCache>
            </c:numRef>
          </c:val>
          <c:extLst>
            <c:ext xmlns:c16="http://schemas.microsoft.com/office/drawing/2014/chart" uri="{C3380CC4-5D6E-409C-BE32-E72D297353CC}">
              <c16:uniqueId val="{00000000-8D90-4AF2-BF7B-24ED26FE193C}"/>
            </c:ext>
          </c:extLst>
        </c:ser>
        <c:ser>
          <c:idx val="1"/>
          <c:order val="1"/>
          <c:tx>
            <c:strRef>
              <c:f>Sheet1!$D$2</c:f>
              <c:strCache>
                <c:ptCount val="1"/>
                <c:pt idx="0">
                  <c:v>18-Month Exception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6 months</c:v>
                </c:pt>
                <c:pt idx="1">
                  <c:v>12 months</c:v>
                </c:pt>
                <c:pt idx="2">
                  <c:v>18 months</c:v>
                </c:pt>
                <c:pt idx="3">
                  <c:v>24 months</c:v>
                </c:pt>
              </c:strCache>
            </c:strRef>
          </c:cat>
          <c:val>
            <c:numRef>
              <c:f>Sheet1!$D$3:$D$6</c:f>
              <c:numCache>
                <c:formatCode>General</c:formatCode>
                <c:ptCount val="4"/>
                <c:pt idx="0">
                  <c:v>15</c:v>
                </c:pt>
                <c:pt idx="1">
                  <c:v>60</c:v>
                </c:pt>
                <c:pt idx="2">
                  <c:v>100</c:v>
                </c:pt>
              </c:numCache>
            </c:numRef>
          </c:val>
          <c:extLst>
            <c:ext xmlns:c16="http://schemas.microsoft.com/office/drawing/2014/chart" uri="{C3380CC4-5D6E-409C-BE32-E72D297353CC}">
              <c16:uniqueId val="{00000001-8D90-4AF2-BF7B-24ED26FE193C}"/>
            </c:ext>
          </c:extLst>
        </c:ser>
        <c:ser>
          <c:idx val="2"/>
          <c:order val="2"/>
          <c:tx>
            <c:strRef>
              <c:f>Sheet1!$E$2</c:f>
              <c:strCache>
                <c:ptCount val="1"/>
                <c:pt idx="0">
                  <c:v>24-Month Exception</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6 months</c:v>
                </c:pt>
                <c:pt idx="1">
                  <c:v>12 months</c:v>
                </c:pt>
                <c:pt idx="2">
                  <c:v>18 months</c:v>
                </c:pt>
                <c:pt idx="3">
                  <c:v>24 months</c:v>
                </c:pt>
              </c:strCache>
            </c:strRef>
          </c:cat>
          <c:val>
            <c:numRef>
              <c:f>Sheet1!$E$3:$E$6</c:f>
              <c:numCache>
                <c:formatCode>General</c:formatCode>
                <c:ptCount val="4"/>
                <c:pt idx="0">
                  <c:v>10</c:v>
                </c:pt>
                <c:pt idx="1">
                  <c:v>45</c:v>
                </c:pt>
                <c:pt idx="2">
                  <c:v>75</c:v>
                </c:pt>
                <c:pt idx="3">
                  <c:v>100</c:v>
                </c:pt>
              </c:numCache>
            </c:numRef>
          </c:val>
          <c:extLst>
            <c:ext xmlns:c16="http://schemas.microsoft.com/office/drawing/2014/chart" uri="{C3380CC4-5D6E-409C-BE32-E72D297353CC}">
              <c16:uniqueId val="{00000002-8D90-4AF2-BF7B-24ED26FE193C}"/>
            </c:ext>
          </c:extLst>
        </c:ser>
        <c:dLbls>
          <c:dLblPos val="outEnd"/>
          <c:showLegendKey val="0"/>
          <c:showVal val="1"/>
          <c:showCatName val="0"/>
          <c:showSerName val="0"/>
          <c:showPercent val="0"/>
          <c:showBubbleSize val="0"/>
        </c:dLbls>
        <c:gapWidth val="100"/>
        <c:overlap val="-24"/>
        <c:axId val="561557672"/>
        <c:axId val="561553736"/>
      </c:barChart>
      <c:catAx>
        <c:axId val="5615576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1553736"/>
        <c:crosses val="autoZero"/>
        <c:auto val="1"/>
        <c:lblAlgn val="ctr"/>
        <c:lblOffset val="100"/>
        <c:noMultiLvlLbl val="0"/>
      </c:catAx>
      <c:valAx>
        <c:axId val="56155373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1557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D5878D-90A5-4E5C-8C40-F7CFD31CE27F}"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E14B54CA-7CB6-4EB8-8DC8-5966C216E5E2}">
      <dgm:prSet/>
      <dgm:spPr/>
      <dgm:t>
        <a:bodyPr/>
        <a:lstStyle/>
        <a:p>
          <a:pPr>
            <a:defRPr b="1"/>
          </a:pPr>
          <a:r>
            <a:rPr lang="en-US"/>
            <a:t>Arbitrage Rebate Key Concepts &amp; Terminology:</a:t>
          </a:r>
        </a:p>
      </dgm:t>
    </dgm:pt>
    <dgm:pt modelId="{E056035E-4D16-477D-B1C3-7672E190F03A}" type="parTrans" cxnId="{D0B284B5-89CC-41B5-BA25-415DA8F00F75}">
      <dgm:prSet/>
      <dgm:spPr/>
      <dgm:t>
        <a:bodyPr/>
        <a:lstStyle/>
        <a:p>
          <a:endParaRPr lang="en-US"/>
        </a:p>
      </dgm:t>
    </dgm:pt>
    <dgm:pt modelId="{E1207920-BD72-457E-A17E-BCA627C1985A}" type="sibTrans" cxnId="{D0B284B5-89CC-41B5-BA25-415DA8F00F75}">
      <dgm:prSet/>
      <dgm:spPr/>
      <dgm:t>
        <a:bodyPr/>
        <a:lstStyle/>
        <a:p>
          <a:endParaRPr lang="en-US"/>
        </a:p>
      </dgm:t>
    </dgm:pt>
    <dgm:pt modelId="{6F185930-D46E-40C5-9ED9-40910A1C54DC}">
      <dgm:prSet/>
      <dgm:spPr/>
      <dgm:t>
        <a:bodyPr/>
        <a:lstStyle/>
        <a:p>
          <a:r>
            <a:rPr lang="en-US"/>
            <a:t>What is Arbitrage Rebate?</a:t>
          </a:r>
        </a:p>
      </dgm:t>
    </dgm:pt>
    <dgm:pt modelId="{A6E78B01-D7A7-4E38-BB5A-9490623FCD7D}" type="parTrans" cxnId="{942CA5A8-B22A-4D3F-94C9-5CEEE21A30BB}">
      <dgm:prSet/>
      <dgm:spPr/>
      <dgm:t>
        <a:bodyPr/>
        <a:lstStyle/>
        <a:p>
          <a:endParaRPr lang="en-US"/>
        </a:p>
      </dgm:t>
    </dgm:pt>
    <dgm:pt modelId="{B70DDFBE-1C29-4381-8FF5-15F8B2335CFA}" type="sibTrans" cxnId="{942CA5A8-B22A-4D3F-94C9-5CEEE21A30BB}">
      <dgm:prSet/>
      <dgm:spPr/>
      <dgm:t>
        <a:bodyPr/>
        <a:lstStyle/>
        <a:p>
          <a:endParaRPr lang="en-US"/>
        </a:p>
      </dgm:t>
    </dgm:pt>
    <dgm:pt modelId="{4EFB1907-1B24-4A61-894E-C320E3A78CEF}">
      <dgm:prSet/>
      <dgm:spPr/>
      <dgm:t>
        <a:bodyPr/>
        <a:lstStyle/>
        <a:p>
          <a:r>
            <a:rPr lang="en-US"/>
            <a:t>Funds and Proceeds Subject to Arbitrage Rules</a:t>
          </a:r>
        </a:p>
      </dgm:t>
    </dgm:pt>
    <dgm:pt modelId="{EC8C245B-9F99-4AC3-87B5-4DCA12B5ADBA}" type="parTrans" cxnId="{B19D3786-E602-4300-8734-7A2C070AEA24}">
      <dgm:prSet/>
      <dgm:spPr/>
      <dgm:t>
        <a:bodyPr/>
        <a:lstStyle/>
        <a:p>
          <a:endParaRPr lang="en-US"/>
        </a:p>
      </dgm:t>
    </dgm:pt>
    <dgm:pt modelId="{FE5E1A52-5312-483B-A950-F0AED6008ED2}" type="sibTrans" cxnId="{B19D3786-E602-4300-8734-7A2C070AEA24}">
      <dgm:prSet/>
      <dgm:spPr/>
      <dgm:t>
        <a:bodyPr/>
        <a:lstStyle/>
        <a:p>
          <a:endParaRPr lang="en-US"/>
        </a:p>
      </dgm:t>
    </dgm:pt>
    <dgm:pt modelId="{7560000A-AB85-4006-B1E8-62940E84C3BB}">
      <dgm:prSet/>
      <dgm:spPr/>
      <dgm:t>
        <a:bodyPr/>
        <a:lstStyle/>
        <a:p>
          <a:r>
            <a:rPr lang="en-US"/>
            <a:t>Exceptions to Arbitrage Rebate – Spending Exceptions (MAY BE USEFUL AGAIN!)</a:t>
          </a:r>
        </a:p>
      </dgm:t>
    </dgm:pt>
    <dgm:pt modelId="{D8B8DB4A-EE37-4881-9203-183E748173F8}" type="parTrans" cxnId="{1141C1FE-D8EF-4BC9-A7F2-555467DB2C7A}">
      <dgm:prSet/>
      <dgm:spPr/>
      <dgm:t>
        <a:bodyPr/>
        <a:lstStyle/>
        <a:p>
          <a:endParaRPr lang="en-US"/>
        </a:p>
      </dgm:t>
    </dgm:pt>
    <dgm:pt modelId="{EF320B7D-F8BA-4E10-9E35-71E3D58FAD66}" type="sibTrans" cxnId="{1141C1FE-D8EF-4BC9-A7F2-555467DB2C7A}">
      <dgm:prSet/>
      <dgm:spPr/>
      <dgm:t>
        <a:bodyPr/>
        <a:lstStyle/>
        <a:p>
          <a:endParaRPr lang="en-US"/>
        </a:p>
      </dgm:t>
    </dgm:pt>
    <dgm:pt modelId="{4402A54C-1695-481A-979E-0A10FA52161F}">
      <dgm:prSet/>
      <dgm:spPr/>
      <dgm:t>
        <a:bodyPr/>
        <a:lstStyle/>
        <a:p>
          <a:r>
            <a:rPr lang="en-US" dirty="0"/>
            <a:t>Yield Restriction (MANY YIELD RESTRICTION PAYMENTS HAPPENING NOW!)</a:t>
          </a:r>
        </a:p>
      </dgm:t>
    </dgm:pt>
    <dgm:pt modelId="{00CA5D50-07D7-4D03-93B9-00A70DB84CBA}" type="parTrans" cxnId="{B6275A4A-FEF3-4BB0-BDB9-688FADEA8CAF}">
      <dgm:prSet/>
      <dgm:spPr/>
      <dgm:t>
        <a:bodyPr/>
        <a:lstStyle/>
        <a:p>
          <a:endParaRPr lang="en-US"/>
        </a:p>
      </dgm:t>
    </dgm:pt>
    <dgm:pt modelId="{E9AD3656-364A-40D2-8587-B7AD8B3083F8}" type="sibTrans" cxnId="{B6275A4A-FEF3-4BB0-BDB9-688FADEA8CAF}">
      <dgm:prSet/>
      <dgm:spPr/>
      <dgm:t>
        <a:bodyPr/>
        <a:lstStyle/>
        <a:p>
          <a:endParaRPr lang="en-US"/>
        </a:p>
      </dgm:t>
    </dgm:pt>
    <dgm:pt modelId="{924F794F-0FCD-4732-92C4-456C982A8FB4}">
      <dgm:prSet/>
      <dgm:spPr/>
      <dgm:t>
        <a:bodyPr/>
        <a:lstStyle/>
        <a:p>
          <a:r>
            <a:rPr lang="en-US"/>
            <a:t>Reporting Requirements</a:t>
          </a:r>
        </a:p>
      </dgm:t>
    </dgm:pt>
    <dgm:pt modelId="{3B09EBEE-74EF-4E03-A06B-8D911009B197}" type="parTrans" cxnId="{E3A9691E-7528-4F82-9873-B75A0F7E6094}">
      <dgm:prSet/>
      <dgm:spPr/>
      <dgm:t>
        <a:bodyPr/>
        <a:lstStyle/>
        <a:p>
          <a:endParaRPr lang="en-US"/>
        </a:p>
      </dgm:t>
    </dgm:pt>
    <dgm:pt modelId="{0CF5DE33-4071-4AC0-AC97-69EABD484B09}" type="sibTrans" cxnId="{E3A9691E-7528-4F82-9873-B75A0F7E6094}">
      <dgm:prSet/>
      <dgm:spPr/>
      <dgm:t>
        <a:bodyPr/>
        <a:lstStyle/>
        <a:p>
          <a:endParaRPr lang="en-US"/>
        </a:p>
      </dgm:t>
    </dgm:pt>
    <dgm:pt modelId="{328953E3-7D9D-45CC-9902-55BED3F79A48}">
      <dgm:prSet/>
      <dgm:spPr/>
      <dgm:t>
        <a:bodyPr/>
        <a:lstStyle/>
        <a:p>
          <a:pPr>
            <a:defRPr b="1"/>
          </a:pPr>
          <a:r>
            <a:rPr lang="en-US"/>
            <a:t>Application to Current Market Trends</a:t>
          </a:r>
        </a:p>
      </dgm:t>
    </dgm:pt>
    <dgm:pt modelId="{85F49382-918A-4E25-9F72-35E17F1F19FB}" type="parTrans" cxnId="{57973632-486F-4A74-B158-4A5FC356FE32}">
      <dgm:prSet/>
      <dgm:spPr/>
      <dgm:t>
        <a:bodyPr/>
        <a:lstStyle/>
        <a:p>
          <a:endParaRPr lang="en-US"/>
        </a:p>
      </dgm:t>
    </dgm:pt>
    <dgm:pt modelId="{6A18F7F4-7870-4985-AB4F-7E0C25F7B691}" type="sibTrans" cxnId="{57973632-486F-4A74-B158-4A5FC356FE32}">
      <dgm:prSet/>
      <dgm:spPr/>
      <dgm:t>
        <a:bodyPr/>
        <a:lstStyle/>
        <a:p>
          <a:endParaRPr lang="en-US"/>
        </a:p>
      </dgm:t>
    </dgm:pt>
    <dgm:pt modelId="{D5E2904C-0520-4DFA-81E3-469481AA1546}">
      <dgm:prSet/>
      <dgm:spPr/>
      <dgm:t>
        <a:bodyPr/>
        <a:lstStyle/>
        <a:p>
          <a:r>
            <a:rPr lang="en-US"/>
            <a:t>Managing Rebate &amp; Yield Restriction Payments</a:t>
          </a:r>
        </a:p>
      </dgm:t>
    </dgm:pt>
    <dgm:pt modelId="{4A868192-F90F-4263-A1DD-BB64E64509A1}" type="parTrans" cxnId="{889AA461-0539-420F-9617-9DA98EB035FE}">
      <dgm:prSet/>
      <dgm:spPr/>
      <dgm:t>
        <a:bodyPr/>
        <a:lstStyle/>
        <a:p>
          <a:endParaRPr lang="en-US"/>
        </a:p>
      </dgm:t>
    </dgm:pt>
    <dgm:pt modelId="{C14B17EB-4C8D-4ECC-B1C6-07F1D42D6CB0}" type="sibTrans" cxnId="{889AA461-0539-420F-9617-9DA98EB035FE}">
      <dgm:prSet/>
      <dgm:spPr/>
      <dgm:t>
        <a:bodyPr/>
        <a:lstStyle/>
        <a:p>
          <a:endParaRPr lang="en-US"/>
        </a:p>
      </dgm:t>
    </dgm:pt>
    <dgm:pt modelId="{1EBD3FB8-55E7-49AB-A436-2E8B78DAD229}">
      <dgm:prSet/>
      <dgm:spPr/>
      <dgm:t>
        <a:bodyPr/>
        <a:lstStyle/>
        <a:p>
          <a:r>
            <a:rPr lang="en-US"/>
            <a:t>Current Trends</a:t>
          </a:r>
        </a:p>
      </dgm:t>
    </dgm:pt>
    <dgm:pt modelId="{47CCBF6D-C51E-4F03-8171-AE009F310E2F}" type="parTrans" cxnId="{FEEF149D-6EF5-4556-B8B2-62688AD9BDD3}">
      <dgm:prSet/>
      <dgm:spPr/>
      <dgm:t>
        <a:bodyPr/>
        <a:lstStyle/>
        <a:p>
          <a:endParaRPr lang="en-US"/>
        </a:p>
      </dgm:t>
    </dgm:pt>
    <dgm:pt modelId="{AAEEAF0C-E3A3-41FE-88AD-9B285CA86372}" type="sibTrans" cxnId="{FEEF149D-6EF5-4556-B8B2-62688AD9BDD3}">
      <dgm:prSet/>
      <dgm:spPr/>
      <dgm:t>
        <a:bodyPr/>
        <a:lstStyle/>
        <a:p>
          <a:endParaRPr lang="en-US"/>
        </a:p>
      </dgm:t>
    </dgm:pt>
    <dgm:pt modelId="{28D821DE-ADA5-477F-A589-0AFE54D4BA86}" type="pres">
      <dgm:prSet presAssocID="{15D5878D-90A5-4E5C-8C40-F7CFD31CE27F}" presName="linear" presStyleCnt="0">
        <dgm:presLayoutVars>
          <dgm:dir/>
          <dgm:animLvl val="lvl"/>
          <dgm:resizeHandles val="exact"/>
        </dgm:presLayoutVars>
      </dgm:prSet>
      <dgm:spPr/>
    </dgm:pt>
    <dgm:pt modelId="{BAC0408E-6FB1-4CD4-B887-E4E178D9207A}" type="pres">
      <dgm:prSet presAssocID="{E14B54CA-7CB6-4EB8-8DC8-5966C216E5E2}" presName="parentLin" presStyleCnt="0"/>
      <dgm:spPr/>
    </dgm:pt>
    <dgm:pt modelId="{7E372A12-50F6-46B4-80A0-79BBA5B2954A}" type="pres">
      <dgm:prSet presAssocID="{E14B54CA-7CB6-4EB8-8DC8-5966C216E5E2}" presName="parentLeftMargin" presStyleLbl="node1" presStyleIdx="0" presStyleCnt="2"/>
      <dgm:spPr/>
    </dgm:pt>
    <dgm:pt modelId="{BE12CAAC-F8CF-4479-A0B6-782D8D2522E2}" type="pres">
      <dgm:prSet presAssocID="{E14B54CA-7CB6-4EB8-8DC8-5966C216E5E2}" presName="parentText" presStyleLbl="node1" presStyleIdx="0" presStyleCnt="2">
        <dgm:presLayoutVars>
          <dgm:chMax val="0"/>
          <dgm:bulletEnabled val="1"/>
        </dgm:presLayoutVars>
      </dgm:prSet>
      <dgm:spPr/>
    </dgm:pt>
    <dgm:pt modelId="{0542C097-17BA-4292-8FED-2A7934223AD2}" type="pres">
      <dgm:prSet presAssocID="{E14B54CA-7CB6-4EB8-8DC8-5966C216E5E2}" presName="negativeSpace" presStyleCnt="0"/>
      <dgm:spPr/>
    </dgm:pt>
    <dgm:pt modelId="{C7468035-F23D-47ED-8350-05063C01337D}" type="pres">
      <dgm:prSet presAssocID="{E14B54CA-7CB6-4EB8-8DC8-5966C216E5E2}" presName="childText" presStyleLbl="conFgAcc1" presStyleIdx="0" presStyleCnt="2">
        <dgm:presLayoutVars>
          <dgm:bulletEnabled val="1"/>
        </dgm:presLayoutVars>
      </dgm:prSet>
      <dgm:spPr/>
    </dgm:pt>
    <dgm:pt modelId="{368A29AF-FEFF-46B5-B8E7-F1F6B6E753E0}" type="pres">
      <dgm:prSet presAssocID="{E1207920-BD72-457E-A17E-BCA627C1985A}" presName="spaceBetweenRectangles" presStyleCnt="0"/>
      <dgm:spPr/>
    </dgm:pt>
    <dgm:pt modelId="{0778D5ED-FD59-4739-83C8-C4D9D0279885}" type="pres">
      <dgm:prSet presAssocID="{328953E3-7D9D-45CC-9902-55BED3F79A48}" presName="parentLin" presStyleCnt="0"/>
      <dgm:spPr/>
    </dgm:pt>
    <dgm:pt modelId="{5A1DD09D-B1D1-4B6F-9AE2-4254B4EEE162}" type="pres">
      <dgm:prSet presAssocID="{328953E3-7D9D-45CC-9902-55BED3F79A48}" presName="parentLeftMargin" presStyleLbl="node1" presStyleIdx="0" presStyleCnt="2"/>
      <dgm:spPr/>
    </dgm:pt>
    <dgm:pt modelId="{3EACC53F-5B2E-475F-BF12-8F2839D3F2D4}" type="pres">
      <dgm:prSet presAssocID="{328953E3-7D9D-45CC-9902-55BED3F79A48}" presName="parentText" presStyleLbl="node1" presStyleIdx="1" presStyleCnt="2">
        <dgm:presLayoutVars>
          <dgm:chMax val="0"/>
          <dgm:bulletEnabled val="1"/>
        </dgm:presLayoutVars>
      </dgm:prSet>
      <dgm:spPr/>
    </dgm:pt>
    <dgm:pt modelId="{0E8F54B4-6E10-4C56-85E9-10F24FD62D07}" type="pres">
      <dgm:prSet presAssocID="{328953E3-7D9D-45CC-9902-55BED3F79A48}" presName="negativeSpace" presStyleCnt="0"/>
      <dgm:spPr/>
    </dgm:pt>
    <dgm:pt modelId="{7DA08B41-AE78-4E84-AD23-9420E711EF02}" type="pres">
      <dgm:prSet presAssocID="{328953E3-7D9D-45CC-9902-55BED3F79A48}" presName="childText" presStyleLbl="conFgAcc1" presStyleIdx="1" presStyleCnt="2">
        <dgm:presLayoutVars>
          <dgm:bulletEnabled val="1"/>
        </dgm:presLayoutVars>
      </dgm:prSet>
      <dgm:spPr/>
    </dgm:pt>
  </dgm:ptLst>
  <dgm:cxnLst>
    <dgm:cxn modelId="{87A5090E-2441-4FA6-98E2-EB99E604F151}" type="presOf" srcId="{E14B54CA-7CB6-4EB8-8DC8-5966C216E5E2}" destId="{BE12CAAC-F8CF-4479-A0B6-782D8D2522E2}" srcOrd="1" destOrd="0" presId="urn:microsoft.com/office/officeart/2005/8/layout/list1"/>
    <dgm:cxn modelId="{E3A9691E-7528-4F82-9873-B75A0F7E6094}" srcId="{E14B54CA-7CB6-4EB8-8DC8-5966C216E5E2}" destId="{924F794F-0FCD-4732-92C4-456C982A8FB4}" srcOrd="4" destOrd="0" parTransId="{3B09EBEE-74EF-4E03-A06B-8D911009B197}" sibTransId="{0CF5DE33-4071-4AC0-AC97-69EABD484B09}"/>
    <dgm:cxn modelId="{57973632-486F-4A74-B158-4A5FC356FE32}" srcId="{15D5878D-90A5-4E5C-8C40-F7CFD31CE27F}" destId="{328953E3-7D9D-45CC-9902-55BED3F79A48}" srcOrd="1" destOrd="0" parTransId="{85F49382-918A-4E25-9F72-35E17F1F19FB}" sibTransId="{6A18F7F4-7870-4985-AB4F-7E0C25F7B691}"/>
    <dgm:cxn modelId="{889AA461-0539-420F-9617-9DA98EB035FE}" srcId="{328953E3-7D9D-45CC-9902-55BED3F79A48}" destId="{D5E2904C-0520-4DFA-81E3-469481AA1546}" srcOrd="0" destOrd="0" parTransId="{4A868192-F90F-4263-A1DD-BB64E64509A1}" sibTransId="{C14B17EB-4C8D-4ECC-B1C6-07F1D42D6CB0}"/>
    <dgm:cxn modelId="{1BFBC045-FFB8-4756-93C3-04A8B5975FF2}" type="presOf" srcId="{1EBD3FB8-55E7-49AB-A436-2E8B78DAD229}" destId="{7DA08B41-AE78-4E84-AD23-9420E711EF02}" srcOrd="0" destOrd="1" presId="urn:microsoft.com/office/officeart/2005/8/layout/list1"/>
    <dgm:cxn modelId="{B6275A4A-FEF3-4BB0-BDB9-688FADEA8CAF}" srcId="{E14B54CA-7CB6-4EB8-8DC8-5966C216E5E2}" destId="{4402A54C-1695-481A-979E-0A10FA52161F}" srcOrd="3" destOrd="0" parTransId="{00CA5D50-07D7-4D03-93B9-00A70DB84CBA}" sibTransId="{E9AD3656-364A-40D2-8587-B7AD8B3083F8}"/>
    <dgm:cxn modelId="{43BF976B-171C-4B46-9B4C-6912D3B0861C}" type="presOf" srcId="{E14B54CA-7CB6-4EB8-8DC8-5966C216E5E2}" destId="{7E372A12-50F6-46B4-80A0-79BBA5B2954A}" srcOrd="0" destOrd="0" presId="urn:microsoft.com/office/officeart/2005/8/layout/list1"/>
    <dgm:cxn modelId="{5B62FE70-9E96-4FC1-8EB5-9A27256B155C}" type="presOf" srcId="{4EFB1907-1B24-4A61-894E-C320E3A78CEF}" destId="{C7468035-F23D-47ED-8350-05063C01337D}" srcOrd="0" destOrd="1" presId="urn:microsoft.com/office/officeart/2005/8/layout/list1"/>
    <dgm:cxn modelId="{76035A7E-EDDF-4F43-A3FB-52FDA76CD8E2}" type="presOf" srcId="{328953E3-7D9D-45CC-9902-55BED3F79A48}" destId="{3EACC53F-5B2E-475F-BF12-8F2839D3F2D4}" srcOrd="1" destOrd="0" presId="urn:microsoft.com/office/officeart/2005/8/layout/list1"/>
    <dgm:cxn modelId="{B19D3786-E602-4300-8734-7A2C070AEA24}" srcId="{E14B54CA-7CB6-4EB8-8DC8-5966C216E5E2}" destId="{4EFB1907-1B24-4A61-894E-C320E3A78CEF}" srcOrd="1" destOrd="0" parTransId="{EC8C245B-9F99-4AC3-87B5-4DCA12B5ADBA}" sibTransId="{FE5E1A52-5312-483B-A950-F0AED6008ED2}"/>
    <dgm:cxn modelId="{DB67178C-1B2F-4C34-A078-4BBC6D13F7F0}" type="presOf" srcId="{924F794F-0FCD-4732-92C4-456C982A8FB4}" destId="{C7468035-F23D-47ED-8350-05063C01337D}" srcOrd="0" destOrd="4" presId="urn:microsoft.com/office/officeart/2005/8/layout/list1"/>
    <dgm:cxn modelId="{158F0698-66F0-4C90-B525-28C17D91307B}" type="presOf" srcId="{15D5878D-90A5-4E5C-8C40-F7CFD31CE27F}" destId="{28D821DE-ADA5-477F-A589-0AFE54D4BA86}" srcOrd="0" destOrd="0" presId="urn:microsoft.com/office/officeart/2005/8/layout/list1"/>
    <dgm:cxn modelId="{FEEF149D-6EF5-4556-B8B2-62688AD9BDD3}" srcId="{328953E3-7D9D-45CC-9902-55BED3F79A48}" destId="{1EBD3FB8-55E7-49AB-A436-2E8B78DAD229}" srcOrd="1" destOrd="0" parTransId="{47CCBF6D-C51E-4F03-8171-AE009F310E2F}" sibTransId="{AAEEAF0C-E3A3-41FE-88AD-9B285CA86372}"/>
    <dgm:cxn modelId="{370EBCA7-4808-4E41-92A0-3A1692A0EF6F}" type="presOf" srcId="{D5E2904C-0520-4DFA-81E3-469481AA1546}" destId="{7DA08B41-AE78-4E84-AD23-9420E711EF02}" srcOrd="0" destOrd="0" presId="urn:microsoft.com/office/officeart/2005/8/layout/list1"/>
    <dgm:cxn modelId="{942CA5A8-B22A-4D3F-94C9-5CEEE21A30BB}" srcId="{E14B54CA-7CB6-4EB8-8DC8-5966C216E5E2}" destId="{6F185930-D46E-40C5-9ED9-40910A1C54DC}" srcOrd="0" destOrd="0" parTransId="{A6E78B01-D7A7-4E38-BB5A-9490623FCD7D}" sibTransId="{B70DDFBE-1C29-4381-8FF5-15F8B2335CFA}"/>
    <dgm:cxn modelId="{D0B284B5-89CC-41B5-BA25-415DA8F00F75}" srcId="{15D5878D-90A5-4E5C-8C40-F7CFD31CE27F}" destId="{E14B54CA-7CB6-4EB8-8DC8-5966C216E5E2}" srcOrd="0" destOrd="0" parTransId="{E056035E-4D16-477D-B1C3-7672E190F03A}" sibTransId="{E1207920-BD72-457E-A17E-BCA627C1985A}"/>
    <dgm:cxn modelId="{FD80B5B6-40EE-465A-862E-CC55FB445C4E}" type="presOf" srcId="{7560000A-AB85-4006-B1E8-62940E84C3BB}" destId="{C7468035-F23D-47ED-8350-05063C01337D}" srcOrd="0" destOrd="2" presId="urn:microsoft.com/office/officeart/2005/8/layout/list1"/>
    <dgm:cxn modelId="{27298EDA-DB02-49C0-AB7F-E03D81651B1C}" type="presOf" srcId="{328953E3-7D9D-45CC-9902-55BED3F79A48}" destId="{5A1DD09D-B1D1-4B6F-9AE2-4254B4EEE162}" srcOrd="0" destOrd="0" presId="urn:microsoft.com/office/officeart/2005/8/layout/list1"/>
    <dgm:cxn modelId="{603EF7E5-A941-4E23-9BBF-CB7401DBC323}" type="presOf" srcId="{6F185930-D46E-40C5-9ED9-40910A1C54DC}" destId="{C7468035-F23D-47ED-8350-05063C01337D}" srcOrd="0" destOrd="0" presId="urn:microsoft.com/office/officeart/2005/8/layout/list1"/>
    <dgm:cxn modelId="{603F6FF4-4BFB-4178-A052-4019FD9145D2}" type="presOf" srcId="{4402A54C-1695-481A-979E-0A10FA52161F}" destId="{C7468035-F23D-47ED-8350-05063C01337D}" srcOrd="0" destOrd="3" presId="urn:microsoft.com/office/officeart/2005/8/layout/list1"/>
    <dgm:cxn modelId="{1141C1FE-D8EF-4BC9-A7F2-555467DB2C7A}" srcId="{E14B54CA-7CB6-4EB8-8DC8-5966C216E5E2}" destId="{7560000A-AB85-4006-B1E8-62940E84C3BB}" srcOrd="2" destOrd="0" parTransId="{D8B8DB4A-EE37-4881-9203-183E748173F8}" sibTransId="{EF320B7D-F8BA-4E10-9E35-71E3D58FAD66}"/>
    <dgm:cxn modelId="{08B531F5-A641-4B4E-9B3D-1ABB17183FDD}" type="presParOf" srcId="{28D821DE-ADA5-477F-A589-0AFE54D4BA86}" destId="{BAC0408E-6FB1-4CD4-B887-E4E178D9207A}" srcOrd="0" destOrd="0" presId="urn:microsoft.com/office/officeart/2005/8/layout/list1"/>
    <dgm:cxn modelId="{9AAE4D89-3473-4430-B873-B0D67C97AF1B}" type="presParOf" srcId="{BAC0408E-6FB1-4CD4-B887-E4E178D9207A}" destId="{7E372A12-50F6-46B4-80A0-79BBA5B2954A}" srcOrd="0" destOrd="0" presId="urn:microsoft.com/office/officeart/2005/8/layout/list1"/>
    <dgm:cxn modelId="{64E44F06-62CB-4525-929E-4CFF484A8139}" type="presParOf" srcId="{BAC0408E-6FB1-4CD4-B887-E4E178D9207A}" destId="{BE12CAAC-F8CF-4479-A0B6-782D8D2522E2}" srcOrd="1" destOrd="0" presId="urn:microsoft.com/office/officeart/2005/8/layout/list1"/>
    <dgm:cxn modelId="{C78579B7-9BE3-4766-A316-E74C9177D4AA}" type="presParOf" srcId="{28D821DE-ADA5-477F-A589-0AFE54D4BA86}" destId="{0542C097-17BA-4292-8FED-2A7934223AD2}" srcOrd="1" destOrd="0" presId="urn:microsoft.com/office/officeart/2005/8/layout/list1"/>
    <dgm:cxn modelId="{B88DC35E-19F3-466A-AAD3-162BCC266F21}" type="presParOf" srcId="{28D821DE-ADA5-477F-A589-0AFE54D4BA86}" destId="{C7468035-F23D-47ED-8350-05063C01337D}" srcOrd="2" destOrd="0" presId="urn:microsoft.com/office/officeart/2005/8/layout/list1"/>
    <dgm:cxn modelId="{78C542D5-AD2C-4BF9-ADC8-FE94432875F8}" type="presParOf" srcId="{28D821DE-ADA5-477F-A589-0AFE54D4BA86}" destId="{368A29AF-FEFF-46B5-B8E7-F1F6B6E753E0}" srcOrd="3" destOrd="0" presId="urn:microsoft.com/office/officeart/2005/8/layout/list1"/>
    <dgm:cxn modelId="{5B0BD510-9FF8-4C33-9336-227A87B08C40}" type="presParOf" srcId="{28D821DE-ADA5-477F-A589-0AFE54D4BA86}" destId="{0778D5ED-FD59-4739-83C8-C4D9D0279885}" srcOrd="4" destOrd="0" presId="urn:microsoft.com/office/officeart/2005/8/layout/list1"/>
    <dgm:cxn modelId="{8FCE659B-760F-404F-82EB-22D60909EFD2}" type="presParOf" srcId="{0778D5ED-FD59-4739-83C8-C4D9D0279885}" destId="{5A1DD09D-B1D1-4B6F-9AE2-4254B4EEE162}" srcOrd="0" destOrd="0" presId="urn:microsoft.com/office/officeart/2005/8/layout/list1"/>
    <dgm:cxn modelId="{0D6926FE-1E4F-4228-A474-74C69517DFBB}" type="presParOf" srcId="{0778D5ED-FD59-4739-83C8-C4D9D0279885}" destId="{3EACC53F-5B2E-475F-BF12-8F2839D3F2D4}" srcOrd="1" destOrd="0" presId="urn:microsoft.com/office/officeart/2005/8/layout/list1"/>
    <dgm:cxn modelId="{4AF759BB-5B62-4FE3-B095-F1790EAF660B}" type="presParOf" srcId="{28D821DE-ADA5-477F-A589-0AFE54D4BA86}" destId="{0E8F54B4-6E10-4C56-85E9-10F24FD62D07}" srcOrd="5" destOrd="0" presId="urn:microsoft.com/office/officeart/2005/8/layout/list1"/>
    <dgm:cxn modelId="{ACA0E2D8-1BDE-45F4-9A96-5654EBE6A005}" type="presParOf" srcId="{28D821DE-ADA5-477F-A589-0AFE54D4BA86}" destId="{7DA08B41-AE78-4E84-AD23-9420E711EF0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662282-B4FC-4B5C-A073-7BF76B2FA574}" type="doc">
      <dgm:prSet loTypeId="urn:microsoft.com/office/officeart/2005/8/layout/list1" loCatId="list" qsTypeId="urn:microsoft.com/office/officeart/2005/8/quickstyle/simple2" qsCatId="simple" csTypeId="urn:microsoft.com/office/officeart/2005/8/colors/accent5_3" csCatId="accent5"/>
      <dgm:spPr/>
      <dgm:t>
        <a:bodyPr/>
        <a:lstStyle/>
        <a:p>
          <a:endParaRPr lang="en-US"/>
        </a:p>
      </dgm:t>
    </dgm:pt>
    <dgm:pt modelId="{F717C309-2CD6-4B12-B5D6-6F343F59EA45}">
      <dgm:prSet/>
      <dgm:spPr/>
      <dgm:t>
        <a:bodyPr/>
        <a:lstStyle/>
        <a:p>
          <a:r>
            <a:rPr lang="en-US"/>
            <a:t>Bond Level:</a:t>
          </a:r>
        </a:p>
      </dgm:t>
    </dgm:pt>
    <dgm:pt modelId="{5033A27D-B299-4FC9-82A7-D6A25688639F}" type="parTrans" cxnId="{77C5C605-AB61-4C59-BFCA-94E417BB3CF8}">
      <dgm:prSet/>
      <dgm:spPr/>
      <dgm:t>
        <a:bodyPr/>
        <a:lstStyle/>
        <a:p>
          <a:endParaRPr lang="en-US"/>
        </a:p>
      </dgm:t>
    </dgm:pt>
    <dgm:pt modelId="{974A42CA-39C9-41F3-A96E-BD452E974CD2}" type="sibTrans" cxnId="{77C5C605-AB61-4C59-BFCA-94E417BB3CF8}">
      <dgm:prSet/>
      <dgm:spPr/>
      <dgm:t>
        <a:bodyPr/>
        <a:lstStyle/>
        <a:p>
          <a:endParaRPr lang="en-US"/>
        </a:p>
      </dgm:t>
    </dgm:pt>
    <dgm:pt modelId="{13D95BD6-2F74-4167-B199-14044A71FC9D}">
      <dgm:prSet/>
      <dgm:spPr/>
      <dgm:t>
        <a:bodyPr/>
        <a:lstStyle/>
        <a:p>
          <a:r>
            <a:rPr lang="en-US"/>
            <a:t>Small Issuer Exception</a:t>
          </a:r>
        </a:p>
      </dgm:t>
    </dgm:pt>
    <dgm:pt modelId="{265B4474-E218-4372-9134-DF97E1837018}" type="parTrans" cxnId="{9490B1B2-4997-4FED-8199-3DBCEDC383A2}">
      <dgm:prSet/>
      <dgm:spPr/>
      <dgm:t>
        <a:bodyPr/>
        <a:lstStyle/>
        <a:p>
          <a:endParaRPr lang="en-US"/>
        </a:p>
      </dgm:t>
    </dgm:pt>
    <dgm:pt modelId="{F113B1F7-89D4-4FDC-94E1-423229DD8B19}" type="sibTrans" cxnId="{9490B1B2-4997-4FED-8199-3DBCEDC383A2}">
      <dgm:prSet/>
      <dgm:spPr/>
      <dgm:t>
        <a:bodyPr/>
        <a:lstStyle/>
        <a:p>
          <a:endParaRPr lang="en-US"/>
        </a:p>
      </dgm:t>
    </dgm:pt>
    <dgm:pt modelId="{338A1884-903E-4126-A3DF-7E7380C038CA}">
      <dgm:prSet/>
      <dgm:spPr/>
      <dgm:t>
        <a:bodyPr/>
        <a:lstStyle/>
        <a:p>
          <a:r>
            <a:rPr lang="en-US"/>
            <a:t>Fund Level:</a:t>
          </a:r>
        </a:p>
      </dgm:t>
    </dgm:pt>
    <dgm:pt modelId="{BF5BF04E-9E7D-4944-803B-D32DCDD30FE3}" type="parTrans" cxnId="{C735073B-F0C8-4CAB-BD1A-84BF48BCA251}">
      <dgm:prSet/>
      <dgm:spPr/>
      <dgm:t>
        <a:bodyPr/>
        <a:lstStyle/>
        <a:p>
          <a:endParaRPr lang="en-US"/>
        </a:p>
      </dgm:t>
    </dgm:pt>
    <dgm:pt modelId="{28FE2625-81F1-4B78-93D7-5380C530206A}" type="sibTrans" cxnId="{C735073B-F0C8-4CAB-BD1A-84BF48BCA251}">
      <dgm:prSet/>
      <dgm:spPr/>
      <dgm:t>
        <a:bodyPr/>
        <a:lstStyle/>
        <a:p>
          <a:endParaRPr lang="en-US"/>
        </a:p>
      </dgm:t>
    </dgm:pt>
    <dgm:pt modelId="{BC02FC95-72DA-4FDA-8AC0-52E4CE10D56B}">
      <dgm:prSet/>
      <dgm:spPr/>
      <dgm:t>
        <a:bodyPr/>
        <a:lstStyle/>
        <a:p>
          <a:r>
            <a:rPr lang="en-US"/>
            <a:t>Spending Exceptions (6 month, 18 month, 24 month)</a:t>
          </a:r>
        </a:p>
      </dgm:t>
    </dgm:pt>
    <dgm:pt modelId="{904A1B38-BE30-4669-BB01-1A59EF09ABBE}" type="parTrans" cxnId="{497B3369-5F2F-4E53-AF86-CF8DB4E17696}">
      <dgm:prSet/>
      <dgm:spPr/>
      <dgm:t>
        <a:bodyPr/>
        <a:lstStyle/>
        <a:p>
          <a:endParaRPr lang="en-US"/>
        </a:p>
      </dgm:t>
    </dgm:pt>
    <dgm:pt modelId="{A530C5A7-E053-459D-A9DF-0E4B792F0DD1}" type="sibTrans" cxnId="{497B3369-5F2F-4E53-AF86-CF8DB4E17696}">
      <dgm:prSet/>
      <dgm:spPr/>
      <dgm:t>
        <a:bodyPr/>
        <a:lstStyle/>
        <a:p>
          <a:endParaRPr lang="en-US"/>
        </a:p>
      </dgm:t>
    </dgm:pt>
    <dgm:pt modelId="{2B8DAD78-238A-4B9E-9292-E274183C58AB}">
      <dgm:prSet/>
      <dgm:spPr/>
      <dgm:t>
        <a:bodyPr/>
        <a:lstStyle/>
        <a:p>
          <a:r>
            <a:rPr lang="en-US"/>
            <a:t>Bona Fide Debt Service Fund Exception</a:t>
          </a:r>
        </a:p>
      </dgm:t>
    </dgm:pt>
    <dgm:pt modelId="{5F31CAB1-3F0B-4430-BB62-468B7E54B669}" type="parTrans" cxnId="{F2037FC3-23DF-45E2-8C12-9B0278B09640}">
      <dgm:prSet/>
      <dgm:spPr/>
      <dgm:t>
        <a:bodyPr/>
        <a:lstStyle/>
        <a:p>
          <a:endParaRPr lang="en-US"/>
        </a:p>
      </dgm:t>
    </dgm:pt>
    <dgm:pt modelId="{6488486A-CA78-43F0-822D-B3AF6CF8AD2F}" type="sibTrans" cxnId="{F2037FC3-23DF-45E2-8C12-9B0278B09640}">
      <dgm:prSet/>
      <dgm:spPr/>
      <dgm:t>
        <a:bodyPr/>
        <a:lstStyle/>
        <a:p>
          <a:endParaRPr lang="en-US"/>
        </a:p>
      </dgm:t>
    </dgm:pt>
    <dgm:pt modelId="{949457C0-9014-4A35-9B4C-EA84D934CD63}">
      <dgm:prSet/>
      <dgm:spPr/>
      <dgm:t>
        <a:bodyPr/>
        <a:lstStyle/>
        <a:p>
          <a:r>
            <a:rPr lang="en-US"/>
            <a:t>Investing/purchase of certain investments</a:t>
          </a:r>
        </a:p>
      </dgm:t>
    </dgm:pt>
    <dgm:pt modelId="{A9D6A015-6CED-46C7-92C2-90BDA194B450}" type="parTrans" cxnId="{C52CE772-A765-4291-9D09-1E851D9CEBC9}">
      <dgm:prSet/>
      <dgm:spPr/>
      <dgm:t>
        <a:bodyPr/>
        <a:lstStyle/>
        <a:p>
          <a:endParaRPr lang="en-US"/>
        </a:p>
      </dgm:t>
    </dgm:pt>
    <dgm:pt modelId="{90796F69-1F44-40E4-99E0-AA5F38780315}" type="sibTrans" cxnId="{C52CE772-A765-4291-9D09-1E851D9CEBC9}">
      <dgm:prSet/>
      <dgm:spPr/>
      <dgm:t>
        <a:bodyPr/>
        <a:lstStyle/>
        <a:p>
          <a:endParaRPr lang="en-US"/>
        </a:p>
      </dgm:t>
    </dgm:pt>
    <dgm:pt modelId="{9A755FA5-C391-46BB-87F4-C8D802052F1A}">
      <dgm:prSet/>
      <dgm:spPr/>
      <dgm:t>
        <a:bodyPr/>
        <a:lstStyle/>
        <a:p>
          <a:r>
            <a:rPr lang="en-US"/>
            <a:t>Available Project Proceeds Exception (Tax Credit Bonds)</a:t>
          </a:r>
        </a:p>
      </dgm:t>
    </dgm:pt>
    <dgm:pt modelId="{F421D5A6-89A3-48ED-8104-C1CFBEB9FFD6}" type="parTrans" cxnId="{93B1C20E-96AB-4EC3-A239-599A4816E186}">
      <dgm:prSet/>
      <dgm:spPr/>
      <dgm:t>
        <a:bodyPr/>
        <a:lstStyle/>
        <a:p>
          <a:endParaRPr lang="en-US"/>
        </a:p>
      </dgm:t>
    </dgm:pt>
    <dgm:pt modelId="{29EA1D99-F15D-4BBE-916D-8A68720E2C0C}" type="sibTrans" cxnId="{93B1C20E-96AB-4EC3-A239-599A4816E186}">
      <dgm:prSet/>
      <dgm:spPr/>
      <dgm:t>
        <a:bodyPr/>
        <a:lstStyle/>
        <a:p>
          <a:endParaRPr lang="en-US"/>
        </a:p>
      </dgm:t>
    </dgm:pt>
    <dgm:pt modelId="{AE41B523-2715-4253-8D00-01641333C6F1}">
      <dgm:prSet/>
      <dgm:spPr/>
      <dgm:t>
        <a:bodyPr/>
        <a:lstStyle/>
        <a:p>
          <a:r>
            <a:rPr lang="en-US"/>
            <a:t>Sinking Fund Reserve Exception (Tax Credit Bonds)</a:t>
          </a:r>
        </a:p>
      </dgm:t>
    </dgm:pt>
    <dgm:pt modelId="{77D571AC-B941-4854-B8FD-440097722C41}" type="parTrans" cxnId="{8EDE3E52-4B19-4161-9BD1-879D05B0AD33}">
      <dgm:prSet/>
      <dgm:spPr/>
      <dgm:t>
        <a:bodyPr/>
        <a:lstStyle/>
        <a:p>
          <a:endParaRPr lang="en-US"/>
        </a:p>
      </dgm:t>
    </dgm:pt>
    <dgm:pt modelId="{BDFC95CE-42B2-4DFF-A4E5-9CEB21C6DB6F}" type="sibTrans" cxnId="{8EDE3E52-4B19-4161-9BD1-879D05B0AD33}">
      <dgm:prSet/>
      <dgm:spPr/>
      <dgm:t>
        <a:bodyPr/>
        <a:lstStyle/>
        <a:p>
          <a:endParaRPr lang="en-US"/>
        </a:p>
      </dgm:t>
    </dgm:pt>
    <dgm:pt modelId="{CD0F961B-2BEF-45ED-B792-B68CD00F6B76}" type="pres">
      <dgm:prSet presAssocID="{0C662282-B4FC-4B5C-A073-7BF76B2FA574}" presName="linear" presStyleCnt="0">
        <dgm:presLayoutVars>
          <dgm:dir/>
          <dgm:animLvl val="lvl"/>
          <dgm:resizeHandles val="exact"/>
        </dgm:presLayoutVars>
      </dgm:prSet>
      <dgm:spPr/>
    </dgm:pt>
    <dgm:pt modelId="{FEA41D37-3264-48B3-B9CA-60C83BA9F790}" type="pres">
      <dgm:prSet presAssocID="{F717C309-2CD6-4B12-B5D6-6F343F59EA45}" presName="parentLin" presStyleCnt="0"/>
      <dgm:spPr/>
    </dgm:pt>
    <dgm:pt modelId="{8DAF0CB3-C3FD-46AB-9DFA-D50093621514}" type="pres">
      <dgm:prSet presAssocID="{F717C309-2CD6-4B12-B5D6-6F343F59EA45}" presName="parentLeftMargin" presStyleLbl="node1" presStyleIdx="0" presStyleCnt="2"/>
      <dgm:spPr/>
    </dgm:pt>
    <dgm:pt modelId="{D27147ED-4E79-4E4A-AFDE-DD2D9372BBC8}" type="pres">
      <dgm:prSet presAssocID="{F717C309-2CD6-4B12-B5D6-6F343F59EA45}" presName="parentText" presStyleLbl="node1" presStyleIdx="0" presStyleCnt="2">
        <dgm:presLayoutVars>
          <dgm:chMax val="0"/>
          <dgm:bulletEnabled val="1"/>
        </dgm:presLayoutVars>
      </dgm:prSet>
      <dgm:spPr/>
    </dgm:pt>
    <dgm:pt modelId="{97104960-6467-4B05-B562-2F3DA416CEB4}" type="pres">
      <dgm:prSet presAssocID="{F717C309-2CD6-4B12-B5D6-6F343F59EA45}" presName="negativeSpace" presStyleCnt="0"/>
      <dgm:spPr/>
    </dgm:pt>
    <dgm:pt modelId="{2709E52F-C608-4383-A91F-101119741E42}" type="pres">
      <dgm:prSet presAssocID="{F717C309-2CD6-4B12-B5D6-6F343F59EA45}" presName="childText" presStyleLbl="conFgAcc1" presStyleIdx="0" presStyleCnt="2">
        <dgm:presLayoutVars>
          <dgm:bulletEnabled val="1"/>
        </dgm:presLayoutVars>
      </dgm:prSet>
      <dgm:spPr/>
    </dgm:pt>
    <dgm:pt modelId="{FEC05851-7F61-4C27-BFEB-9046F6EF33EF}" type="pres">
      <dgm:prSet presAssocID="{974A42CA-39C9-41F3-A96E-BD452E974CD2}" presName="spaceBetweenRectangles" presStyleCnt="0"/>
      <dgm:spPr/>
    </dgm:pt>
    <dgm:pt modelId="{7D424831-BA86-44EF-B448-4C452BED93B3}" type="pres">
      <dgm:prSet presAssocID="{338A1884-903E-4126-A3DF-7E7380C038CA}" presName="parentLin" presStyleCnt="0"/>
      <dgm:spPr/>
    </dgm:pt>
    <dgm:pt modelId="{2326A2D7-4383-43D0-BE95-F82834C2712B}" type="pres">
      <dgm:prSet presAssocID="{338A1884-903E-4126-A3DF-7E7380C038CA}" presName="parentLeftMargin" presStyleLbl="node1" presStyleIdx="0" presStyleCnt="2"/>
      <dgm:spPr/>
    </dgm:pt>
    <dgm:pt modelId="{3C572DEC-964F-4BD4-96D4-E8B81E39BCEB}" type="pres">
      <dgm:prSet presAssocID="{338A1884-903E-4126-A3DF-7E7380C038CA}" presName="parentText" presStyleLbl="node1" presStyleIdx="1" presStyleCnt="2">
        <dgm:presLayoutVars>
          <dgm:chMax val="0"/>
          <dgm:bulletEnabled val="1"/>
        </dgm:presLayoutVars>
      </dgm:prSet>
      <dgm:spPr/>
    </dgm:pt>
    <dgm:pt modelId="{1962DFEC-3F9A-4A95-946D-CCB7626F6526}" type="pres">
      <dgm:prSet presAssocID="{338A1884-903E-4126-A3DF-7E7380C038CA}" presName="negativeSpace" presStyleCnt="0"/>
      <dgm:spPr/>
    </dgm:pt>
    <dgm:pt modelId="{4C90AC6E-AAB4-452C-8DE2-684A6E64A6F8}" type="pres">
      <dgm:prSet presAssocID="{338A1884-903E-4126-A3DF-7E7380C038CA}" presName="childText" presStyleLbl="conFgAcc1" presStyleIdx="1" presStyleCnt="2">
        <dgm:presLayoutVars>
          <dgm:bulletEnabled val="1"/>
        </dgm:presLayoutVars>
      </dgm:prSet>
      <dgm:spPr/>
    </dgm:pt>
  </dgm:ptLst>
  <dgm:cxnLst>
    <dgm:cxn modelId="{77C5C605-AB61-4C59-BFCA-94E417BB3CF8}" srcId="{0C662282-B4FC-4B5C-A073-7BF76B2FA574}" destId="{F717C309-2CD6-4B12-B5D6-6F343F59EA45}" srcOrd="0" destOrd="0" parTransId="{5033A27D-B299-4FC9-82A7-D6A25688639F}" sibTransId="{974A42CA-39C9-41F3-A96E-BD452E974CD2}"/>
    <dgm:cxn modelId="{93B1C20E-96AB-4EC3-A239-599A4816E186}" srcId="{338A1884-903E-4126-A3DF-7E7380C038CA}" destId="{9A755FA5-C391-46BB-87F4-C8D802052F1A}" srcOrd="3" destOrd="0" parTransId="{F421D5A6-89A3-48ED-8104-C1CFBEB9FFD6}" sibTransId="{29EA1D99-F15D-4BBE-916D-8A68720E2C0C}"/>
    <dgm:cxn modelId="{C7BD2037-4A94-4FC7-B57D-D970CDC4A652}" type="presOf" srcId="{338A1884-903E-4126-A3DF-7E7380C038CA}" destId="{2326A2D7-4383-43D0-BE95-F82834C2712B}" srcOrd="0" destOrd="0" presId="urn:microsoft.com/office/officeart/2005/8/layout/list1"/>
    <dgm:cxn modelId="{C735073B-F0C8-4CAB-BD1A-84BF48BCA251}" srcId="{0C662282-B4FC-4B5C-A073-7BF76B2FA574}" destId="{338A1884-903E-4126-A3DF-7E7380C038CA}" srcOrd="1" destOrd="0" parTransId="{BF5BF04E-9E7D-4944-803B-D32DCDD30FE3}" sibTransId="{28FE2625-81F1-4B78-93D7-5380C530206A}"/>
    <dgm:cxn modelId="{4B706966-9B95-4D57-BF6B-1B2BC99E6B70}" type="presOf" srcId="{13D95BD6-2F74-4167-B199-14044A71FC9D}" destId="{2709E52F-C608-4383-A91F-101119741E42}" srcOrd="0" destOrd="0" presId="urn:microsoft.com/office/officeart/2005/8/layout/list1"/>
    <dgm:cxn modelId="{497B3369-5F2F-4E53-AF86-CF8DB4E17696}" srcId="{338A1884-903E-4126-A3DF-7E7380C038CA}" destId="{BC02FC95-72DA-4FDA-8AC0-52E4CE10D56B}" srcOrd="0" destOrd="0" parTransId="{904A1B38-BE30-4669-BB01-1A59EF09ABBE}" sibTransId="{A530C5A7-E053-459D-A9DF-0E4B792F0DD1}"/>
    <dgm:cxn modelId="{E2BB2E4F-C1B5-4B91-A3B4-4E52A7B70418}" type="presOf" srcId="{2B8DAD78-238A-4B9E-9292-E274183C58AB}" destId="{4C90AC6E-AAB4-452C-8DE2-684A6E64A6F8}" srcOrd="0" destOrd="1" presId="urn:microsoft.com/office/officeart/2005/8/layout/list1"/>
    <dgm:cxn modelId="{8EDE3E52-4B19-4161-9BD1-879D05B0AD33}" srcId="{338A1884-903E-4126-A3DF-7E7380C038CA}" destId="{AE41B523-2715-4253-8D00-01641333C6F1}" srcOrd="4" destOrd="0" parTransId="{77D571AC-B941-4854-B8FD-440097722C41}" sibTransId="{BDFC95CE-42B2-4DFF-A4E5-9CEB21C6DB6F}"/>
    <dgm:cxn modelId="{C52CE772-A765-4291-9D09-1E851D9CEBC9}" srcId="{338A1884-903E-4126-A3DF-7E7380C038CA}" destId="{949457C0-9014-4A35-9B4C-EA84D934CD63}" srcOrd="2" destOrd="0" parTransId="{A9D6A015-6CED-46C7-92C2-90BDA194B450}" sibTransId="{90796F69-1F44-40E4-99E0-AA5F38780315}"/>
    <dgm:cxn modelId="{4041E574-D2B6-4E89-AA5C-FAE1652CD53F}" type="presOf" srcId="{0C662282-B4FC-4B5C-A073-7BF76B2FA574}" destId="{CD0F961B-2BEF-45ED-B792-B68CD00F6B76}" srcOrd="0" destOrd="0" presId="urn:microsoft.com/office/officeart/2005/8/layout/list1"/>
    <dgm:cxn modelId="{7B14A47F-0757-445E-AE6B-FC96CF29E771}" type="presOf" srcId="{F717C309-2CD6-4B12-B5D6-6F343F59EA45}" destId="{8DAF0CB3-C3FD-46AB-9DFA-D50093621514}" srcOrd="0" destOrd="0" presId="urn:microsoft.com/office/officeart/2005/8/layout/list1"/>
    <dgm:cxn modelId="{4367758C-1260-40EA-92E6-2AC8C820F2AF}" type="presOf" srcId="{949457C0-9014-4A35-9B4C-EA84D934CD63}" destId="{4C90AC6E-AAB4-452C-8DE2-684A6E64A6F8}" srcOrd="0" destOrd="2" presId="urn:microsoft.com/office/officeart/2005/8/layout/list1"/>
    <dgm:cxn modelId="{6040AC9E-7CAF-43D3-B57A-F44D83F2CB3B}" type="presOf" srcId="{338A1884-903E-4126-A3DF-7E7380C038CA}" destId="{3C572DEC-964F-4BD4-96D4-E8B81E39BCEB}" srcOrd="1" destOrd="0" presId="urn:microsoft.com/office/officeart/2005/8/layout/list1"/>
    <dgm:cxn modelId="{757335A6-F147-40E4-B659-89EEC1FC0C2C}" type="presOf" srcId="{F717C309-2CD6-4B12-B5D6-6F343F59EA45}" destId="{D27147ED-4E79-4E4A-AFDE-DD2D9372BBC8}" srcOrd="1" destOrd="0" presId="urn:microsoft.com/office/officeart/2005/8/layout/list1"/>
    <dgm:cxn modelId="{FF4F02AD-0662-4F65-B45E-882BF3A3AD24}" type="presOf" srcId="{AE41B523-2715-4253-8D00-01641333C6F1}" destId="{4C90AC6E-AAB4-452C-8DE2-684A6E64A6F8}" srcOrd="0" destOrd="4" presId="urn:microsoft.com/office/officeart/2005/8/layout/list1"/>
    <dgm:cxn modelId="{9490B1B2-4997-4FED-8199-3DBCEDC383A2}" srcId="{F717C309-2CD6-4B12-B5D6-6F343F59EA45}" destId="{13D95BD6-2F74-4167-B199-14044A71FC9D}" srcOrd="0" destOrd="0" parTransId="{265B4474-E218-4372-9134-DF97E1837018}" sibTransId="{F113B1F7-89D4-4FDC-94E1-423229DD8B19}"/>
    <dgm:cxn modelId="{6FCF75B7-008F-4330-BFEB-4C466BAD940A}" type="presOf" srcId="{9A755FA5-C391-46BB-87F4-C8D802052F1A}" destId="{4C90AC6E-AAB4-452C-8DE2-684A6E64A6F8}" srcOrd="0" destOrd="3" presId="urn:microsoft.com/office/officeart/2005/8/layout/list1"/>
    <dgm:cxn modelId="{F2037FC3-23DF-45E2-8C12-9B0278B09640}" srcId="{338A1884-903E-4126-A3DF-7E7380C038CA}" destId="{2B8DAD78-238A-4B9E-9292-E274183C58AB}" srcOrd="1" destOrd="0" parTransId="{5F31CAB1-3F0B-4430-BB62-468B7E54B669}" sibTransId="{6488486A-CA78-43F0-822D-B3AF6CF8AD2F}"/>
    <dgm:cxn modelId="{1C1933C9-DA16-413C-BA5A-F86216C373A4}" type="presOf" srcId="{BC02FC95-72DA-4FDA-8AC0-52E4CE10D56B}" destId="{4C90AC6E-AAB4-452C-8DE2-684A6E64A6F8}" srcOrd="0" destOrd="0" presId="urn:microsoft.com/office/officeart/2005/8/layout/list1"/>
    <dgm:cxn modelId="{01D6D872-0833-4C29-9183-86A9EEBEC5B2}" type="presParOf" srcId="{CD0F961B-2BEF-45ED-B792-B68CD00F6B76}" destId="{FEA41D37-3264-48B3-B9CA-60C83BA9F790}" srcOrd="0" destOrd="0" presId="urn:microsoft.com/office/officeart/2005/8/layout/list1"/>
    <dgm:cxn modelId="{210DA8C2-1215-44F5-BA5B-CAC2527AC756}" type="presParOf" srcId="{FEA41D37-3264-48B3-B9CA-60C83BA9F790}" destId="{8DAF0CB3-C3FD-46AB-9DFA-D50093621514}" srcOrd="0" destOrd="0" presId="urn:microsoft.com/office/officeart/2005/8/layout/list1"/>
    <dgm:cxn modelId="{801E8974-49BF-428A-AF32-CC59D237C531}" type="presParOf" srcId="{FEA41D37-3264-48B3-B9CA-60C83BA9F790}" destId="{D27147ED-4E79-4E4A-AFDE-DD2D9372BBC8}" srcOrd="1" destOrd="0" presId="urn:microsoft.com/office/officeart/2005/8/layout/list1"/>
    <dgm:cxn modelId="{551FCFEE-5538-4636-A45A-9A025E18243A}" type="presParOf" srcId="{CD0F961B-2BEF-45ED-B792-B68CD00F6B76}" destId="{97104960-6467-4B05-B562-2F3DA416CEB4}" srcOrd="1" destOrd="0" presId="urn:microsoft.com/office/officeart/2005/8/layout/list1"/>
    <dgm:cxn modelId="{98A38CE6-144B-4C36-89C5-DC5F4D8DB08D}" type="presParOf" srcId="{CD0F961B-2BEF-45ED-B792-B68CD00F6B76}" destId="{2709E52F-C608-4383-A91F-101119741E42}" srcOrd="2" destOrd="0" presId="urn:microsoft.com/office/officeart/2005/8/layout/list1"/>
    <dgm:cxn modelId="{BE26EABF-7E38-4151-AD15-B7D1C70D89A4}" type="presParOf" srcId="{CD0F961B-2BEF-45ED-B792-B68CD00F6B76}" destId="{FEC05851-7F61-4C27-BFEB-9046F6EF33EF}" srcOrd="3" destOrd="0" presId="urn:microsoft.com/office/officeart/2005/8/layout/list1"/>
    <dgm:cxn modelId="{6FABD5E7-5696-4A80-BD5F-E741D572E1EA}" type="presParOf" srcId="{CD0F961B-2BEF-45ED-B792-B68CD00F6B76}" destId="{7D424831-BA86-44EF-B448-4C452BED93B3}" srcOrd="4" destOrd="0" presId="urn:microsoft.com/office/officeart/2005/8/layout/list1"/>
    <dgm:cxn modelId="{E09E359D-17C5-4196-92E3-99B95AC54E17}" type="presParOf" srcId="{7D424831-BA86-44EF-B448-4C452BED93B3}" destId="{2326A2D7-4383-43D0-BE95-F82834C2712B}" srcOrd="0" destOrd="0" presId="urn:microsoft.com/office/officeart/2005/8/layout/list1"/>
    <dgm:cxn modelId="{D05D67F0-E829-4050-B0FA-8419404CFC6A}" type="presParOf" srcId="{7D424831-BA86-44EF-B448-4C452BED93B3}" destId="{3C572DEC-964F-4BD4-96D4-E8B81E39BCEB}" srcOrd="1" destOrd="0" presId="urn:microsoft.com/office/officeart/2005/8/layout/list1"/>
    <dgm:cxn modelId="{93F45739-3E93-49C5-9FE1-BD45AC0FB787}" type="presParOf" srcId="{CD0F961B-2BEF-45ED-B792-B68CD00F6B76}" destId="{1962DFEC-3F9A-4A95-946D-CCB7626F6526}" srcOrd="5" destOrd="0" presId="urn:microsoft.com/office/officeart/2005/8/layout/list1"/>
    <dgm:cxn modelId="{41BAD5BB-AB11-4B16-B972-C927F46398F9}" type="presParOf" srcId="{CD0F961B-2BEF-45ED-B792-B68CD00F6B76}" destId="{4C90AC6E-AAB4-452C-8DE2-684A6E64A6F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014E41-08A0-40BC-8592-D2479372D39D}" type="doc">
      <dgm:prSet loTypeId="urn:microsoft.com/office/officeart/2005/8/layout/hList1" loCatId="list" qsTypeId="urn:microsoft.com/office/officeart/2005/8/quickstyle/simple2" qsCatId="simple" csTypeId="urn:microsoft.com/office/officeart/2005/8/colors/colorful5" csCatId="colorful" phldr="1"/>
      <dgm:spPr/>
      <dgm:t>
        <a:bodyPr/>
        <a:lstStyle/>
        <a:p>
          <a:endParaRPr lang="en-US"/>
        </a:p>
      </dgm:t>
    </dgm:pt>
    <dgm:pt modelId="{35A9652C-304B-4890-88FF-7A0A24528D76}">
      <dgm:prSet/>
      <dgm:spPr/>
      <dgm:t>
        <a:bodyPr/>
        <a:lstStyle/>
        <a:p>
          <a:r>
            <a:rPr lang="en-US" dirty="0"/>
            <a:t>Issue $ Limits:</a:t>
          </a:r>
        </a:p>
      </dgm:t>
    </dgm:pt>
    <dgm:pt modelId="{AE87D39A-C327-452C-BDCB-5B8036707A30}" type="parTrans" cxnId="{3E454A1D-349C-448E-BBF5-F4C3179E7C70}">
      <dgm:prSet/>
      <dgm:spPr/>
      <dgm:t>
        <a:bodyPr/>
        <a:lstStyle/>
        <a:p>
          <a:endParaRPr lang="en-US"/>
        </a:p>
      </dgm:t>
    </dgm:pt>
    <dgm:pt modelId="{7C3F91F9-7525-4A7F-A572-5F16BA7904EB}" type="sibTrans" cxnId="{3E454A1D-349C-448E-BBF5-F4C3179E7C70}">
      <dgm:prSet/>
      <dgm:spPr/>
      <dgm:t>
        <a:bodyPr/>
        <a:lstStyle/>
        <a:p>
          <a:endParaRPr lang="en-US"/>
        </a:p>
      </dgm:t>
    </dgm:pt>
    <dgm:pt modelId="{33BB64DD-325C-43F2-AED1-0F466F13FEB6}">
      <dgm:prSet/>
      <dgm:spPr/>
      <dgm:t>
        <a:bodyPr/>
        <a:lstStyle/>
        <a:p>
          <a:r>
            <a:rPr lang="en-US"/>
            <a:t>$5 million of governmental bonds for municipalities</a:t>
          </a:r>
        </a:p>
      </dgm:t>
    </dgm:pt>
    <dgm:pt modelId="{EE2E1C7C-67FA-44B6-84F8-42446D49E56B}" type="parTrans" cxnId="{3FFD5F6D-CEBD-453D-B2B4-E81DEA915C38}">
      <dgm:prSet/>
      <dgm:spPr/>
      <dgm:t>
        <a:bodyPr/>
        <a:lstStyle/>
        <a:p>
          <a:endParaRPr lang="en-US"/>
        </a:p>
      </dgm:t>
    </dgm:pt>
    <dgm:pt modelId="{66ADED0E-59BD-4A65-80BD-8D7EE0A8B1BD}" type="sibTrans" cxnId="{3FFD5F6D-CEBD-453D-B2B4-E81DEA915C38}">
      <dgm:prSet/>
      <dgm:spPr/>
      <dgm:t>
        <a:bodyPr/>
        <a:lstStyle/>
        <a:p>
          <a:endParaRPr lang="en-US"/>
        </a:p>
      </dgm:t>
    </dgm:pt>
    <dgm:pt modelId="{4223A77A-5F6D-4066-841A-C19E93A3966F}">
      <dgm:prSet/>
      <dgm:spPr/>
      <dgm:t>
        <a:bodyPr/>
        <a:lstStyle/>
        <a:p>
          <a:r>
            <a:rPr lang="en-US"/>
            <a:t>$15 million per calendar year for public school construction</a:t>
          </a:r>
        </a:p>
      </dgm:t>
    </dgm:pt>
    <dgm:pt modelId="{F4914D9C-D707-4740-B7BD-BCA24DED1873}" type="parTrans" cxnId="{99736AED-831C-4C14-852D-C2BECB4CC3DD}">
      <dgm:prSet/>
      <dgm:spPr/>
      <dgm:t>
        <a:bodyPr/>
        <a:lstStyle/>
        <a:p>
          <a:endParaRPr lang="en-US"/>
        </a:p>
      </dgm:t>
    </dgm:pt>
    <dgm:pt modelId="{11513889-3023-4505-AFF0-A77E47E5CB64}" type="sibTrans" cxnId="{99736AED-831C-4C14-852D-C2BECB4CC3DD}">
      <dgm:prSet/>
      <dgm:spPr/>
      <dgm:t>
        <a:bodyPr/>
        <a:lstStyle/>
        <a:p>
          <a:endParaRPr lang="en-US"/>
        </a:p>
      </dgm:t>
    </dgm:pt>
    <dgm:pt modelId="{4B2E07A7-9A7D-402E-A440-850EC43D0186}">
      <dgm:prSet/>
      <dgm:spPr/>
      <dgm:t>
        <a:bodyPr/>
        <a:lstStyle/>
        <a:p>
          <a:r>
            <a:rPr lang="en-US"/>
            <a:t>Requirements:</a:t>
          </a:r>
        </a:p>
      </dgm:t>
    </dgm:pt>
    <dgm:pt modelId="{A43CB761-A8A3-42FC-BEA6-931668FE200B}" type="parTrans" cxnId="{70235C91-EB9D-48DD-ADEC-3F79FA045870}">
      <dgm:prSet/>
      <dgm:spPr/>
      <dgm:t>
        <a:bodyPr/>
        <a:lstStyle/>
        <a:p>
          <a:endParaRPr lang="en-US"/>
        </a:p>
      </dgm:t>
    </dgm:pt>
    <dgm:pt modelId="{644A2683-33DA-47BE-BCB0-C5577852E203}" type="sibTrans" cxnId="{70235C91-EB9D-48DD-ADEC-3F79FA045870}">
      <dgm:prSet/>
      <dgm:spPr/>
      <dgm:t>
        <a:bodyPr/>
        <a:lstStyle/>
        <a:p>
          <a:endParaRPr lang="en-US"/>
        </a:p>
      </dgm:t>
    </dgm:pt>
    <dgm:pt modelId="{FE8F1CBD-9AEA-418E-9F5B-D6AC839114B9}">
      <dgm:prSet/>
      <dgm:spPr/>
      <dgm:t>
        <a:bodyPr/>
        <a:lstStyle/>
        <a:p>
          <a:r>
            <a:rPr lang="en-US"/>
            <a:t>Must be governmental bonds (not private activity)</a:t>
          </a:r>
        </a:p>
      </dgm:t>
    </dgm:pt>
    <dgm:pt modelId="{9D9373B8-083E-4965-B006-A8416F7C4751}" type="parTrans" cxnId="{BE22594C-0BCC-44ED-AF20-0FE17E59FE89}">
      <dgm:prSet/>
      <dgm:spPr/>
      <dgm:t>
        <a:bodyPr/>
        <a:lstStyle/>
        <a:p>
          <a:endParaRPr lang="en-US"/>
        </a:p>
      </dgm:t>
    </dgm:pt>
    <dgm:pt modelId="{3D38AA36-AD03-40FC-954F-CC716F287CFF}" type="sibTrans" cxnId="{BE22594C-0BCC-44ED-AF20-0FE17E59FE89}">
      <dgm:prSet/>
      <dgm:spPr/>
      <dgm:t>
        <a:bodyPr/>
        <a:lstStyle/>
        <a:p>
          <a:endParaRPr lang="en-US"/>
        </a:p>
      </dgm:t>
    </dgm:pt>
    <dgm:pt modelId="{3CB2E24D-DEE8-4955-A463-6F3692C440CD}">
      <dgm:prSet/>
      <dgm:spPr/>
      <dgm:t>
        <a:bodyPr/>
        <a:lstStyle/>
        <a:p>
          <a:r>
            <a:rPr lang="en-US"/>
            <a:t>Issuer must have general taxing powers</a:t>
          </a:r>
        </a:p>
      </dgm:t>
    </dgm:pt>
    <dgm:pt modelId="{36378132-3070-4BF0-929B-E9BA855DF890}" type="parTrans" cxnId="{5176C877-FDD1-4CD8-A885-EA4B5F791D91}">
      <dgm:prSet/>
      <dgm:spPr/>
      <dgm:t>
        <a:bodyPr/>
        <a:lstStyle/>
        <a:p>
          <a:endParaRPr lang="en-US"/>
        </a:p>
      </dgm:t>
    </dgm:pt>
    <dgm:pt modelId="{3319A08D-C3D5-480D-9698-9AE6A1284B48}" type="sibTrans" cxnId="{5176C877-FDD1-4CD8-A885-EA4B5F791D91}">
      <dgm:prSet/>
      <dgm:spPr/>
      <dgm:t>
        <a:bodyPr/>
        <a:lstStyle/>
        <a:p>
          <a:endParaRPr lang="en-US"/>
        </a:p>
      </dgm:t>
    </dgm:pt>
    <dgm:pt modelId="{9B6FDD40-9AE9-44E6-B8B5-4F03180760F2}">
      <dgm:prSet/>
      <dgm:spPr/>
      <dgm:t>
        <a:bodyPr/>
        <a:lstStyle/>
        <a:p>
          <a:r>
            <a:rPr lang="en-US"/>
            <a:t>At least 95% must be used for local governmental activities</a:t>
          </a:r>
        </a:p>
      </dgm:t>
    </dgm:pt>
    <dgm:pt modelId="{BC773E44-F828-4D5B-826C-420276572438}" type="parTrans" cxnId="{9D60B8FC-7718-4672-A6C0-5BA60D3498BE}">
      <dgm:prSet/>
      <dgm:spPr/>
      <dgm:t>
        <a:bodyPr/>
        <a:lstStyle/>
        <a:p>
          <a:endParaRPr lang="en-US"/>
        </a:p>
      </dgm:t>
    </dgm:pt>
    <dgm:pt modelId="{1741AA19-640E-4E77-B1BA-E95CB992827F}" type="sibTrans" cxnId="{9D60B8FC-7718-4672-A6C0-5BA60D3498BE}">
      <dgm:prSet/>
      <dgm:spPr/>
      <dgm:t>
        <a:bodyPr/>
        <a:lstStyle/>
        <a:p>
          <a:endParaRPr lang="en-US"/>
        </a:p>
      </dgm:t>
    </dgm:pt>
    <dgm:pt modelId="{F64AD502-2412-46E4-B933-BF2E18226F49}">
      <dgm:prSet/>
      <dgm:spPr/>
      <dgm:t>
        <a:bodyPr/>
        <a:lstStyle/>
        <a:p>
          <a:r>
            <a:rPr lang="en-US" b="1"/>
            <a:t>Refunding considerations (these are important!)</a:t>
          </a:r>
          <a:endParaRPr lang="en-US"/>
        </a:p>
      </dgm:t>
    </dgm:pt>
    <dgm:pt modelId="{DB6C2107-5457-4DEE-ABBD-86BCB0FFFFF0}" type="parTrans" cxnId="{B689886D-FBB6-4E3A-9169-8247A723EA2F}">
      <dgm:prSet/>
      <dgm:spPr/>
      <dgm:t>
        <a:bodyPr/>
        <a:lstStyle/>
        <a:p>
          <a:endParaRPr lang="en-US"/>
        </a:p>
      </dgm:t>
    </dgm:pt>
    <dgm:pt modelId="{7F72389E-E0BF-4C40-BC9E-FAF15F4E6D3D}" type="sibTrans" cxnId="{B689886D-FBB6-4E3A-9169-8247A723EA2F}">
      <dgm:prSet/>
      <dgm:spPr/>
      <dgm:t>
        <a:bodyPr/>
        <a:lstStyle/>
        <a:p>
          <a:endParaRPr lang="en-US"/>
        </a:p>
      </dgm:t>
    </dgm:pt>
    <dgm:pt modelId="{18FE9544-F5D0-4592-8AFC-DD763916F462}">
      <dgm:prSet/>
      <dgm:spPr/>
      <dgm:t>
        <a:bodyPr/>
        <a:lstStyle/>
        <a:p>
          <a:r>
            <a:rPr lang="en-US"/>
            <a:t>Current refunding exclusions</a:t>
          </a:r>
        </a:p>
      </dgm:t>
    </dgm:pt>
    <dgm:pt modelId="{30FF8926-8A8A-483A-8B5B-269C5BC2169E}" type="parTrans" cxnId="{08E38ADA-5A82-47A0-92D2-904F7B57F9F7}">
      <dgm:prSet/>
      <dgm:spPr/>
      <dgm:t>
        <a:bodyPr/>
        <a:lstStyle/>
        <a:p>
          <a:endParaRPr lang="en-US"/>
        </a:p>
      </dgm:t>
    </dgm:pt>
    <dgm:pt modelId="{8A967EA9-CD29-4903-8F50-441E289184F9}" type="sibTrans" cxnId="{08E38ADA-5A82-47A0-92D2-904F7B57F9F7}">
      <dgm:prSet/>
      <dgm:spPr/>
      <dgm:t>
        <a:bodyPr/>
        <a:lstStyle/>
        <a:p>
          <a:endParaRPr lang="en-US"/>
        </a:p>
      </dgm:t>
    </dgm:pt>
    <dgm:pt modelId="{9EFAEAA2-4C9C-449E-8FEE-FBAF186E1EF8}">
      <dgm:prSet/>
      <dgm:spPr/>
      <dgm:t>
        <a:bodyPr/>
        <a:lstStyle/>
        <a:p>
          <a:r>
            <a:rPr lang="en-US"/>
            <a:t>Refunding of prior bonds (subject to arbitrage rebate, weighted average maturity, maturity dates)</a:t>
          </a:r>
        </a:p>
      </dgm:t>
    </dgm:pt>
    <dgm:pt modelId="{C2347E90-2699-4208-8EE8-09BC46BC0CE7}" type="parTrans" cxnId="{8A1DAE07-91D1-4FEC-8F83-88D5AA71EE2E}">
      <dgm:prSet/>
      <dgm:spPr/>
      <dgm:t>
        <a:bodyPr/>
        <a:lstStyle/>
        <a:p>
          <a:endParaRPr lang="en-US"/>
        </a:p>
      </dgm:t>
    </dgm:pt>
    <dgm:pt modelId="{97923832-1B01-4AA5-9B00-CBF9CD0A2B24}" type="sibTrans" cxnId="{8A1DAE07-91D1-4FEC-8F83-88D5AA71EE2E}">
      <dgm:prSet/>
      <dgm:spPr/>
      <dgm:t>
        <a:bodyPr/>
        <a:lstStyle/>
        <a:p>
          <a:endParaRPr lang="en-US"/>
        </a:p>
      </dgm:t>
    </dgm:pt>
    <dgm:pt modelId="{011F5E02-0646-4D4B-9706-F81F300EDB22}" type="pres">
      <dgm:prSet presAssocID="{DD014E41-08A0-40BC-8592-D2479372D39D}" presName="Name0" presStyleCnt="0">
        <dgm:presLayoutVars>
          <dgm:dir/>
          <dgm:animLvl val="lvl"/>
          <dgm:resizeHandles val="exact"/>
        </dgm:presLayoutVars>
      </dgm:prSet>
      <dgm:spPr/>
    </dgm:pt>
    <dgm:pt modelId="{05E55EA3-F648-4A71-8390-4C60F5352854}" type="pres">
      <dgm:prSet presAssocID="{35A9652C-304B-4890-88FF-7A0A24528D76}" presName="composite" presStyleCnt="0"/>
      <dgm:spPr/>
    </dgm:pt>
    <dgm:pt modelId="{3D5B1CCF-855E-4A01-BEE2-EC4E4A58D2F4}" type="pres">
      <dgm:prSet presAssocID="{35A9652C-304B-4890-88FF-7A0A24528D76}" presName="parTx" presStyleLbl="alignNode1" presStyleIdx="0" presStyleCnt="3">
        <dgm:presLayoutVars>
          <dgm:chMax val="0"/>
          <dgm:chPref val="0"/>
          <dgm:bulletEnabled val="1"/>
        </dgm:presLayoutVars>
      </dgm:prSet>
      <dgm:spPr/>
    </dgm:pt>
    <dgm:pt modelId="{3B8D43D9-4622-40CA-B1B0-35DE9A208999}" type="pres">
      <dgm:prSet presAssocID="{35A9652C-304B-4890-88FF-7A0A24528D76}" presName="desTx" presStyleLbl="alignAccFollowNode1" presStyleIdx="0" presStyleCnt="3">
        <dgm:presLayoutVars>
          <dgm:bulletEnabled val="1"/>
        </dgm:presLayoutVars>
      </dgm:prSet>
      <dgm:spPr/>
    </dgm:pt>
    <dgm:pt modelId="{841502E5-6F4E-43FB-8217-337A931D726E}" type="pres">
      <dgm:prSet presAssocID="{7C3F91F9-7525-4A7F-A572-5F16BA7904EB}" presName="space" presStyleCnt="0"/>
      <dgm:spPr/>
    </dgm:pt>
    <dgm:pt modelId="{CD96C549-9E2B-4784-9ACE-608605F38214}" type="pres">
      <dgm:prSet presAssocID="{4B2E07A7-9A7D-402E-A440-850EC43D0186}" presName="composite" presStyleCnt="0"/>
      <dgm:spPr/>
    </dgm:pt>
    <dgm:pt modelId="{693A53F8-0F13-49BD-A2D4-DAF4407C254B}" type="pres">
      <dgm:prSet presAssocID="{4B2E07A7-9A7D-402E-A440-850EC43D0186}" presName="parTx" presStyleLbl="alignNode1" presStyleIdx="1" presStyleCnt="3">
        <dgm:presLayoutVars>
          <dgm:chMax val="0"/>
          <dgm:chPref val="0"/>
          <dgm:bulletEnabled val="1"/>
        </dgm:presLayoutVars>
      </dgm:prSet>
      <dgm:spPr/>
    </dgm:pt>
    <dgm:pt modelId="{6343E143-F687-49D7-A4BD-FDDCDA02A334}" type="pres">
      <dgm:prSet presAssocID="{4B2E07A7-9A7D-402E-A440-850EC43D0186}" presName="desTx" presStyleLbl="alignAccFollowNode1" presStyleIdx="1" presStyleCnt="3">
        <dgm:presLayoutVars>
          <dgm:bulletEnabled val="1"/>
        </dgm:presLayoutVars>
      </dgm:prSet>
      <dgm:spPr/>
    </dgm:pt>
    <dgm:pt modelId="{3D926753-A09F-4A6D-B884-C45963BE2F98}" type="pres">
      <dgm:prSet presAssocID="{644A2683-33DA-47BE-BCB0-C5577852E203}" presName="space" presStyleCnt="0"/>
      <dgm:spPr/>
    </dgm:pt>
    <dgm:pt modelId="{B94BC8C7-377F-4C78-945F-9A5689CDF0D1}" type="pres">
      <dgm:prSet presAssocID="{F64AD502-2412-46E4-B933-BF2E18226F49}" presName="composite" presStyleCnt="0"/>
      <dgm:spPr/>
    </dgm:pt>
    <dgm:pt modelId="{9CAF782C-A84B-45BF-AF1B-F0E28ABC773F}" type="pres">
      <dgm:prSet presAssocID="{F64AD502-2412-46E4-B933-BF2E18226F49}" presName="parTx" presStyleLbl="alignNode1" presStyleIdx="2" presStyleCnt="3">
        <dgm:presLayoutVars>
          <dgm:chMax val="0"/>
          <dgm:chPref val="0"/>
          <dgm:bulletEnabled val="1"/>
        </dgm:presLayoutVars>
      </dgm:prSet>
      <dgm:spPr/>
    </dgm:pt>
    <dgm:pt modelId="{C1CD3578-3596-467A-8062-B4C199D2CF7C}" type="pres">
      <dgm:prSet presAssocID="{F64AD502-2412-46E4-B933-BF2E18226F49}" presName="desTx" presStyleLbl="alignAccFollowNode1" presStyleIdx="2" presStyleCnt="3">
        <dgm:presLayoutVars>
          <dgm:bulletEnabled val="1"/>
        </dgm:presLayoutVars>
      </dgm:prSet>
      <dgm:spPr/>
    </dgm:pt>
  </dgm:ptLst>
  <dgm:cxnLst>
    <dgm:cxn modelId="{8A1DAE07-91D1-4FEC-8F83-88D5AA71EE2E}" srcId="{F64AD502-2412-46E4-B933-BF2E18226F49}" destId="{9EFAEAA2-4C9C-449E-8FEE-FBAF186E1EF8}" srcOrd="1" destOrd="0" parTransId="{C2347E90-2699-4208-8EE8-09BC46BC0CE7}" sibTransId="{97923832-1B01-4AA5-9B00-CBF9CD0A2B24}"/>
    <dgm:cxn modelId="{3E454A1D-349C-448E-BBF5-F4C3179E7C70}" srcId="{DD014E41-08A0-40BC-8592-D2479372D39D}" destId="{35A9652C-304B-4890-88FF-7A0A24528D76}" srcOrd="0" destOrd="0" parTransId="{AE87D39A-C327-452C-BDCB-5B8036707A30}" sibTransId="{7C3F91F9-7525-4A7F-A572-5F16BA7904EB}"/>
    <dgm:cxn modelId="{0C7D4F29-E963-4D2A-8C7C-311185A58563}" type="presOf" srcId="{9B6FDD40-9AE9-44E6-B8B5-4F03180760F2}" destId="{6343E143-F687-49D7-A4BD-FDDCDA02A334}" srcOrd="0" destOrd="2" presId="urn:microsoft.com/office/officeart/2005/8/layout/hList1"/>
    <dgm:cxn modelId="{23B4653A-7795-4EC6-AF6F-487D281CAC41}" type="presOf" srcId="{3CB2E24D-DEE8-4955-A463-6F3692C440CD}" destId="{6343E143-F687-49D7-A4BD-FDDCDA02A334}" srcOrd="0" destOrd="1" presId="urn:microsoft.com/office/officeart/2005/8/layout/hList1"/>
    <dgm:cxn modelId="{6F3E766A-0D55-4583-AEE6-D5A74CB2BBF1}" type="presOf" srcId="{FE8F1CBD-9AEA-418E-9F5B-D6AC839114B9}" destId="{6343E143-F687-49D7-A4BD-FDDCDA02A334}" srcOrd="0" destOrd="0" presId="urn:microsoft.com/office/officeart/2005/8/layout/hList1"/>
    <dgm:cxn modelId="{BE22594C-0BCC-44ED-AF20-0FE17E59FE89}" srcId="{4B2E07A7-9A7D-402E-A440-850EC43D0186}" destId="{FE8F1CBD-9AEA-418E-9F5B-D6AC839114B9}" srcOrd="0" destOrd="0" parTransId="{9D9373B8-083E-4965-B006-A8416F7C4751}" sibTransId="{3D38AA36-AD03-40FC-954F-CC716F287CFF}"/>
    <dgm:cxn modelId="{3FFD5F6D-CEBD-453D-B2B4-E81DEA915C38}" srcId="{35A9652C-304B-4890-88FF-7A0A24528D76}" destId="{33BB64DD-325C-43F2-AED1-0F466F13FEB6}" srcOrd="0" destOrd="0" parTransId="{EE2E1C7C-67FA-44B6-84F8-42446D49E56B}" sibTransId="{66ADED0E-59BD-4A65-80BD-8D7EE0A8B1BD}"/>
    <dgm:cxn modelId="{B689886D-FBB6-4E3A-9169-8247A723EA2F}" srcId="{DD014E41-08A0-40BC-8592-D2479372D39D}" destId="{F64AD502-2412-46E4-B933-BF2E18226F49}" srcOrd="2" destOrd="0" parTransId="{DB6C2107-5457-4DEE-ABBD-86BCB0FFFFF0}" sibTransId="{7F72389E-E0BF-4C40-BC9E-FAF15F4E6D3D}"/>
    <dgm:cxn modelId="{6BC0AA6F-0284-499C-BFC0-755462FD1C07}" type="presOf" srcId="{DD014E41-08A0-40BC-8592-D2479372D39D}" destId="{011F5E02-0646-4D4B-9706-F81F300EDB22}" srcOrd="0" destOrd="0" presId="urn:microsoft.com/office/officeart/2005/8/layout/hList1"/>
    <dgm:cxn modelId="{D8218A77-F63D-4421-9B4E-CB656E5F9AA9}" type="presOf" srcId="{9EFAEAA2-4C9C-449E-8FEE-FBAF186E1EF8}" destId="{C1CD3578-3596-467A-8062-B4C199D2CF7C}" srcOrd="0" destOrd="1" presId="urn:microsoft.com/office/officeart/2005/8/layout/hList1"/>
    <dgm:cxn modelId="{5176C877-FDD1-4CD8-A885-EA4B5F791D91}" srcId="{4B2E07A7-9A7D-402E-A440-850EC43D0186}" destId="{3CB2E24D-DEE8-4955-A463-6F3692C440CD}" srcOrd="1" destOrd="0" parTransId="{36378132-3070-4BF0-929B-E9BA855DF890}" sibTransId="{3319A08D-C3D5-480D-9698-9AE6A1284B48}"/>
    <dgm:cxn modelId="{70235C91-EB9D-48DD-ADEC-3F79FA045870}" srcId="{DD014E41-08A0-40BC-8592-D2479372D39D}" destId="{4B2E07A7-9A7D-402E-A440-850EC43D0186}" srcOrd="1" destOrd="0" parTransId="{A43CB761-A8A3-42FC-BEA6-931668FE200B}" sibTransId="{644A2683-33DA-47BE-BCB0-C5577852E203}"/>
    <dgm:cxn modelId="{AD57F993-3368-434C-97D8-265A76F50D9B}" type="presOf" srcId="{4223A77A-5F6D-4066-841A-C19E93A3966F}" destId="{3B8D43D9-4622-40CA-B1B0-35DE9A208999}" srcOrd="0" destOrd="1" presId="urn:microsoft.com/office/officeart/2005/8/layout/hList1"/>
    <dgm:cxn modelId="{C68A05AB-F262-4133-A41D-A8B1D287D2D2}" type="presOf" srcId="{F64AD502-2412-46E4-B933-BF2E18226F49}" destId="{9CAF782C-A84B-45BF-AF1B-F0E28ABC773F}" srcOrd="0" destOrd="0" presId="urn:microsoft.com/office/officeart/2005/8/layout/hList1"/>
    <dgm:cxn modelId="{EE728AC4-E8AE-4A9E-B224-931C10498FBE}" type="presOf" srcId="{4B2E07A7-9A7D-402E-A440-850EC43D0186}" destId="{693A53F8-0F13-49BD-A2D4-DAF4407C254B}" srcOrd="0" destOrd="0" presId="urn:microsoft.com/office/officeart/2005/8/layout/hList1"/>
    <dgm:cxn modelId="{CD0F28D8-F6AF-4A65-B02E-D8BD539C273E}" type="presOf" srcId="{33BB64DD-325C-43F2-AED1-0F466F13FEB6}" destId="{3B8D43D9-4622-40CA-B1B0-35DE9A208999}" srcOrd="0" destOrd="0" presId="urn:microsoft.com/office/officeart/2005/8/layout/hList1"/>
    <dgm:cxn modelId="{08E38ADA-5A82-47A0-92D2-904F7B57F9F7}" srcId="{F64AD502-2412-46E4-B933-BF2E18226F49}" destId="{18FE9544-F5D0-4592-8AFC-DD763916F462}" srcOrd="0" destOrd="0" parTransId="{30FF8926-8A8A-483A-8B5B-269C5BC2169E}" sibTransId="{8A967EA9-CD29-4903-8F50-441E289184F9}"/>
    <dgm:cxn modelId="{AC4AE3DE-4419-43E7-8250-903A877BA508}" type="presOf" srcId="{35A9652C-304B-4890-88FF-7A0A24528D76}" destId="{3D5B1CCF-855E-4A01-BEE2-EC4E4A58D2F4}" srcOrd="0" destOrd="0" presId="urn:microsoft.com/office/officeart/2005/8/layout/hList1"/>
    <dgm:cxn modelId="{99736AED-831C-4C14-852D-C2BECB4CC3DD}" srcId="{35A9652C-304B-4890-88FF-7A0A24528D76}" destId="{4223A77A-5F6D-4066-841A-C19E93A3966F}" srcOrd="1" destOrd="0" parTransId="{F4914D9C-D707-4740-B7BD-BCA24DED1873}" sibTransId="{11513889-3023-4505-AFF0-A77E47E5CB64}"/>
    <dgm:cxn modelId="{4FF0D3FA-9511-4795-B4DC-AE166E02B73C}" type="presOf" srcId="{18FE9544-F5D0-4592-8AFC-DD763916F462}" destId="{C1CD3578-3596-467A-8062-B4C199D2CF7C}" srcOrd="0" destOrd="0" presId="urn:microsoft.com/office/officeart/2005/8/layout/hList1"/>
    <dgm:cxn modelId="{9D60B8FC-7718-4672-A6C0-5BA60D3498BE}" srcId="{4B2E07A7-9A7D-402E-A440-850EC43D0186}" destId="{9B6FDD40-9AE9-44E6-B8B5-4F03180760F2}" srcOrd="2" destOrd="0" parTransId="{BC773E44-F828-4D5B-826C-420276572438}" sibTransId="{1741AA19-640E-4E77-B1BA-E95CB992827F}"/>
    <dgm:cxn modelId="{278C4F61-F9CF-4C32-AA97-61B398060C2F}" type="presParOf" srcId="{011F5E02-0646-4D4B-9706-F81F300EDB22}" destId="{05E55EA3-F648-4A71-8390-4C60F5352854}" srcOrd="0" destOrd="0" presId="urn:microsoft.com/office/officeart/2005/8/layout/hList1"/>
    <dgm:cxn modelId="{C5F71818-712E-48CB-8E34-E5AEFC04914A}" type="presParOf" srcId="{05E55EA3-F648-4A71-8390-4C60F5352854}" destId="{3D5B1CCF-855E-4A01-BEE2-EC4E4A58D2F4}" srcOrd="0" destOrd="0" presId="urn:microsoft.com/office/officeart/2005/8/layout/hList1"/>
    <dgm:cxn modelId="{11FFA533-4A31-4D74-B570-6607BB4A4CE3}" type="presParOf" srcId="{05E55EA3-F648-4A71-8390-4C60F5352854}" destId="{3B8D43D9-4622-40CA-B1B0-35DE9A208999}" srcOrd="1" destOrd="0" presId="urn:microsoft.com/office/officeart/2005/8/layout/hList1"/>
    <dgm:cxn modelId="{E4561AD8-4298-4AEA-A8B9-813880413F3F}" type="presParOf" srcId="{011F5E02-0646-4D4B-9706-F81F300EDB22}" destId="{841502E5-6F4E-43FB-8217-337A931D726E}" srcOrd="1" destOrd="0" presId="urn:microsoft.com/office/officeart/2005/8/layout/hList1"/>
    <dgm:cxn modelId="{3C4540E2-20B4-4713-B767-CF4F8ECA2645}" type="presParOf" srcId="{011F5E02-0646-4D4B-9706-F81F300EDB22}" destId="{CD96C549-9E2B-4784-9ACE-608605F38214}" srcOrd="2" destOrd="0" presId="urn:microsoft.com/office/officeart/2005/8/layout/hList1"/>
    <dgm:cxn modelId="{647BA449-15DA-48DE-8BEC-933545168612}" type="presParOf" srcId="{CD96C549-9E2B-4784-9ACE-608605F38214}" destId="{693A53F8-0F13-49BD-A2D4-DAF4407C254B}" srcOrd="0" destOrd="0" presId="urn:microsoft.com/office/officeart/2005/8/layout/hList1"/>
    <dgm:cxn modelId="{0160458C-A442-43EA-BD14-B149F5CD5C9F}" type="presParOf" srcId="{CD96C549-9E2B-4784-9ACE-608605F38214}" destId="{6343E143-F687-49D7-A4BD-FDDCDA02A334}" srcOrd="1" destOrd="0" presId="urn:microsoft.com/office/officeart/2005/8/layout/hList1"/>
    <dgm:cxn modelId="{692FD403-1545-4C62-B4E5-B74200B2CF96}" type="presParOf" srcId="{011F5E02-0646-4D4B-9706-F81F300EDB22}" destId="{3D926753-A09F-4A6D-B884-C45963BE2F98}" srcOrd="3" destOrd="0" presId="urn:microsoft.com/office/officeart/2005/8/layout/hList1"/>
    <dgm:cxn modelId="{3775EB0D-FDE3-47FE-B7D0-10CEEB94D973}" type="presParOf" srcId="{011F5E02-0646-4D4B-9706-F81F300EDB22}" destId="{B94BC8C7-377F-4C78-945F-9A5689CDF0D1}" srcOrd="4" destOrd="0" presId="urn:microsoft.com/office/officeart/2005/8/layout/hList1"/>
    <dgm:cxn modelId="{A03690A4-0A97-464E-9B81-744A6FD81891}" type="presParOf" srcId="{B94BC8C7-377F-4C78-945F-9A5689CDF0D1}" destId="{9CAF782C-A84B-45BF-AF1B-F0E28ABC773F}" srcOrd="0" destOrd="0" presId="urn:microsoft.com/office/officeart/2005/8/layout/hList1"/>
    <dgm:cxn modelId="{3608B149-D397-45BB-B4C3-BDBC0786BED3}" type="presParOf" srcId="{B94BC8C7-377F-4C78-945F-9A5689CDF0D1}" destId="{C1CD3578-3596-467A-8062-B4C199D2CF7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90917E-459D-428E-8B37-24CB317E3196}"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US"/>
        </a:p>
      </dgm:t>
    </dgm:pt>
    <dgm:pt modelId="{E2AE52A4-1007-49E0-87B4-6893A8550FCE}">
      <dgm:prSet/>
      <dgm:spPr/>
      <dgm:t>
        <a:bodyPr/>
        <a:lstStyle/>
        <a:p>
          <a:r>
            <a:rPr lang="en-US"/>
            <a:t>6-month: All proceeds spent by 6 months.</a:t>
          </a:r>
        </a:p>
      </dgm:t>
    </dgm:pt>
    <dgm:pt modelId="{91F72F34-5E36-4DF9-9D47-9979F6B5A6E2}" type="parTrans" cxnId="{99360279-CC95-49F2-96C6-58FC20BF02D6}">
      <dgm:prSet/>
      <dgm:spPr/>
      <dgm:t>
        <a:bodyPr/>
        <a:lstStyle/>
        <a:p>
          <a:endParaRPr lang="en-US"/>
        </a:p>
      </dgm:t>
    </dgm:pt>
    <dgm:pt modelId="{75475213-A68C-4EA6-9CC5-EA5814BEAE5A}" type="sibTrans" cxnId="{99360279-CC95-49F2-96C6-58FC20BF02D6}">
      <dgm:prSet/>
      <dgm:spPr/>
      <dgm:t>
        <a:bodyPr/>
        <a:lstStyle/>
        <a:p>
          <a:endParaRPr lang="en-US"/>
        </a:p>
      </dgm:t>
    </dgm:pt>
    <dgm:pt modelId="{D956EEAA-0603-4A56-8091-F5C2ACECE61B}">
      <dgm:prSet/>
      <dgm:spPr/>
      <dgm:t>
        <a:bodyPr/>
        <a:lstStyle/>
        <a:p>
          <a:r>
            <a:rPr lang="en-US"/>
            <a:t>18-month:</a:t>
          </a:r>
        </a:p>
      </dgm:t>
    </dgm:pt>
    <dgm:pt modelId="{194AEA22-304E-4CB2-95DA-9DE0A73B604D}" type="parTrans" cxnId="{654427B9-D338-44C4-BD35-EB4954236B87}">
      <dgm:prSet/>
      <dgm:spPr/>
      <dgm:t>
        <a:bodyPr/>
        <a:lstStyle/>
        <a:p>
          <a:endParaRPr lang="en-US"/>
        </a:p>
      </dgm:t>
    </dgm:pt>
    <dgm:pt modelId="{0DFC458A-A89E-472E-B5E9-604D2361F683}" type="sibTrans" cxnId="{654427B9-D338-44C4-BD35-EB4954236B87}">
      <dgm:prSet/>
      <dgm:spPr/>
      <dgm:t>
        <a:bodyPr/>
        <a:lstStyle/>
        <a:p>
          <a:endParaRPr lang="en-US"/>
        </a:p>
      </dgm:t>
    </dgm:pt>
    <dgm:pt modelId="{F5CA1B6B-F24A-4C22-83B1-DBDD20ABC558}">
      <dgm:prSet/>
      <dgm:spPr/>
      <dgm:t>
        <a:bodyPr/>
        <a:lstStyle/>
        <a:p>
          <a:r>
            <a:rPr lang="en-US"/>
            <a:t>15% in 6 months</a:t>
          </a:r>
        </a:p>
      </dgm:t>
    </dgm:pt>
    <dgm:pt modelId="{535FE5AF-8887-4124-80B4-7D6F60C5A663}" type="parTrans" cxnId="{0ED25EDB-3909-4B40-B09A-449481D1E71D}">
      <dgm:prSet/>
      <dgm:spPr/>
      <dgm:t>
        <a:bodyPr/>
        <a:lstStyle/>
        <a:p>
          <a:endParaRPr lang="en-US"/>
        </a:p>
      </dgm:t>
    </dgm:pt>
    <dgm:pt modelId="{F9FC4C01-0A8A-4F37-9DA9-398A3B02C764}" type="sibTrans" cxnId="{0ED25EDB-3909-4B40-B09A-449481D1E71D}">
      <dgm:prSet/>
      <dgm:spPr/>
      <dgm:t>
        <a:bodyPr/>
        <a:lstStyle/>
        <a:p>
          <a:endParaRPr lang="en-US"/>
        </a:p>
      </dgm:t>
    </dgm:pt>
    <dgm:pt modelId="{DAE5B228-3564-4CD6-B479-7539EC7DAB26}">
      <dgm:prSet/>
      <dgm:spPr/>
      <dgm:t>
        <a:bodyPr/>
        <a:lstStyle/>
        <a:p>
          <a:r>
            <a:rPr lang="en-US" dirty="0"/>
            <a:t>60% in 12 months</a:t>
          </a:r>
        </a:p>
      </dgm:t>
    </dgm:pt>
    <dgm:pt modelId="{73ECF59E-7F04-4D64-AA6E-C3157D014BA8}" type="parTrans" cxnId="{07E3F258-2448-4947-9370-98CBCFAB0307}">
      <dgm:prSet/>
      <dgm:spPr/>
      <dgm:t>
        <a:bodyPr/>
        <a:lstStyle/>
        <a:p>
          <a:endParaRPr lang="en-US"/>
        </a:p>
      </dgm:t>
    </dgm:pt>
    <dgm:pt modelId="{C3F0E15E-9412-48BD-8065-A754D3541E94}" type="sibTrans" cxnId="{07E3F258-2448-4947-9370-98CBCFAB0307}">
      <dgm:prSet/>
      <dgm:spPr/>
      <dgm:t>
        <a:bodyPr/>
        <a:lstStyle/>
        <a:p>
          <a:endParaRPr lang="en-US"/>
        </a:p>
      </dgm:t>
    </dgm:pt>
    <dgm:pt modelId="{DEE74BC5-7FCF-43DF-8F8F-FA39116A81B7}">
      <dgm:prSet/>
      <dgm:spPr/>
      <dgm:t>
        <a:bodyPr/>
        <a:lstStyle/>
        <a:p>
          <a:r>
            <a:rPr lang="en-US"/>
            <a:t>100% in 18 months</a:t>
          </a:r>
        </a:p>
      </dgm:t>
    </dgm:pt>
    <dgm:pt modelId="{944CF1E4-1348-4481-BC6F-DC15C08CA3DD}" type="parTrans" cxnId="{3B20D364-EA77-488A-A0B1-46C1547C8C62}">
      <dgm:prSet/>
      <dgm:spPr/>
      <dgm:t>
        <a:bodyPr/>
        <a:lstStyle/>
        <a:p>
          <a:endParaRPr lang="en-US"/>
        </a:p>
      </dgm:t>
    </dgm:pt>
    <dgm:pt modelId="{7DDACC74-00D5-4135-A4FE-A08A42AFD2EB}" type="sibTrans" cxnId="{3B20D364-EA77-488A-A0B1-46C1547C8C62}">
      <dgm:prSet/>
      <dgm:spPr/>
      <dgm:t>
        <a:bodyPr/>
        <a:lstStyle/>
        <a:p>
          <a:endParaRPr lang="en-US"/>
        </a:p>
      </dgm:t>
    </dgm:pt>
    <dgm:pt modelId="{2ECFFB5A-DF68-4F37-B224-9F62D2526CE5}">
      <dgm:prSet/>
      <dgm:spPr/>
      <dgm:t>
        <a:bodyPr/>
        <a:lstStyle/>
        <a:p>
          <a:r>
            <a:rPr lang="en-US"/>
            <a:t>24-month (Construction Only)</a:t>
          </a:r>
        </a:p>
      </dgm:t>
    </dgm:pt>
    <dgm:pt modelId="{4E5FD933-FD3B-477F-B6B3-045393029CE4}" type="parTrans" cxnId="{2F302F4F-B036-4292-9863-669EFA485359}">
      <dgm:prSet/>
      <dgm:spPr/>
      <dgm:t>
        <a:bodyPr/>
        <a:lstStyle/>
        <a:p>
          <a:endParaRPr lang="en-US"/>
        </a:p>
      </dgm:t>
    </dgm:pt>
    <dgm:pt modelId="{FCB95C48-D079-461D-8797-8638EC3D2343}" type="sibTrans" cxnId="{2F302F4F-B036-4292-9863-669EFA485359}">
      <dgm:prSet/>
      <dgm:spPr/>
      <dgm:t>
        <a:bodyPr/>
        <a:lstStyle/>
        <a:p>
          <a:endParaRPr lang="en-US"/>
        </a:p>
      </dgm:t>
    </dgm:pt>
    <dgm:pt modelId="{97460919-6D28-4407-BDBE-83291D46D78A}">
      <dgm:prSet/>
      <dgm:spPr/>
      <dgm:t>
        <a:bodyPr/>
        <a:lstStyle/>
        <a:p>
          <a:r>
            <a:rPr lang="en-US"/>
            <a:t>10% in 6 months</a:t>
          </a:r>
        </a:p>
      </dgm:t>
    </dgm:pt>
    <dgm:pt modelId="{080CD764-F913-4C3F-A821-B769AB8F9384}" type="parTrans" cxnId="{CE68E3B1-54CB-40B0-B079-14F7FD13F030}">
      <dgm:prSet/>
      <dgm:spPr/>
      <dgm:t>
        <a:bodyPr/>
        <a:lstStyle/>
        <a:p>
          <a:endParaRPr lang="en-US"/>
        </a:p>
      </dgm:t>
    </dgm:pt>
    <dgm:pt modelId="{7FA494F3-2566-4680-A37B-841EE5870B54}" type="sibTrans" cxnId="{CE68E3B1-54CB-40B0-B079-14F7FD13F030}">
      <dgm:prSet/>
      <dgm:spPr/>
      <dgm:t>
        <a:bodyPr/>
        <a:lstStyle/>
        <a:p>
          <a:endParaRPr lang="en-US"/>
        </a:p>
      </dgm:t>
    </dgm:pt>
    <dgm:pt modelId="{55A9D87D-A5DB-4707-A74F-19FD80907044}">
      <dgm:prSet/>
      <dgm:spPr/>
      <dgm:t>
        <a:bodyPr/>
        <a:lstStyle/>
        <a:p>
          <a:r>
            <a:rPr lang="en-US"/>
            <a:t>45% in 12 months</a:t>
          </a:r>
        </a:p>
      </dgm:t>
    </dgm:pt>
    <dgm:pt modelId="{7721121E-C43F-4014-933E-5C2B05EDAFB0}" type="parTrans" cxnId="{1FB86BE4-B656-4F31-8C55-94043D7FC63A}">
      <dgm:prSet/>
      <dgm:spPr/>
      <dgm:t>
        <a:bodyPr/>
        <a:lstStyle/>
        <a:p>
          <a:endParaRPr lang="en-US"/>
        </a:p>
      </dgm:t>
    </dgm:pt>
    <dgm:pt modelId="{235FFE70-6F2F-4A59-ACD3-82AC8AEBC46F}" type="sibTrans" cxnId="{1FB86BE4-B656-4F31-8C55-94043D7FC63A}">
      <dgm:prSet/>
      <dgm:spPr/>
      <dgm:t>
        <a:bodyPr/>
        <a:lstStyle/>
        <a:p>
          <a:endParaRPr lang="en-US"/>
        </a:p>
      </dgm:t>
    </dgm:pt>
    <dgm:pt modelId="{7C7473C4-AD43-4590-A795-D67CF86C06B8}">
      <dgm:prSet/>
      <dgm:spPr/>
      <dgm:t>
        <a:bodyPr/>
        <a:lstStyle/>
        <a:p>
          <a:r>
            <a:rPr lang="en-US" dirty="0"/>
            <a:t>75% in 18 months</a:t>
          </a:r>
        </a:p>
      </dgm:t>
    </dgm:pt>
    <dgm:pt modelId="{2793D46A-7393-442F-86C3-2FCAB798A1B2}" type="parTrans" cxnId="{CBFB2605-2ADF-4728-A38B-468028FCDFAB}">
      <dgm:prSet/>
      <dgm:spPr/>
      <dgm:t>
        <a:bodyPr/>
        <a:lstStyle/>
        <a:p>
          <a:endParaRPr lang="en-US"/>
        </a:p>
      </dgm:t>
    </dgm:pt>
    <dgm:pt modelId="{A2EA3E75-4973-4744-8C44-1A5E42514AAB}" type="sibTrans" cxnId="{CBFB2605-2ADF-4728-A38B-468028FCDFAB}">
      <dgm:prSet/>
      <dgm:spPr/>
      <dgm:t>
        <a:bodyPr/>
        <a:lstStyle/>
        <a:p>
          <a:endParaRPr lang="en-US"/>
        </a:p>
      </dgm:t>
    </dgm:pt>
    <dgm:pt modelId="{E951BD63-95B6-42AB-BCBD-743A29582F92}">
      <dgm:prSet/>
      <dgm:spPr/>
      <dgm:t>
        <a:bodyPr/>
        <a:lstStyle/>
        <a:p>
          <a:r>
            <a:rPr lang="en-US"/>
            <a:t>100% in 24 months</a:t>
          </a:r>
        </a:p>
      </dgm:t>
    </dgm:pt>
    <dgm:pt modelId="{015C9E1C-D015-4F54-9F80-5A69D3834BB1}" type="parTrans" cxnId="{76D8D60A-5DA5-44C5-9055-706D19E8D796}">
      <dgm:prSet/>
      <dgm:spPr/>
      <dgm:t>
        <a:bodyPr/>
        <a:lstStyle/>
        <a:p>
          <a:endParaRPr lang="en-US"/>
        </a:p>
      </dgm:t>
    </dgm:pt>
    <dgm:pt modelId="{FE6A814D-23DC-4BD3-9E14-2E9C40FF10F5}" type="sibTrans" cxnId="{76D8D60A-5DA5-44C5-9055-706D19E8D796}">
      <dgm:prSet/>
      <dgm:spPr/>
      <dgm:t>
        <a:bodyPr/>
        <a:lstStyle/>
        <a:p>
          <a:endParaRPr lang="en-US"/>
        </a:p>
      </dgm:t>
    </dgm:pt>
    <dgm:pt modelId="{5C4306FD-D43B-43D4-8A85-7146EA8BDA27}" type="pres">
      <dgm:prSet presAssocID="{E490917E-459D-428E-8B37-24CB317E3196}" presName="linear" presStyleCnt="0">
        <dgm:presLayoutVars>
          <dgm:dir/>
          <dgm:animLvl val="lvl"/>
          <dgm:resizeHandles val="exact"/>
        </dgm:presLayoutVars>
      </dgm:prSet>
      <dgm:spPr/>
    </dgm:pt>
    <dgm:pt modelId="{8CC4FF34-538C-4045-8D2A-C4D3321727F2}" type="pres">
      <dgm:prSet presAssocID="{E2AE52A4-1007-49E0-87B4-6893A8550FCE}" presName="parentLin" presStyleCnt="0"/>
      <dgm:spPr/>
    </dgm:pt>
    <dgm:pt modelId="{F70DD485-DF69-4CCB-AAF8-946868082FFB}" type="pres">
      <dgm:prSet presAssocID="{E2AE52A4-1007-49E0-87B4-6893A8550FCE}" presName="parentLeftMargin" presStyleLbl="node1" presStyleIdx="0" presStyleCnt="3"/>
      <dgm:spPr/>
    </dgm:pt>
    <dgm:pt modelId="{1C7CED18-5C9B-4133-A2BC-3ECEF9BFADCE}" type="pres">
      <dgm:prSet presAssocID="{E2AE52A4-1007-49E0-87B4-6893A8550FCE}" presName="parentText" presStyleLbl="node1" presStyleIdx="0" presStyleCnt="3">
        <dgm:presLayoutVars>
          <dgm:chMax val="0"/>
          <dgm:bulletEnabled val="1"/>
        </dgm:presLayoutVars>
      </dgm:prSet>
      <dgm:spPr/>
    </dgm:pt>
    <dgm:pt modelId="{1767FF7C-62BF-4901-9563-CB2F619E9D37}" type="pres">
      <dgm:prSet presAssocID="{E2AE52A4-1007-49E0-87B4-6893A8550FCE}" presName="negativeSpace" presStyleCnt="0"/>
      <dgm:spPr/>
    </dgm:pt>
    <dgm:pt modelId="{08776EE3-FDBE-4E7F-96E4-B5C1C18657E7}" type="pres">
      <dgm:prSet presAssocID="{E2AE52A4-1007-49E0-87B4-6893A8550FCE}" presName="childText" presStyleLbl="conFgAcc1" presStyleIdx="0" presStyleCnt="3">
        <dgm:presLayoutVars>
          <dgm:bulletEnabled val="1"/>
        </dgm:presLayoutVars>
      </dgm:prSet>
      <dgm:spPr/>
    </dgm:pt>
    <dgm:pt modelId="{F20D74EF-D065-4D40-8E2B-1DDBF0E2D87E}" type="pres">
      <dgm:prSet presAssocID="{75475213-A68C-4EA6-9CC5-EA5814BEAE5A}" presName="spaceBetweenRectangles" presStyleCnt="0"/>
      <dgm:spPr/>
    </dgm:pt>
    <dgm:pt modelId="{FBD13E34-B875-4C09-8778-BCE246803570}" type="pres">
      <dgm:prSet presAssocID="{D956EEAA-0603-4A56-8091-F5C2ACECE61B}" presName="parentLin" presStyleCnt="0"/>
      <dgm:spPr/>
    </dgm:pt>
    <dgm:pt modelId="{A16A67EC-4A6A-4FF4-A8BC-EBB06709624E}" type="pres">
      <dgm:prSet presAssocID="{D956EEAA-0603-4A56-8091-F5C2ACECE61B}" presName="parentLeftMargin" presStyleLbl="node1" presStyleIdx="0" presStyleCnt="3"/>
      <dgm:spPr/>
    </dgm:pt>
    <dgm:pt modelId="{C838EA1A-758D-4F84-94D7-4E97EEF337A9}" type="pres">
      <dgm:prSet presAssocID="{D956EEAA-0603-4A56-8091-F5C2ACECE61B}" presName="parentText" presStyleLbl="node1" presStyleIdx="1" presStyleCnt="3">
        <dgm:presLayoutVars>
          <dgm:chMax val="0"/>
          <dgm:bulletEnabled val="1"/>
        </dgm:presLayoutVars>
      </dgm:prSet>
      <dgm:spPr/>
    </dgm:pt>
    <dgm:pt modelId="{630982B4-D199-4175-BA77-11FA4B030176}" type="pres">
      <dgm:prSet presAssocID="{D956EEAA-0603-4A56-8091-F5C2ACECE61B}" presName="negativeSpace" presStyleCnt="0"/>
      <dgm:spPr/>
    </dgm:pt>
    <dgm:pt modelId="{41CD15E8-212E-4F7D-A336-79A6A0BC286B}" type="pres">
      <dgm:prSet presAssocID="{D956EEAA-0603-4A56-8091-F5C2ACECE61B}" presName="childText" presStyleLbl="conFgAcc1" presStyleIdx="1" presStyleCnt="3">
        <dgm:presLayoutVars>
          <dgm:bulletEnabled val="1"/>
        </dgm:presLayoutVars>
      </dgm:prSet>
      <dgm:spPr/>
    </dgm:pt>
    <dgm:pt modelId="{8C029410-4406-44A4-A675-3BE0CD7B3FD4}" type="pres">
      <dgm:prSet presAssocID="{0DFC458A-A89E-472E-B5E9-604D2361F683}" presName="spaceBetweenRectangles" presStyleCnt="0"/>
      <dgm:spPr/>
    </dgm:pt>
    <dgm:pt modelId="{6D37A80B-33D2-4E5C-B3C0-327EEB933F5C}" type="pres">
      <dgm:prSet presAssocID="{2ECFFB5A-DF68-4F37-B224-9F62D2526CE5}" presName="parentLin" presStyleCnt="0"/>
      <dgm:spPr/>
    </dgm:pt>
    <dgm:pt modelId="{35F0F2B9-D15D-486D-B3C6-299C5F99CA6B}" type="pres">
      <dgm:prSet presAssocID="{2ECFFB5A-DF68-4F37-B224-9F62D2526CE5}" presName="parentLeftMargin" presStyleLbl="node1" presStyleIdx="1" presStyleCnt="3"/>
      <dgm:spPr/>
    </dgm:pt>
    <dgm:pt modelId="{FB154112-4C4F-42F2-97A2-225E0BA1DDC2}" type="pres">
      <dgm:prSet presAssocID="{2ECFFB5A-DF68-4F37-B224-9F62D2526CE5}" presName="parentText" presStyleLbl="node1" presStyleIdx="2" presStyleCnt="3">
        <dgm:presLayoutVars>
          <dgm:chMax val="0"/>
          <dgm:bulletEnabled val="1"/>
        </dgm:presLayoutVars>
      </dgm:prSet>
      <dgm:spPr/>
    </dgm:pt>
    <dgm:pt modelId="{C22E8F32-E12F-4964-90E0-CD223A53BEA7}" type="pres">
      <dgm:prSet presAssocID="{2ECFFB5A-DF68-4F37-B224-9F62D2526CE5}" presName="negativeSpace" presStyleCnt="0"/>
      <dgm:spPr/>
    </dgm:pt>
    <dgm:pt modelId="{CE316C16-21F1-4D17-919F-DC9C2FED19F0}" type="pres">
      <dgm:prSet presAssocID="{2ECFFB5A-DF68-4F37-B224-9F62D2526CE5}" presName="childText" presStyleLbl="conFgAcc1" presStyleIdx="2" presStyleCnt="3">
        <dgm:presLayoutVars>
          <dgm:bulletEnabled val="1"/>
        </dgm:presLayoutVars>
      </dgm:prSet>
      <dgm:spPr/>
    </dgm:pt>
  </dgm:ptLst>
  <dgm:cxnLst>
    <dgm:cxn modelId="{CBFB2605-2ADF-4728-A38B-468028FCDFAB}" srcId="{2ECFFB5A-DF68-4F37-B224-9F62D2526CE5}" destId="{7C7473C4-AD43-4590-A795-D67CF86C06B8}" srcOrd="2" destOrd="0" parTransId="{2793D46A-7393-442F-86C3-2FCAB798A1B2}" sibTransId="{A2EA3E75-4973-4744-8C44-1A5E42514AAB}"/>
    <dgm:cxn modelId="{76D8D60A-5DA5-44C5-9055-706D19E8D796}" srcId="{2ECFFB5A-DF68-4F37-B224-9F62D2526CE5}" destId="{E951BD63-95B6-42AB-BCBD-743A29582F92}" srcOrd="3" destOrd="0" parTransId="{015C9E1C-D015-4F54-9F80-5A69D3834BB1}" sibTransId="{FE6A814D-23DC-4BD3-9E14-2E9C40FF10F5}"/>
    <dgm:cxn modelId="{5F341031-443E-412D-8CC0-39FEA3C91CD8}" type="presOf" srcId="{2ECFFB5A-DF68-4F37-B224-9F62D2526CE5}" destId="{35F0F2B9-D15D-486D-B3C6-299C5F99CA6B}" srcOrd="0" destOrd="0" presId="urn:microsoft.com/office/officeart/2005/8/layout/list1"/>
    <dgm:cxn modelId="{9FB4B036-0B54-4213-9EC2-D54D1017FA21}" type="presOf" srcId="{D956EEAA-0603-4A56-8091-F5C2ACECE61B}" destId="{C838EA1A-758D-4F84-94D7-4E97EEF337A9}" srcOrd="1" destOrd="0" presId="urn:microsoft.com/office/officeart/2005/8/layout/list1"/>
    <dgm:cxn modelId="{97A06239-5237-4664-AF81-81F013306A03}" type="presOf" srcId="{F5CA1B6B-F24A-4C22-83B1-DBDD20ABC558}" destId="{41CD15E8-212E-4F7D-A336-79A6A0BC286B}" srcOrd="0" destOrd="0" presId="urn:microsoft.com/office/officeart/2005/8/layout/list1"/>
    <dgm:cxn modelId="{0E7C1262-336A-4910-B3FF-BC6CA1DD3AFA}" type="presOf" srcId="{DAE5B228-3564-4CD6-B479-7539EC7DAB26}" destId="{41CD15E8-212E-4F7D-A336-79A6A0BC286B}" srcOrd="0" destOrd="1" presId="urn:microsoft.com/office/officeart/2005/8/layout/list1"/>
    <dgm:cxn modelId="{3B20D364-EA77-488A-A0B1-46C1547C8C62}" srcId="{D956EEAA-0603-4A56-8091-F5C2ACECE61B}" destId="{DEE74BC5-7FCF-43DF-8F8F-FA39116A81B7}" srcOrd="2" destOrd="0" parTransId="{944CF1E4-1348-4481-BC6F-DC15C08CA3DD}" sibTransId="{7DDACC74-00D5-4135-A4FE-A08A42AFD2EB}"/>
    <dgm:cxn modelId="{D0BDED64-BCA2-420B-96D1-107E0ACA286F}" type="presOf" srcId="{2ECFFB5A-DF68-4F37-B224-9F62D2526CE5}" destId="{FB154112-4C4F-42F2-97A2-225E0BA1DDC2}" srcOrd="1" destOrd="0" presId="urn:microsoft.com/office/officeart/2005/8/layout/list1"/>
    <dgm:cxn modelId="{4C342647-5195-4081-9ECE-088D8E74528D}" type="presOf" srcId="{55A9D87D-A5DB-4707-A74F-19FD80907044}" destId="{CE316C16-21F1-4D17-919F-DC9C2FED19F0}" srcOrd="0" destOrd="1" presId="urn:microsoft.com/office/officeart/2005/8/layout/list1"/>
    <dgm:cxn modelId="{4858EC49-F5CA-4D8B-BE79-58B0B876A712}" type="presOf" srcId="{97460919-6D28-4407-BDBE-83291D46D78A}" destId="{CE316C16-21F1-4D17-919F-DC9C2FED19F0}" srcOrd="0" destOrd="0" presId="urn:microsoft.com/office/officeart/2005/8/layout/list1"/>
    <dgm:cxn modelId="{2F302F4F-B036-4292-9863-669EFA485359}" srcId="{E490917E-459D-428E-8B37-24CB317E3196}" destId="{2ECFFB5A-DF68-4F37-B224-9F62D2526CE5}" srcOrd="2" destOrd="0" parTransId="{4E5FD933-FD3B-477F-B6B3-045393029CE4}" sibTransId="{FCB95C48-D079-461D-8797-8638EC3D2343}"/>
    <dgm:cxn modelId="{07E3F258-2448-4947-9370-98CBCFAB0307}" srcId="{D956EEAA-0603-4A56-8091-F5C2ACECE61B}" destId="{DAE5B228-3564-4CD6-B479-7539EC7DAB26}" srcOrd="1" destOrd="0" parTransId="{73ECF59E-7F04-4D64-AA6E-C3157D014BA8}" sibTransId="{C3F0E15E-9412-48BD-8065-A754D3541E94}"/>
    <dgm:cxn modelId="{99360279-CC95-49F2-96C6-58FC20BF02D6}" srcId="{E490917E-459D-428E-8B37-24CB317E3196}" destId="{E2AE52A4-1007-49E0-87B4-6893A8550FCE}" srcOrd="0" destOrd="0" parTransId="{91F72F34-5E36-4DF9-9D47-9979F6B5A6E2}" sibTransId="{75475213-A68C-4EA6-9CC5-EA5814BEAE5A}"/>
    <dgm:cxn modelId="{354D857E-DE05-4CAC-88AF-2B64C02AE395}" type="presOf" srcId="{D956EEAA-0603-4A56-8091-F5C2ACECE61B}" destId="{A16A67EC-4A6A-4FF4-A8BC-EBB06709624E}" srcOrd="0" destOrd="0" presId="urn:microsoft.com/office/officeart/2005/8/layout/list1"/>
    <dgm:cxn modelId="{6F4F21A9-B9AF-4F01-8A09-9064FAB21409}" type="presOf" srcId="{7C7473C4-AD43-4590-A795-D67CF86C06B8}" destId="{CE316C16-21F1-4D17-919F-DC9C2FED19F0}" srcOrd="0" destOrd="2" presId="urn:microsoft.com/office/officeart/2005/8/layout/list1"/>
    <dgm:cxn modelId="{9B408FB0-C2E6-4C88-B893-38A2DBD6E42D}" type="presOf" srcId="{E2AE52A4-1007-49E0-87B4-6893A8550FCE}" destId="{F70DD485-DF69-4CCB-AAF8-946868082FFB}" srcOrd="0" destOrd="0" presId="urn:microsoft.com/office/officeart/2005/8/layout/list1"/>
    <dgm:cxn modelId="{CE68E3B1-54CB-40B0-B079-14F7FD13F030}" srcId="{2ECFFB5A-DF68-4F37-B224-9F62D2526CE5}" destId="{97460919-6D28-4407-BDBE-83291D46D78A}" srcOrd="0" destOrd="0" parTransId="{080CD764-F913-4C3F-A821-B769AB8F9384}" sibTransId="{7FA494F3-2566-4680-A37B-841EE5870B54}"/>
    <dgm:cxn modelId="{654427B9-D338-44C4-BD35-EB4954236B87}" srcId="{E490917E-459D-428E-8B37-24CB317E3196}" destId="{D956EEAA-0603-4A56-8091-F5C2ACECE61B}" srcOrd="1" destOrd="0" parTransId="{194AEA22-304E-4CB2-95DA-9DE0A73B604D}" sibTransId="{0DFC458A-A89E-472E-B5E9-604D2361F683}"/>
    <dgm:cxn modelId="{DCA0E4BF-72C9-4D11-BD6B-B4462B5FAA41}" type="presOf" srcId="{E490917E-459D-428E-8B37-24CB317E3196}" destId="{5C4306FD-D43B-43D4-8A85-7146EA8BDA27}" srcOrd="0" destOrd="0" presId="urn:microsoft.com/office/officeart/2005/8/layout/list1"/>
    <dgm:cxn modelId="{3425D7C1-8A3A-432C-A8FB-E38DE289C338}" type="presOf" srcId="{DEE74BC5-7FCF-43DF-8F8F-FA39116A81B7}" destId="{41CD15E8-212E-4F7D-A336-79A6A0BC286B}" srcOrd="0" destOrd="2" presId="urn:microsoft.com/office/officeart/2005/8/layout/list1"/>
    <dgm:cxn modelId="{900C3BC3-FB12-4219-951D-E63C8045FDC5}" type="presOf" srcId="{E951BD63-95B6-42AB-BCBD-743A29582F92}" destId="{CE316C16-21F1-4D17-919F-DC9C2FED19F0}" srcOrd="0" destOrd="3" presId="urn:microsoft.com/office/officeart/2005/8/layout/list1"/>
    <dgm:cxn modelId="{6691BAD6-C5F9-4B5E-9EED-2BF3A504CD3C}" type="presOf" srcId="{E2AE52A4-1007-49E0-87B4-6893A8550FCE}" destId="{1C7CED18-5C9B-4133-A2BC-3ECEF9BFADCE}" srcOrd="1" destOrd="0" presId="urn:microsoft.com/office/officeart/2005/8/layout/list1"/>
    <dgm:cxn modelId="{0ED25EDB-3909-4B40-B09A-449481D1E71D}" srcId="{D956EEAA-0603-4A56-8091-F5C2ACECE61B}" destId="{F5CA1B6B-F24A-4C22-83B1-DBDD20ABC558}" srcOrd="0" destOrd="0" parTransId="{535FE5AF-8887-4124-80B4-7D6F60C5A663}" sibTransId="{F9FC4C01-0A8A-4F37-9DA9-398A3B02C764}"/>
    <dgm:cxn modelId="{1FB86BE4-B656-4F31-8C55-94043D7FC63A}" srcId="{2ECFFB5A-DF68-4F37-B224-9F62D2526CE5}" destId="{55A9D87D-A5DB-4707-A74F-19FD80907044}" srcOrd="1" destOrd="0" parTransId="{7721121E-C43F-4014-933E-5C2B05EDAFB0}" sibTransId="{235FFE70-6F2F-4A59-ACD3-82AC8AEBC46F}"/>
    <dgm:cxn modelId="{66543D8F-6D36-4CFC-B565-584A43EF9ECB}" type="presParOf" srcId="{5C4306FD-D43B-43D4-8A85-7146EA8BDA27}" destId="{8CC4FF34-538C-4045-8D2A-C4D3321727F2}" srcOrd="0" destOrd="0" presId="urn:microsoft.com/office/officeart/2005/8/layout/list1"/>
    <dgm:cxn modelId="{702424BE-5C1A-4F12-B947-37A9E5021531}" type="presParOf" srcId="{8CC4FF34-538C-4045-8D2A-C4D3321727F2}" destId="{F70DD485-DF69-4CCB-AAF8-946868082FFB}" srcOrd="0" destOrd="0" presId="urn:microsoft.com/office/officeart/2005/8/layout/list1"/>
    <dgm:cxn modelId="{549577A9-9CB0-4CE0-BB55-C6CF883046CC}" type="presParOf" srcId="{8CC4FF34-538C-4045-8D2A-C4D3321727F2}" destId="{1C7CED18-5C9B-4133-A2BC-3ECEF9BFADCE}" srcOrd="1" destOrd="0" presId="urn:microsoft.com/office/officeart/2005/8/layout/list1"/>
    <dgm:cxn modelId="{5B990059-5C26-41CE-9081-D2D0994736C6}" type="presParOf" srcId="{5C4306FD-D43B-43D4-8A85-7146EA8BDA27}" destId="{1767FF7C-62BF-4901-9563-CB2F619E9D37}" srcOrd="1" destOrd="0" presId="urn:microsoft.com/office/officeart/2005/8/layout/list1"/>
    <dgm:cxn modelId="{2905C354-CADB-4AF3-A454-5FB3AE4CC514}" type="presParOf" srcId="{5C4306FD-D43B-43D4-8A85-7146EA8BDA27}" destId="{08776EE3-FDBE-4E7F-96E4-B5C1C18657E7}" srcOrd="2" destOrd="0" presId="urn:microsoft.com/office/officeart/2005/8/layout/list1"/>
    <dgm:cxn modelId="{1263C55B-EECA-490D-B964-87F22BA367BE}" type="presParOf" srcId="{5C4306FD-D43B-43D4-8A85-7146EA8BDA27}" destId="{F20D74EF-D065-4D40-8E2B-1DDBF0E2D87E}" srcOrd="3" destOrd="0" presId="urn:microsoft.com/office/officeart/2005/8/layout/list1"/>
    <dgm:cxn modelId="{26B60EA7-A556-4A20-92B0-D891A37B1783}" type="presParOf" srcId="{5C4306FD-D43B-43D4-8A85-7146EA8BDA27}" destId="{FBD13E34-B875-4C09-8778-BCE246803570}" srcOrd="4" destOrd="0" presId="urn:microsoft.com/office/officeart/2005/8/layout/list1"/>
    <dgm:cxn modelId="{CD8DC555-61D0-4B05-B16C-12862EA7AA07}" type="presParOf" srcId="{FBD13E34-B875-4C09-8778-BCE246803570}" destId="{A16A67EC-4A6A-4FF4-A8BC-EBB06709624E}" srcOrd="0" destOrd="0" presId="urn:microsoft.com/office/officeart/2005/8/layout/list1"/>
    <dgm:cxn modelId="{2322C1E7-A66D-480F-8E60-27C2FEA79107}" type="presParOf" srcId="{FBD13E34-B875-4C09-8778-BCE246803570}" destId="{C838EA1A-758D-4F84-94D7-4E97EEF337A9}" srcOrd="1" destOrd="0" presId="urn:microsoft.com/office/officeart/2005/8/layout/list1"/>
    <dgm:cxn modelId="{DFE68227-342B-4126-AD55-E6B2422BE396}" type="presParOf" srcId="{5C4306FD-D43B-43D4-8A85-7146EA8BDA27}" destId="{630982B4-D199-4175-BA77-11FA4B030176}" srcOrd="5" destOrd="0" presId="urn:microsoft.com/office/officeart/2005/8/layout/list1"/>
    <dgm:cxn modelId="{C8F3FC06-76B0-42A9-BDF3-E61B0731B5BD}" type="presParOf" srcId="{5C4306FD-D43B-43D4-8A85-7146EA8BDA27}" destId="{41CD15E8-212E-4F7D-A336-79A6A0BC286B}" srcOrd="6" destOrd="0" presId="urn:microsoft.com/office/officeart/2005/8/layout/list1"/>
    <dgm:cxn modelId="{1B0D5068-8115-466B-ADE3-255203A69CE0}" type="presParOf" srcId="{5C4306FD-D43B-43D4-8A85-7146EA8BDA27}" destId="{8C029410-4406-44A4-A675-3BE0CD7B3FD4}" srcOrd="7" destOrd="0" presId="urn:microsoft.com/office/officeart/2005/8/layout/list1"/>
    <dgm:cxn modelId="{FDE252CC-3DDB-4C4B-BE08-1CDCB942A1A3}" type="presParOf" srcId="{5C4306FD-D43B-43D4-8A85-7146EA8BDA27}" destId="{6D37A80B-33D2-4E5C-B3C0-327EEB933F5C}" srcOrd="8" destOrd="0" presId="urn:microsoft.com/office/officeart/2005/8/layout/list1"/>
    <dgm:cxn modelId="{91ADD1C2-D0DF-46C8-A0FA-6D692CBBB8FE}" type="presParOf" srcId="{6D37A80B-33D2-4E5C-B3C0-327EEB933F5C}" destId="{35F0F2B9-D15D-486D-B3C6-299C5F99CA6B}" srcOrd="0" destOrd="0" presId="urn:microsoft.com/office/officeart/2005/8/layout/list1"/>
    <dgm:cxn modelId="{A1464EA9-04D2-4746-AB5A-810ACC971D9A}" type="presParOf" srcId="{6D37A80B-33D2-4E5C-B3C0-327EEB933F5C}" destId="{FB154112-4C4F-42F2-97A2-225E0BA1DDC2}" srcOrd="1" destOrd="0" presId="urn:microsoft.com/office/officeart/2005/8/layout/list1"/>
    <dgm:cxn modelId="{A5683CA7-CF3B-4221-8F91-A70FB5AED01C}" type="presParOf" srcId="{5C4306FD-D43B-43D4-8A85-7146EA8BDA27}" destId="{C22E8F32-E12F-4964-90E0-CD223A53BEA7}" srcOrd="9" destOrd="0" presId="urn:microsoft.com/office/officeart/2005/8/layout/list1"/>
    <dgm:cxn modelId="{5AB9D3F9-73CE-479A-BCF7-A360DB028C59}" type="presParOf" srcId="{5C4306FD-D43B-43D4-8A85-7146EA8BDA27}" destId="{CE316C16-21F1-4D17-919F-DC9C2FED19F0}"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513BF3-A4B2-42DC-8447-EC3B0045CED6}"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507B6ED7-7F82-46C6-81DF-1CB7368B05A9}">
      <dgm:prSet/>
      <dgm:spPr/>
      <dgm:t>
        <a:bodyPr/>
        <a:lstStyle/>
        <a:p>
          <a:pPr>
            <a:lnSpc>
              <a:spcPct val="100000"/>
            </a:lnSpc>
            <a:defRPr b="1"/>
          </a:pPr>
          <a:r>
            <a:rPr lang="en-US" dirty="0"/>
            <a:t>Investments Purchased with Bond Proceeds Exempt from Arbitrage:</a:t>
          </a:r>
        </a:p>
      </dgm:t>
    </dgm:pt>
    <dgm:pt modelId="{EB58FA3B-8574-4EA9-A85C-6523EA299722}" type="parTrans" cxnId="{31D826D8-CFC4-40B2-8243-ABAC1E643CF9}">
      <dgm:prSet/>
      <dgm:spPr/>
      <dgm:t>
        <a:bodyPr/>
        <a:lstStyle/>
        <a:p>
          <a:endParaRPr lang="en-US"/>
        </a:p>
      </dgm:t>
    </dgm:pt>
    <dgm:pt modelId="{386CC643-7400-4CD3-B931-1CA8A456D574}" type="sibTrans" cxnId="{31D826D8-CFC4-40B2-8243-ABAC1E643CF9}">
      <dgm:prSet/>
      <dgm:spPr/>
      <dgm:t>
        <a:bodyPr/>
        <a:lstStyle/>
        <a:p>
          <a:endParaRPr lang="en-US"/>
        </a:p>
      </dgm:t>
    </dgm:pt>
    <dgm:pt modelId="{72DC319E-5F4C-4EC1-9A34-3F11623715D1}">
      <dgm:prSet/>
      <dgm:spPr/>
      <dgm:t>
        <a:bodyPr/>
        <a:lstStyle/>
        <a:p>
          <a:pPr>
            <a:lnSpc>
              <a:spcPct val="100000"/>
            </a:lnSpc>
          </a:pPr>
          <a:r>
            <a:rPr lang="en-US" dirty="0"/>
            <a:t>Non-AMT Tax-Exempt Municipal Bonds,</a:t>
          </a:r>
        </a:p>
      </dgm:t>
    </dgm:pt>
    <dgm:pt modelId="{9722E169-AB5E-48BF-83B0-872E1D3DE2AC}" type="parTrans" cxnId="{97328C4F-8927-4293-8BEC-09A8CD340C89}">
      <dgm:prSet/>
      <dgm:spPr/>
      <dgm:t>
        <a:bodyPr/>
        <a:lstStyle/>
        <a:p>
          <a:endParaRPr lang="en-US"/>
        </a:p>
      </dgm:t>
    </dgm:pt>
    <dgm:pt modelId="{3DD28646-7054-4BA7-822D-D06F2958670B}" type="sibTrans" cxnId="{97328C4F-8927-4293-8BEC-09A8CD340C89}">
      <dgm:prSet/>
      <dgm:spPr/>
      <dgm:t>
        <a:bodyPr/>
        <a:lstStyle/>
        <a:p>
          <a:endParaRPr lang="en-US"/>
        </a:p>
      </dgm:t>
    </dgm:pt>
    <dgm:pt modelId="{30919F9D-62BE-4950-B200-ACE148D0D1D9}">
      <dgm:prSet/>
      <dgm:spPr/>
      <dgm:t>
        <a:bodyPr/>
        <a:lstStyle/>
        <a:p>
          <a:pPr>
            <a:lnSpc>
              <a:spcPct val="100000"/>
            </a:lnSpc>
          </a:pPr>
          <a:r>
            <a:rPr lang="en-US"/>
            <a:t>Demand Deposit SLGS</a:t>
          </a:r>
        </a:p>
      </dgm:t>
    </dgm:pt>
    <dgm:pt modelId="{A86F07BE-7190-435D-B784-8E9FE0264C40}" type="parTrans" cxnId="{CBE2F976-0D77-4CC3-9075-7A383AB06B89}">
      <dgm:prSet/>
      <dgm:spPr/>
      <dgm:t>
        <a:bodyPr/>
        <a:lstStyle/>
        <a:p>
          <a:endParaRPr lang="en-US"/>
        </a:p>
      </dgm:t>
    </dgm:pt>
    <dgm:pt modelId="{9775D4B3-F30E-4A9F-A009-22C9614600E2}" type="sibTrans" cxnId="{CBE2F976-0D77-4CC3-9075-7A383AB06B89}">
      <dgm:prSet/>
      <dgm:spPr/>
      <dgm:t>
        <a:bodyPr/>
        <a:lstStyle/>
        <a:p>
          <a:endParaRPr lang="en-US"/>
        </a:p>
      </dgm:t>
    </dgm:pt>
    <dgm:pt modelId="{C7B7D9FC-40B3-4828-93BA-27782319A341}">
      <dgm:prSet/>
      <dgm:spPr/>
      <dgm:t>
        <a:bodyPr/>
        <a:lstStyle/>
        <a:p>
          <a:pPr>
            <a:lnSpc>
              <a:spcPct val="100000"/>
            </a:lnSpc>
            <a:defRPr b="1"/>
          </a:pPr>
          <a:r>
            <a:rPr lang="en-US"/>
            <a:t>Tax-Exempt Muni Bonds:</a:t>
          </a:r>
        </a:p>
      </dgm:t>
    </dgm:pt>
    <dgm:pt modelId="{32E849E3-66BC-4BF2-ACFE-EA02CBCE9B6B}" type="parTrans" cxnId="{C7633DC8-0B18-4EEF-956F-5CDA1B51766C}">
      <dgm:prSet/>
      <dgm:spPr/>
      <dgm:t>
        <a:bodyPr/>
        <a:lstStyle/>
        <a:p>
          <a:endParaRPr lang="en-US"/>
        </a:p>
      </dgm:t>
    </dgm:pt>
    <dgm:pt modelId="{1AAC1BB9-4FDE-45D5-9A17-A23747678210}" type="sibTrans" cxnId="{C7633DC8-0B18-4EEF-956F-5CDA1B51766C}">
      <dgm:prSet/>
      <dgm:spPr/>
      <dgm:t>
        <a:bodyPr/>
        <a:lstStyle/>
        <a:p>
          <a:endParaRPr lang="en-US"/>
        </a:p>
      </dgm:t>
    </dgm:pt>
    <dgm:pt modelId="{1AD2A295-E5CC-4138-842E-2C6B082BFD96}">
      <dgm:prSet/>
      <dgm:spPr/>
      <dgm:t>
        <a:bodyPr/>
        <a:lstStyle/>
        <a:p>
          <a:pPr>
            <a:lnSpc>
              <a:spcPct val="100000"/>
            </a:lnSpc>
          </a:pPr>
          <a:r>
            <a:rPr lang="en-US" dirty="0"/>
            <a:t>Any interest received is exempt from the arbitrage rules.</a:t>
          </a:r>
        </a:p>
      </dgm:t>
    </dgm:pt>
    <dgm:pt modelId="{C078E139-F9E3-41A2-B2F2-8FCC8A8C239B}" type="parTrans" cxnId="{05A907C0-8405-4850-8FDF-D9B1FA5F6E51}">
      <dgm:prSet/>
      <dgm:spPr/>
      <dgm:t>
        <a:bodyPr/>
        <a:lstStyle/>
        <a:p>
          <a:endParaRPr lang="en-US"/>
        </a:p>
      </dgm:t>
    </dgm:pt>
    <dgm:pt modelId="{21928F8F-AB98-4043-9996-2729B28991AB}" type="sibTrans" cxnId="{05A907C0-8405-4850-8FDF-D9B1FA5F6E51}">
      <dgm:prSet/>
      <dgm:spPr/>
      <dgm:t>
        <a:bodyPr/>
        <a:lstStyle/>
        <a:p>
          <a:endParaRPr lang="en-US"/>
        </a:p>
      </dgm:t>
    </dgm:pt>
    <dgm:pt modelId="{4A3B0AAB-EC85-4F10-94D1-78F3625A7AD1}">
      <dgm:prSet/>
      <dgm:spPr/>
      <dgm:t>
        <a:bodyPr/>
        <a:lstStyle/>
        <a:p>
          <a:pPr>
            <a:lnSpc>
              <a:spcPct val="100000"/>
            </a:lnSpc>
          </a:pPr>
          <a:r>
            <a:rPr lang="en-US" dirty="0"/>
            <a:t>Can help lock in yields especially if rates decline.</a:t>
          </a:r>
        </a:p>
      </dgm:t>
    </dgm:pt>
    <dgm:pt modelId="{3C7E3581-06E8-4968-B2D8-D394533DC405}" type="parTrans" cxnId="{6F1B4E79-D95B-454A-A414-6B5F82837B38}">
      <dgm:prSet/>
      <dgm:spPr/>
      <dgm:t>
        <a:bodyPr/>
        <a:lstStyle/>
        <a:p>
          <a:endParaRPr lang="en-US"/>
        </a:p>
      </dgm:t>
    </dgm:pt>
    <dgm:pt modelId="{BBF3A499-4E0C-423F-878E-9A12224FFF7D}" type="sibTrans" cxnId="{6F1B4E79-D95B-454A-A414-6B5F82837B38}">
      <dgm:prSet/>
      <dgm:spPr/>
      <dgm:t>
        <a:bodyPr/>
        <a:lstStyle/>
        <a:p>
          <a:endParaRPr lang="en-US"/>
        </a:p>
      </dgm:t>
    </dgm:pt>
    <dgm:pt modelId="{B7FBA3BB-C18D-4044-8770-1CCD7D0D44A1}">
      <dgm:prSet/>
      <dgm:spPr/>
      <dgm:t>
        <a:bodyPr/>
        <a:lstStyle/>
        <a:p>
          <a:pPr>
            <a:lnSpc>
              <a:spcPct val="100000"/>
            </a:lnSpc>
          </a:pPr>
          <a:r>
            <a:rPr lang="en-US"/>
            <a:t>Liquidity concerns.</a:t>
          </a:r>
        </a:p>
      </dgm:t>
    </dgm:pt>
    <dgm:pt modelId="{179DBBDE-16D6-49E5-AD4C-5B86D58410F4}" type="parTrans" cxnId="{58FA40B4-698E-406C-A069-0CAECA9A9973}">
      <dgm:prSet/>
      <dgm:spPr/>
      <dgm:t>
        <a:bodyPr/>
        <a:lstStyle/>
        <a:p>
          <a:endParaRPr lang="en-US"/>
        </a:p>
      </dgm:t>
    </dgm:pt>
    <dgm:pt modelId="{63302758-FF88-4050-9B6E-45D3D4D3F288}" type="sibTrans" cxnId="{58FA40B4-698E-406C-A069-0CAECA9A9973}">
      <dgm:prSet/>
      <dgm:spPr/>
      <dgm:t>
        <a:bodyPr/>
        <a:lstStyle/>
        <a:p>
          <a:endParaRPr lang="en-US"/>
        </a:p>
      </dgm:t>
    </dgm:pt>
    <dgm:pt modelId="{77B6A856-7E7F-426F-918E-838F90594988}">
      <dgm:prSet/>
      <dgm:spPr/>
      <dgm:t>
        <a:bodyPr/>
        <a:lstStyle/>
        <a:p>
          <a:pPr>
            <a:lnSpc>
              <a:spcPct val="100000"/>
            </a:lnSpc>
            <a:defRPr b="1"/>
          </a:pPr>
          <a:r>
            <a:rPr lang="en-US" dirty="0"/>
            <a:t>Demand Deposit SLGS (not to be confused with time deposit SLGS):</a:t>
          </a:r>
        </a:p>
      </dgm:t>
    </dgm:pt>
    <dgm:pt modelId="{6748B84F-1864-454A-85C7-04D7B6AE0C8E}" type="parTrans" cxnId="{34AA45B5-F233-4BF1-8549-DC2ED562B974}">
      <dgm:prSet/>
      <dgm:spPr/>
      <dgm:t>
        <a:bodyPr/>
        <a:lstStyle/>
        <a:p>
          <a:endParaRPr lang="en-US"/>
        </a:p>
      </dgm:t>
    </dgm:pt>
    <dgm:pt modelId="{7B3D9167-ABC0-45EF-A8CD-AEB77BE82C78}" type="sibTrans" cxnId="{34AA45B5-F233-4BF1-8549-DC2ED562B974}">
      <dgm:prSet/>
      <dgm:spPr/>
      <dgm:t>
        <a:bodyPr/>
        <a:lstStyle/>
        <a:p>
          <a:endParaRPr lang="en-US"/>
        </a:p>
      </dgm:t>
    </dgm:pt>
    <dgm:pt modelId="{8FC1EF73-9213-4A1E-89B2-E161629A0656}">
      <dgm:prSet/>
      <dgm:spPr/>
      <dgm:t>
        <a:bodyPr/>
        <a:lstStyle/>
        <a:p>
          <a:pPr>
            <a:lnSpc>
              <a:spcPct val="100000"/>
            </a:lnSpc>
          </a:pPr>
          <a:r>
            <a:rPr lang="en-US" dirty="0"/>
            <a:t>Any interest received is exempt from the arbitrage rules.</a:t>
          </a:r>
        </a:p>
      </dgm:t>
    </dgm:pt>
    <dgm:pt modelId="{1F4FBE41-70E1-4B46-B796-5E812C0D1EDB}" type="parTrans" cxnId="{36F520A2-52CD-4FCD-8BB2-8AD2E875E3AE}">
      <dgm:prSet/>
      <dgm:spPr/>
      <dgm:t>
        <a:bodyPr/>
        <a:lstStyle/>
        <a:p>
          <a:endParaRPr lang="en-US"/>
        </a:p>
      </dgm:t>
    </dgm:pt>
    <dgm:pt modelId="{04A31453-FB65-4288-906D-C41C9DC0E705}" type="sibTrans" cxnId="{36F520A2-52CD-4FCD-8BB2-8AD2E875E3AE}">
      <dgm:prSet/>
      <dgm:spPr/>
      <dgm:t>
        <a:bodyPr/>
        <a:lstStyle/>
        <a:p>
          <a:endParaRPr lang="en-US"/>
        </a:p>
      </dgm:t>
    </dgm:pt>
    <dgm:pt modelId="{F3E5FDF3-6AF4-425F-8275-E63F7EB33FE3}">
      <dgm:prSet/>
      <dgm:spPr/>
      <dgm:t>
        <a:bodyPr/>
        <a:lstStyle/>
        <a:p>
          <a:pPr>
            <a:lnSpc>
              <a:spcPct val="100000"/>
            </a:lnSpc>
          </a:pPr>
          <a:r>
            <a:rPr lang="en-US" dirty="0"/>
            <a:t>Provide greater liquidity than tax-exempt </a:t>
          </a:r>
          <a:r>
            <a:rPr lang="en-US" dirty="0" err="1"/>
            <a:t>muni’s</a:t>
          </a:r>
          <a:r>
            <a:rPr lang="en-US" dirty="0"/>
            <a:t>.</a:t>
          </a:r>
        </a:p>
      </dgm:t>
    </dgm:pt>
    <dgm:pt modelId="{8F8DB174-83E5-40E1-8515-3C0DF6A0FE03}" type="parTrans" cxnId="{023C8348-6FCE-4E55-9D43-73986E52605A}">
      <dgm:prSet/>
      <dgm:spPr/>
      <dgm:t>
        <a:bodyPr/>
        <a:lstStyle/>
        <a:p>
          <a:endParaRPr lang="en-US"/>
        </a:p>
      </dgm:t>
    </dgm:pt>
    <dgm:pt modelId="{842E7531-1277-4924-88E0-1779A01F8C8E}" type="sibTrans" cxnId="{023C8348-6FCE-4E55-9D43-73986E52605A}">
      <dgm:prSet/>
      <dgm:spPr/>
      <dgm:t>
        <a:bodyPr/>
        <a:lstStyle/>
        <a:p>
          <a:endParaRPr lang="en-US"/>
        </a:p>
      </dgm:t>
    </dgm:pt>
    <dgm:pt modelId="{3ACE47C9-0D0B-4ED3-A539-E9729C0056C4}">
      <dgm:prSet/>
      <dgm:spPr/>
      <dgm:t>
        <a:bodyPr/>
        <a:lstStyle/>
        <a:p>
          <a:pPr>
            <a:lnSpc>
              <a:spcPct val="100000"/>
            </a:lnSpc>
          </a:pPr>
          <a:r>
            <a:rPr lang="en-US" dirty="0"/>
            <a:t>Evaluate on a bond-by-bond basis. (Depends on bond yields, expected spend-down and current </a:t>
          </a:r>
          <a:r>
            <a:rPr lang="en-US" dirty="0" err="1"/>
            <a:t>slgs</a:t>
          </a:r>
          <a:r>
            <a:rPr lang="en-US" dirty="0"/>
            <a:t> rates.</a:t>
          </a:r>
        </a:p>
      </dgm:t>
    </dgm:pt>
    <dgm:pt modelId="{E286E3E9-EC09-4AC2-9D23-88079CE37BFA}" type="parTrans" cxnId="{BF49341A-AD79-40A0-BD78-98F3DCE90B34}">
      <dgm:prSet/>
      <dgm:spPr/>
      <dgm:t>
        <a:bodyPr/>
        <a:lstStyle/>
        <a:p>
          <a:endParaRPr lang="en-US"/>
        </a:p>
      </dgm:t>
    </dgm:pt>
    <dgm:pt modelId="{792543D8-7368-4156-B304-36223DC86FA7}" type="sibTrans" cxnId="{BF49341A-AD79-40A0-BD78-98F3DCE90B34}">
      <dgm:prSet/>
      <dgm:spPr/>
      <dgm:t>
        <a:bodyPr/>
        <a:lstStyle/>
        <a:p>
          <a:endParaRPr lang="en-US"/>
        </a:p>
      </dgm:t>
    </dgm:pt>
    <dgm:pt modelId="{C42062A3-F1CD-49E7-8FFF-AB7A24139D0C}">
      <dgm:prSet/>
      <dgm:spPr/>
      <dgm:t>
        <a:bodyPr/>
        <a:lstStyle/>
        <a:p>
          <a:pPr>
            <a:lnSpc>
              <a:spcPct val="100000"/>
            </a:lnSpc>
            <a:defRPr b="1"/>
          </a:pPr>
          <a:r>
            <a:rPr lang="en-US" dirty="0"/>
            <a:t>Note: ACS is not a registered investment advisor, the facts presented above are intended to outline certain investments that are exempt from the arbitrage and yield restriction regulations. Each issuer should consult with their investment advisor (if any) concerning any specific investments contemplated to be purchased with bond proceeds. ACS is also available to be a resource for issuers should any arbitrage-related questions arise.</a:t>
          </a:r>
        </a:p>
      </dgm:t>
    </dgm:pt>
    <dgm:pt modelId="{FA77A486-1C65-4254-8BB1-46A6082A3EA6}" type="parTrans" cxnId="{74C90B20-C241-4374-B229-D5FAA0301DA9}">
      <dgm:prSet/>
      <dgm:spPr/>
      <dgm:t>
        <a:bodyPr/>
        <a:lstStyle/>
        <a:p>
          <a:endParaRPr lang="en-US"/>
        </a:p>
      </dgm:t>
    </dgm:pt>
    <dgm:pt modelId="{718ECDBB-EF72-44A7-8B73-5E86EDB77764}" type="sibTrans" cxnId="{74C90B20-C241-4374-B229-D5FAA0301DA9}">
      <dgm:prSet/>
      <dgm:spPr/>
      <dgm:t>
        <a:bodyPr/>
        <a:lstStyle/>
        <a:p>
          <a:endParaRPr lang="en-US"/>
        </a:p>
      </dgm:t>
    </dgm:pt>
    <dgm:pt modelId="{666949D9-C79A-4C7F-97D9-C6C38BC7E881}" type="pres">
      <dgm:prSet presAssocID="{B0513BF3-A4B2-42DC-8447-EC3B0045CED6}" presName="root" presStyleCnt="0">
        <dgm:presLayoutVars>
          <dgm:dir/>
          <dgm:resizeHandles val="exact"/>
        </dgm:presLayoutVars>
      </dgm:prSet>
      <dgm:spPr/>
    </dgm:pt>
    <dgm:pt modelId="{1C37772A-1C95-4425-8395-26E276281D3C}" type="pres">
      <dgm:prSet presAssocID="{507B6ED7-7F82-46C6-81DF-1CB7368B05A9}" presName="compNode" presStyleCnt="0"/>
      <dgm:spPr/>
    </dgm:pt>
    <dgm:pt modelId="{CC06D383-E4E3-4E75-AA19-948BDE152371}" type="pres">
      <dgm:prSet presAssocID="{507B6ED7-7F82-46C6-81DF-1CB7368B05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033E7707-3075-418D-B815-8F20F0E75701}" type="pres">
      <dgm:prSet presAssocID="{507B6ED7-7F82-46C6-81DF-1CB7368B05A9}" presName="iconSpace" presStyleCnt="0"/>
      <dgm:spPr/>
    </dgm:pt>
    <dgm:pt modelId="{9B11519C-1E79-423A-915E-D896466E104B}" type="pres">
      <dgm:prSet presAssocID="{507B6ED7-7F82-46C6-81DF-1CB7368B05A9}" presName="parTx" presStyleLbl="revTx" presStyleIdx="0" presStyleCnt="8" custLinFactNeighborX="-848" custLinFactNeighborY="-4141">
        <dgm:presLayoutVars>
          <dgm:chMax val="0"/>
          <dgm:chPref val="0"/>
        </dgm:presLayoutVars>
      </dgm:prSet>
      <dgm:spPr/>
    </dgm:pt>
    <dgm:pt modelId="{95B00219-E8B6-4D03-995F-D1A71ACEA26C}" type="pres">
      <dgm:prSet presAssocID="{507B6ED7-7F82-46C6-81DF-1CB7368B05A9}" presName="txSpace" presStyleCnt="0"/>
      <dgm:spPr/>
    </dgm:pt>
    <dgm:pt modelId="{C1270E0F-D782-4370-831F-DB5257ACFC29}" type="pres">
      <dgm:prSet presAssocID="{507B6ED7-7F82-46C6-81DF-1CB7368B05A9}" presName="desTx" presStyleLbl="revTx" presStyleIdx="1" presStyleCnt="8" custLinFactY="-232736" custLinFactNeighborX="-848" custLinFactNeighborY="-300000">
        <dgm:presLayoutVars/>
      </dgm:prSet>
      <dgm:spPr/>
    </dgm:pt>
    <dgm:pt modelId="{10B994D4-5C1F-4264-9B72-3F5D0713D773}" type="pres">
      <dgm:prSet presAssocID="{386CC643-7400-4CD3-B931-1CA8A456D574}" presName="sibTrans" presStyleCnt="0"/>
      <dgm:spPr/>
    </dgm:pt>
    <dgm:pt modelId="{AB8B9DA0-72CD-4D4D-B141-5C915BA9BA67}" type="pres">
      <dgm:prSet presAssocID="{C7B7D9FC-40B3-4828-93BA-27782319A341}" presName="compNode" presStyleCnt="0"/>
      <dgm:spPr/>
    </dgm:pt>
    <dgm:pt modelId="{D9B0BE04-D98D-46FB-B647-C08331C12522}" type="pres">
      <dgm:prSet presAssocID="{C7B7D9FC-40B3-4828-93BA-27782319A34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6AC21406-2AAD-44BD-992B-E88FDEFB0E01}" type="pres">
      <dgm:prSet presAssocID="{C7B7D9FC-40B3-4828-93BA-27782319A341}" presName="iconSpace" presStyleCnt="0"/>
      <dgm:spPr/>
    </dgm:pt>
    <dgm:pt modelId="{C2BB9116-6AE3-4597-A02F-3C6FF3BFCDE7}" type="pres">
      <dgm:prSet presAssocID="{C7B7D9FC-40B3-4828-93BA-27782319A341}" presName="parTx" presStyleLbl="revTx" presStyleIdx="2" presStyleCnt="8">
        <dgm:presLayoutVars>
          <dgm:chMax val="0"/>
          <dgm:chPref val="0"/>
        </dgm:presLayoutVars>
      </dgm:prSet>
      <dgm:spPr/>
    </dgm:pt>
    <dgm:pt modelId="{88572A5A-16D0-4443-A5B4-E543507918AF}" type="pres">
      <dgm:prSet presAssocID="{C7B7D9FC-40B3-4828-93BA-27782319A341}" presName="txSpace" presStyleCnt="0"/>
      <dgm:spPr/>
    </dgm:pt>
    <dgm:pt modelId="{17F2D489-29EA-4B84-96D5-D5C66C7C8021}" type="pres">
      <dgm:prSet presAssocID="{C7B7D9FC-40B3-4828-93BA-27782319A341}" presName="desTx" presStyleLbl="revTx" presStyleIdx="3" presStyleCnt="8" custLinFactY="-230149" custLinFactNeighborX="1731" custLinFactNeighborY="-300000">
        <dgm:presLayoutVars/>
      </dgm:prSet>
      <dgm:spPr/>
    </dgm:pt>
    <dgm:pt modelId="{FB03BBAB-44B3-4FF3-87A8-2E330BB7A8C6}" type="pres">
      <dgm:prSet presAssocID="{1AAC1BB9-4FDE-45D5-9A17-A23747678210}" presName="sibTrans" presStyleCnt="0"/>
      <dgm:spPr/>
    </dgm:pt>
    <dgm:pt modelId="{B5710857-E563-4EAD-B0C3-591C1E56E8DB}" type="pres">
      <dgm:prSet presAssocID="{77B6A856-7E7F-426F-918E-838F90594988}" presName="compNode" presStyleCnt="0"/>
      <dgm:spPr/>
    </dgm:pt>
    <dgm:pt modelId="{DF3893A9-BD69-44BA-9FC4-93DC36F801D5}" type="pres">
      <dgm:prSet presAssocID="{77B6A856-7E7F-426F-918E-838F9059498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Check"/>
        </a:ext>
      </dgm:extLst>
    </dgm:pt>
    <dgm:pt modelId="{18A4AEA5-54DB-425B-A946-FB2C5D56743D}" type="pres">
      <dgm:prSet presAssocID="{77B6A856-7E7F-426F-918E-838F90594988}" presName="iconSpace" presStyleCnt="0"/>
      <dgm:spPr/>
    </dgm:pt>
    <dgm:pt modelId="{C63848BD-54D9-4B1A-A6FA-8B0B10871F1E}" type="pres">
      <dgm:prSet presAssocID="{77B6A856-7E7F-426F-918E-838F90594988}" presName="parTx" presStyleLbl="revTx" presStyleIdx="4" presStyleCnt="8" custLinFactNeighborX="2650" custLinFactNeighborY="-7291">
        <dgm:presLayoutVars>
          <dgm:chMax val="0"/>
          <dgm:chPref val="0"/>
        </dgm:presLayoutVars>
      </dgm:prSet>
      <dgm:spPr/>
    </dgm:pt>
    <dgm:pt modelId="{FDC8E5C3-CB91-49FE-9A70-90A2487D1317}" type="pres">
      <dgm:prSet presAssocID="{77B6A856-7E7F-426F-918E-838F90594988}" presName="txSpace" presStyleCnt="0"/>
      <dgm:spPr/>
    </dgm:pt>
    <dgm:pt modelId="{BC57999B-D385-4E38-AF50-CB23D7285CAD}" type="pres">
      <dgm:prSet presAssocID="{77B6A856-7E7F-426F-918E-838F90594988}" presName="desTx" presStyleLbl="revTx" presStyleIdx="5" presStyleCnt="8" custLinFactY="-227562" custLinFactNeighborX="2650" custLinFactNeighborY="-300000">
        <dgm:presLayoutVars/>
      </dgm:prSet>
      <dgm:spPr/>
    </dgm:pt>
    <dgm:pt modelId="{2EB3012D-22A4-4826-B7B9-20235E64D7CA}" type="pres">
      <dgm:prSet presAssocID="{7B3D9167-ABC0-45EF-A8CD-AEB77BE82C78}" presName="sibTrans" presStyleCnt="0"/>
      <dgm:spPr/>
    </dgm:pt>
    <dgm:pt modelId="{D16BC9EB-3A39-4E3D-A48D-B29E03020167}" type="pres">
      <dgm:prSet presAssocID="{C42062A3-F1CD-49E7-8FFF-AB7A24139D0C}" presName="compNode" presStyleCnt="0"/>
      <dgm:spPr/>
    </dgm:pt>
    <dgm:pt modelId="{D2E04184-4338-4C4D-96B7-58E550B615AB}" type="pres">
      <dgm:prSet presAssocID="{C42062A3-F1CD-49E7-8FFF-AB7A24139D0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81D7E551-A247-4271-BE90-E73E7DFF8613}" type="pres">
      <dgm:prSet presAssocID="{C42062A3-F1CD-49E7-8FFF-AB7A24139D0C}" presName="iconSpace" presStyleCnt="0"/>
      <dgm:spPr/>
    </dgm:pt>
    <dgm:pt modelId="{03151094-B582-49A7-89BA-E21BC0E17F70}" type="pres">
      <dgm:prSet presAssocID="{C42062A3-F1CD-49E7-8FFF-AB7A24139D0C}" presName="parTx" presStyleLbl="revTx" presStyleIdx="6" presStyleCnt="8">
        <dgm:presLayoutVars>
          <dgm:chMax val="0"/>
          <dgm:chPref val="0"/>
        </dgm:presLayoutVars>
      </dgm:prSet>
      <dgm:spPr/>
    </dgm:pt>
    <dgm:pt modelId="{1930681E-101E-4362-93D7-C575F4DCCDC9}" type="pres">
      <dgm:prSet presAssocID="{C42062A3-F1CD-49E7-8FFF-AB7A24139D0C}" presName="txSpace" presStyleCnt="0"/>
      <dgm:spPr/>
    </dgm:pt>
    <dgm:pt modelId="{2C58968B-5DDB-498B-9141-F912ED92A093}" type="pres">
      <dgm:prSet presAssocID="{C42062A3-F1CD-49E7-8FFF-AB7A24139D0C}" presName="desTx" presStyleLbl="revTx" presStyleIdx="7" presStyleCnt="8">
        <dgm:presLayoutVars/>
      </dgm:prSet>
      <dgm:spPr/>
    </dgm:pt>
  </dgm:ptLst>
  <dgm:cxnLst>
    <dgm:cxn modelId="{BF49341A-AD79-40A0-BD78-98F3DCE90B34}" srcId="{77B6A856-7E7F-426F-918E-838F90594988}" destId="{3ACE47C9-0D0B-4ED3-A539-E9729C0056C4}" srcOrd="2" destOrd="0" parTransId="{E286E3E9-EC09-4AC2-9D23-88079CE37BFA}" sibTransId="{792543D8-7368-4156-B304-36223DC86FA7}"/>
    <dgm:cxn modelId="{1DF5341B-C1D7-44AE-AEB1-1117AA4265CF}" type="presOf" srcId="{72DC319E-5F4C-4EC1-9A34-3F11623715D1}" destId="{C1270E0F-D782-4370-831F-DB5257ACFC29}" srcOrd="0" destOrd="0" presId="urn:microsoft.com/office/officeart/2018/5/layout/CenteredIconLabelDescriptionList"/>
    <dgm:cxn modelId="{74C90B20-C241-4374-B229-D5FAA0301DA9}" srcId="{B0513BF3-A4B2-42DC-8447-EC3B0045CED6}" destId="{C42062A3-F1CD-49E7-8FFF-AB7A24139D0C}" srcOrd="3" destOrd="0" parTransId="{FA77A486-1C65-4254-8BB1-46A6082A3EA6}" sibTransId="{718ECDBB-EF72-44A7-8B73-5E86EDB77764}"/>
    <dgm:cxn modelId="{CBE28F24-CDD3-488B-91D0-45E40FC77729}" type="presOf" srcId="{507B6ED7-7F82-46C6-81DF-1CB7368B05A9}" destId="{9B11519C-1E79-423A-915E-D896466E104B}" srcOrd="0" destOrd="0" presId="urn:microsoft.com/office/officeart/2018/5/layout/CenteredIconLabelDescriptionList"/>
    <dgm:cxn modelId="{FFD5AB39-8A07-4A55-8114-EFC38610D4CF}" type="presOf" srcId="{30919F9D-62BE-4950-B200-ACE148D0D1D9}" destId="{C1270E0F-D782-4370-831F-DB5257ACFC29}" srcOrd="0" destOrd="1" presId="urn:microsoft.com/office/officeart/2018/5/layout/CenteredIconLabelDescriptionList"/>
    <dgm:cxn modelId="{97742B62-562A-4D7E-AFAF-88453BC554BB}" type="presOf" srcId="{3ACE47C9-0D0B-4ED3-A539-E9729C0056C4}" destId="{BC57999B-D385-4E38-AF50-CB23D7285CAD}" srcOrd="0" destOrd="2" presId="urn:microsoft.com/office/officeart/2018/5/layout/CenteredIconLabelDescriptionList"/>
    <dgm:cxn modelId="{023C8348-6FCE-4E55-9D43-73986E52605A}" srcId="{77B6A856-7E7F-426F-918E-838F90594988}" destId="{F3E5FDF3-6AF4-425F-8275-E63F7EB33FE3}" srcOrd="1" destOrd="0" parTransId="{8F8DB174-83E5-40E1-8515-3C0DF6A0FE03}" sibTransId="{842E7531-1277-4924-88E0-1779A01F8C8E}"/>
    <dgm:cxn modelId="{207DE54E-C879-4355-9E15-2CDBE4AA7203}" type="presOf" srcId="{B0513BF3-A4B2-42DC-8447-EC3B0045CED6}" destId="{666949D9-C79A-4C7F-97D9-C6C38BC7E881}" srcOrd="0" destOrd="0" presId="urn:microsoft.com/office/officeart/2018/5/layout/CenteredIconLabelDescriptionList"/>
    <dgm:cxn modelId="{97328C4F-8927-4293-8BEC-09A8CD340C89}" srcId="{507B6ED7-7F82-46C6-81DF-1CB7368B05A9}" destId="{72DC319E-5F4C-4EC1-9A34-3F11623715D1}" srcOrd="0" destOrd="0" parTransId="{9722E169-AB5E-48BF-83B0-872E1D3DE2AC}" sibTransId="{3DD28646-7054-4BA7-822D-D06F2958670B}"/>
    <dgm:cxn modelId="{F1501E70-858C-4688-B403-FC77EED54855}" type="presOf" srcId="{C42062A3-F1CD-49E7-8FFF-AB7A24139D0C}" destId="{03151094-B582-49A7-89BA-E21BC0E17F70}" srcOrd="0" destOrd="0" presId="urn:microsoft.com/office/officeart/2018/5/layout/CenteredIconLabelDescriptionList"/>
    <dgm:cxn modelId="{CBE2F976-0D77-4CC3-9075-7A383AB06B89}" srcId="{507B6ED7-7F82-46C6-81DF-1CB7368B05A9}" destId="{30919F9D-62BE-4950-B200-ACE148D0D1D9}" srcOrd="1" destOrd="0" parTransId="{A86F07BE-7190-435D-B784-8E9FE0264C40}" sibTransId="{9775D4B3-F30E-4A9F-A009-22C9614600E2}"/>
    <dgm:cxn modelId="{6F1B4E79-D95B-454A-A414-6B5F82837B38}" srcId="{C7B7D9FC-40B3-4828-93BA-27782319A341}" destId="{4A3B0AAB-EC85-4F10-94D1-78F3625A7AD1}" srcOrd="1" destOrd="0" parTransId="{3C7E3581-06E8-4968-B2D8-D394533DC405}" sibTransId="{BBF3A499-4E0C-423F-878E-9A12224FFF7D}"/>
    <dgm:cxn modelId="{564E1A83-B416-4727-9602-D46963B723E1}" type="presOf" srcId="{C7B7D9FC-40B3-4828-93BA-27782319A341}" destId="{C2BB9116-6AE3-4597-A02F-3C6FF3BFCDE7}" srcOrd="0" destOrd="0" presId="urn:microsoft.com/office/officeart/2018/5/layout/CenteredIconLabelDescriptionList"/>
    <dgm:cxn modelId="{DBF7D387-8140-4639-8EE6-E2F1B15BB2B7}" type="presOf" srcId="{F3E5FDF3-6AF4-425F-8275-E63F7EB33FE3}" destId="{BC57999B-D385-4E38-AF50-CB23D7285CAD}" srcOrd="0" destOrd="1" presId="urn:microsoft.com/office/officeart/2018/5/layout/CenteredIconLabelDescriptionList"/>
    <dgm:cxn modelId="{45CE3689-C4E1-42F4-98DE-09334499DEF3}" type="presOf" srcId="{B7FBA3BB-C18D-4044-8770-1CCD7D0D44A1}" destId="{17F2D489-29EA-4B84-96D5-D5C66C7C8021}" srcOrd="0" destOrd="2" presId="urn:microsoft.com/office/officeart/2018/5/layout/CenteredIconLabelDescriptionList"/>
    <dgm:cxn modelId="{C78ACF8C-196C-4DC8-AF80-3D1AD524338A}" type="presOf" srcId="{8FC1EF73-9213-4A1E-89B2-E161629A0656}" destId="{BC57999B-D385-4E38-AF50-CB23D7285CAD}" srcOrd="0" destOrd="0" presId="urn:microsoft.com/office/officeart/2018/5/layout/CenteredIconLabelDescriptionList"/>
    <dgm:cxn modelId="{36F520A2-52CD-4FCD-8BB2-8AD2E875E3AE}" srcId="{77B6A856-7E7F-426F-918E-838F90594988}" destId="{8FC1EF73-9213-4A1E-89B2-E161629A0656}" srcOrd="0" destOrd="0" parTransId="{1F4FBE41-70E1-4B46-B796-5E812C0D1EDB}" sibTransId="{04A31453-FB65-4288-906D-C41C9DC0E705}"/>
    <dgm:cxn modelId="{87A3C6B3-9302-4168-AD3B-8B0D4DECE436}" type="presOf" srcId="{1AD2A295-E5CC-4138-842E-2C6B082BFD96}" destId="{17F2D489-29EA-4B84-96D5-D5C66C7C8021}" srcOrd="0" destOrd="0" presId="urn:microsoft.com/office/officeart/2018/5/layout/CenteredIconLabelDescriptionList"/>
    <dgm:cxn modelId="{58FA40B4-698E-406C-A069-0CAECA9A9973}" srcId="{C7B7D9FC-40B3-4828-93BA-27782319A341}" destId="{B7FBA3BB-C18D-4044-8770-1CCD7D0D44A1}" srcOrd="2" destOrd="0" parTransId="{179DBBDE-16D6-49E5-AD4C-5B86D58410F4}" sibTransId="{63302758-FF88-4050-9B6E-45D3D4D3F288}"/>
    <dgm:cxn modelId="{34AA45B5-F233-4BF1-8549-DC2ED562B974}" srcId="{B0513BF3-A4B2-42DC-8447-EC3B0045CED6}" destId="{77B6A856-7E7F-426F-918E-838F90594988}" srcOrd="2" destOrd="0" parTransId="{6748B84F-1864-454A-85C7-04D7B6AE0C8E}" sibTransId="{7B3D9167-ABC0-45EF-A8CD-AEB77BE82C78}"/>
    <dgm:cxn modelId="{05A907C0-8405-4850-8FDF-D9B1FA5F6E51}" srcId="{C7B7D9FC-40B3-4828-93BA-27782319A341}" destId="{1AD2A295-E5CC-4138-842E-2C6B082BFD96}" srcOrd="0" destOrd="0" parTransId="{C078E139-F9E3-41A2-B2F2-8FCC8A8C239B}" sibTransId="{21928F8F-AB98-4043-9996-2729B28991AB}"/>
    <dgm:cxn modelId="{C7633DC8-0B18-4EEF-956F-5CDA1B51766C}" srcId="{B0513BF3-A4B2-42DC-8447-EC3B0045CED6}" destId="{C7B7D9FC-40B3-4828-93BA-27782319A341}" srcOrd="1" destOrd="0" parTransId="{32E849E3-66BC-4BF2-ACFE-EA02CBCE9B6B}" sibTransId="{1AAC1BB9-4FDE-45D5-9A17-A23747678210}"/>
    <dgm:cxn modelId="{ED9353D6-6C62-4842-9D2F-B10A62877FEE}" type="presOf" srcId="{77B6A856-7E7F-426F-918E-838F90594988}" destId="{C63848BD-54D9-4B1A-A6FA-8B0B10871F1E}" srcOrd="0" destOrd="0" presId="urn:microsoft.com/office/officeart/2018/5/layout/CenteredIconLabelDescriptionList"/>
    <dgm:cxn modelId="{31D826D8-CFC4-40B2-8243-ABAC1E643CF9}" srcId="{B0513BF3-A4B2-42DC-8447-EC3B0045CED6}" destId="{507B6ED7-7F82-46C6-81DF-1CB7368B05A9}" srcOrd="0" destOrd="0" parTransId="{EB58FA3B-8574-4EA9-A85C-6523EA299722}" sibTransId="{386CC643-7400-4CD3-B931-1CA8A456D574}"/>
    <dgm:cxn modelId="{CCE4F6FD-631C-44BC-A3D8-75108569C1DD}" type="presOf" srcId="{4A3B0AAB-EC85-4F10-94D1-78F3625A7AD1}" destId="{17F2D489-29EA-4B84-96D5-D5C66C7C8021}" srcOrd="0" destOrd="1" presId="urn:microsoft.com/office/officeart/2018/5/layout/CenteredIconLabelDescriptionList"/>
    <dgm:cxn modelId="{D51B6C1E-19CC-485E-AD21-F271A92CB9A8}" type="presParOf" srcId="{666949D9-C79A-4C7F-97D9-C6C38BC7E881}" destId="{1C37772A-1C95-4425-8395-26E276281D3C}" srcOrd="0" destOrd="0" presId="urn:microsoft.com/office/officeart/2018/5/layout/CenteredIconLabelDescriptionList"/>
    <dgm:cxn modelId="{4EF9A021-4970-493E-9D8C-6ACB7C6DC629}" type="presParOf" srcId="{1C37772A-1C95-4425-8395-26E276281D3C}" destId="{CC06D383-E4E3-4E75-AA19-948BDE152371}" srcOrd="0" destOrd="0" presId="urn:microsoft.com/office/officeart/2018/5/layout/CenteredIconLabelDescriptionList"/>
    <dgm:cxn modelId="{91466606-E15B-4390-AD0A-826B8844186A}" type="presParOf" srcId="{1C37772A-1C95-4425-8395-26E276281D3C}" destId="{033E7707-3075-418D-B815-8F20F0E75701}" srcOrd="1" destOrd="0" presId="urn:microsoft.com/office/officeart/2018/5/layout/CenteredIconLabelDescriptionList"/>
    <dgm:cxn modelId="{A6ABB01E-EF0D-45CB-B5DB-680FAA4B06E4}" type="presParOf" srcId="{1C37772A-1C95-4425-8395-26E276281D3C}" destId="{9B11519C-1E79-423A-915E-D896466E104B}" srcOrd="2" destOrd="0" presId="urn:microsoft.com/office/officeart/2018/5/layout/CenteredIconLabelDescriptionList"/>
    <dgm:cxn modelId="{337C07F6-183D-484D-AAA1-A99BF94944C1}" type="presParOf" srcId="{1C37772A-1C95-4425-8395-26E276281D3C}" destId="{95B00219-E8B6-4D03-995F-D1A71ACEA26C}" srcOrd="3" destOrd="0" presId="urn:microsoft.com/office/officeart/2018/5/layout/CenteredIconLabelDescriptionList"/>
    <dgm:cxn modelId="{D4E2CAED-845D-4A65-BE65-E7D1100ECB74}" type="presParOf" srcId="{1C37772A-1C95-4425-8395-26E276281D3C}" destId="{C1270E0F-D782-4370-831F-DB5257ACFC29}" srcOrd="4" destOrd="0" presId="urn:microsoft.com/office/officeart/2018/5/layout/CenteredIconLabelDescriptionList"/>
    <dgm:cxn modelId="{1826AD16-B176-483B-BBBC-3B4B91DF6C27}" type="presParOf" srcId="{666949D9-C79A-4C7F-97D9-C6C38BC7E881}" destId="{10B994D4-5C1F-4264-9B72-3F5D0713D773}" srcOrd="1" destOrd="0" presId="urn:microsoft.com/office/officeart/2018/5/layout/CenteredIconLabelDescriptionList"/>
    <dgm:cxn modelId="{F346419F-B5C6-48A1-9BD4-BC1A4F16D700}" type="presParOf" srcId="{666949D9-C79A-4C7F-97D9-C6C38BC7E881}" destId="{AB8B9DA0-72CD-4D4D-B141-5C915BA9BA67}" srcOrd="2" destOrd="0" presId="urn:microsoft.com/office/officeart/2018/5/layout/CenteredIconLabelDescriptionList"/>
    <dgm:cxn modelId="{1F067137-4DA2-4F4F-8112-C740EEAEDD1F}" type="presParOf" srcId="{AB8B9DA0-72CD-4D4D-B141-5C915BA9BA67}" destId="{D9B0BE04-D98D-46FB-B647-C08331C12522}" srcOrd="0" destOrd="0" presId="urn:microsoft.com/office/officeart/2018/5/layout/CenteredIconLabelDescriptionList"/>
    <dgm:cxn modelId="{A2F8A332-49CA-41BC-90C4-16523BD97B89}" type="presParOf" srcId="{AB8B9DA0-72CD-4D4D-B141-5C915BA9BA67}" destId="{6AC21406-2AAD-44BD-992B-E88FDEFB0E01}" srcOrd="1" destOrd="0" presId="urn:microsoft.com/office/officeart/2018/5/layout/CenteredIconLabelDescriptionList"/>
    <dgm:cxn modelId="{8EB9F3D4-4F2B-4447-BCF7-1B751EE8D1F5}" type="presParOf" srcId="{AB8B9DA0-72CD-4D4D-B141-5C915BA9BA67}" destId="{C2BB9116-6AE3-4597-A02F-3C6FF3BFCDE7}" srcOrd="2" destOrd="0" presId="urn:microsoft.com/office/officeart/2018/5/layout/CenteredIconLabelDescriptionList"/>
    <dgm:cxn modelId="{4BEA18B4-840D-4EEF-96BA-017BEB5B6D0E}" type="presParOf" srcId="{AB8B9DA0-72CD-4D4D-B141-5C915BA9BA67}" destId="{88572A5A-16D0-4443-A5B4-E543507918AF}" srcOrd="3" destOrd="0" presId="urn:microsoft.com/office/officeart/2018/5/layout/CenteredIconLabelDescriptionList"/>
    <dgm:cxn modelId="{3B0B3FB9-BD48-44A2-86B2-7E66BBE8F8D3}" type="presParOf" srcId="{AB8B9DA0-72CD-4D4D-B141-5C915BA9BA67}" destId="{17F2D489-29EA-4B84-96D5-D5C66C7C8021}" srcOrd="4" destOrd="0" presId="urn:microsoft.com/office/officeart/2018/5/layout/CenteredIconLabelDescriptionList"/>
    <dgm:cxn modelId="{65A6189C-0CEE-4658-BD32-A3635211472C}" type="presParOf" srcId="{666949D9-C79A-4C7F-97D9-C6C38BC7E881}" destId="{FB03BBAB-44B3-4FF3-87A8-2E330BB7A8C6}" srcOrd="3" destOrd="0" presId="urn:microsoft.com/office/officeart/2018/5/layout/CenteredIconLabelDescriptionList"/>
    <dgm:cxn modelId="{295C5A21-6D95-4808-A926-7A3E0E63D794}" type="presParOf" srcId="{666949D9-C79A-4C7F-97D9-C6C38BC7E881}" destId="{B5710857-E563-4EAD-B0C3-591C1E56E8DB}" srcOrd="4" destOrd="0" presId="urn:microsoft.com/office/officeart/2018/5/layout/CenteredIconLabelDescriptionList"/>
    <dgm:cxn modelId="{BAED559B-E786-4DC0-A16F-C06CA954D19E}" type="presParOf" srcId="{B5710857-E563-4EAD-B0C3-591C1E56E8DB}" destId="{DF3893A9-BD69-44BA-9FC4-93DC36F801D5}" srcOrd="0" destOrd="0" presId="urn:microsoft.com/office/officeart/2018/5/layout/CenteredIconLabelDescriptionList"/>
    <dgm:cxn modelId="{626A9FC7-1DF7-45AF-A430-E9A9BF0E697C}" type="presParOf" srcId="{B5710857-E563-4EAD-B0C3-591C1E56E8DB}" destId="{18A4AEA5-54DB-425B-A946-FB2C5D56743D}" srcOrd="1" destOrd="0" presId="urn:microsoft.com/office/officeart/2018/5/layout/CenteredIconLabelDescriptionList"/>
    <dgm:cxn modelId="{CA201859-A79D-4235-A345-3330DA118D72}" type="presParOf" srcId="{B5710857-E563-4EAD-B0C3-591C1E56E8DB}" destId="{C63848BD-54D9-4B1A-A6FA-8B0B10871F1E}" srcOrd="2" destOrd="0" presId="urn:microsoft.com/office/officeart/2018/5/layout/CenteredIconLabelDescriptionList"/>
    <dgm:cxn modelId="{E0610E5A-B8E6-4BF6-BC69-9AF6E6284BE6}" type="presParOf" srcId="{B5710857-E563-4EAD-B0C3-591C1E56E8DB}" destId="{FDC8E5C3-CB91-49FE-9A70-90A2487D1317}" srcOrd="3" destOrd="0" presId="urn:microsoft.com/office/officeart/2018/5/layout/CenteredIconLabelDescriptionList"/>
    <dgm:cxn modelId="{AED1C9F5-A799-4A4A-B34A-E5F4DDD5D7DC}" type="presParOf" srcId="{B5710857-E563-4EAD-B0C3-591C1E56E8DB}" destId="{BC57999B-D385-4E38-AF50-CB23D7285CAD}" srcOrd="4" destOrd="0" presId="urn:microsoft.com/office/officeart/2018/5/layout/CenteredIconLabelDescriptionList"/>
    <dgm:cxn modelId="{242B0B2C-6012-4F53-8223-B294AD27267D}" type="presParOf" srcId="{666949D9-C79A-4C7F-97D9-C6C38BC7E881}" destId="{2EB3012D-22A4-4826-B7B9-20235E64D7CA}" srcOrd="5" destOrd="0" presId="urn:microsoft.com/office/officeart/2018/5/layout/CenteredIconLabelDescriptionList"/>
    <dgm:cxn modelId="{D5D0AC96-168B-4134-A0DE-85F7BD06F942}" type="presParOf" srcId="{666949D9-C79A-4C7F-97D9-C6C38BC7E881}" destId="{D16BC9EB-3A39-4E3D-A48D-B29E03020167}" srcOrd="6" destOrd="0" presId="urn:microsoft.com/office/officeart/2018/5/layout/CenteredIconLabelDescriptionList"/>
    <dgm:cxn modelId="{F1587A1F-AFF9-4FC3-A9EE-DD610FB8437B}" type="presParOf" srcId="{D16BC9EB-3A39-4E3D-A48D-B29E03020167}" destId="{D2E04184-4338-4C4D-96B7-58E550B615AB}" srcOrd="0" destOrd="0" presId="urn:microsoft.com/office/officeart/2018/5/layout/CenteredIconLabelDescriptionList"/>
    <dgm:cxn modelId="{2A3FC90A-4599-4C55-8D40-4B50FDD9B1C6}" type="presParOf" srcId="{D16BC9EB-3A39-4E3D-A48D-B29E03020167}" destId="{81D7E551-A247-4271-BE90-E73E7DFF8613}" srcOrd="1" destOrd="0" presId="urn:microsoft.com/office/officeart/2018/5/layout/CenteredIconLabelDescriptionList"/>
    <dgm:cxn modelId="{0FB48778-5FDD-45C2-9F13-787B2E73A0A2}" type="presParOf" srcId="{D16BC9EB-3A39-4E3D-A48D-B29E03020167}" destId="{03151094-B582-49A7-89BA-E21BC0E17F70}" srcOrd="2" destOrd="0" presId="urn:microsoft.com/office/officeart/2018/5/layout/CenteredIconLabelDescriptionList"/>
    <dgm:cxn modelId="{551A6C77-D9D9-4D21-8372-536CEDCD0046}" type="presParOf" srcId="{D16BC9EB-3A39-4E3D-A48D-B29E03020167}" destId="{1930681E-101E-4362-93D7-C575F4DCCDC9}" srcOrd="3" destOrd="0" presId="urn:microsoft.com/office/officeart/2018/5/layout/CenteredIconLabelDescriptionList"/>
    <dgm:cxn modelId="{71A7652F-2E6E-4F8B-85A4-3B30A272711C}" type="presParOf" srcId="{D16BC9EB-3A39-4E3D-A48D-B29E03020167}" destId="{2C58968B-5DDB-498B-9141-F912ED92A09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81FDB4-0254-4B90-A4C1-F4355C22A7A7}" type="doc">
      <dgm:prSet loTypeId="urn:microsoft.com/office/officeart/2016/7/layout/BasicLinearProcessNumbered" loCatId="process" qsTypeId="urn:microsoft.com/office/officeart/2005/8/quickstyle/simple4" qsCatId="simple" csTypeId="urn:microsoft.com/office/officeart/2005/8/colors/accent1_2" csCatId="accent1" phldr="1"/>
      <dgm:spPr/>
      <dgm:t>
        <a:bodyPr/>
        <a:lstStyle/>
        <a:p>
          <a:endParaRPr lang="en-US"/>
        </a:p>
      </dgm:t>
    </dgm:pt>
    <dgm:pt modelId="{C3B5275E-B263-4BDD-9E1F-1AF2E6A79CCA}">
      <dgm:prSet/>
      <dgm:spPr/>
      <dgm:t>
        <a:bodyPr/>
        <a:lstStyle/>
        <a:p>
          <a:r>
            <a:rPr lang="en-US" dirty="0"/>
            <a:t>Draft effective policies and procedures that fit your Policies:</a:t>
          </a:r>
        </a:p>
      </dgm:t>
    </dgm:pt>
    <dgm:pt modelId="{BDC3891D-D47E-4F36-8EB6-21D7C589F5BA}" type="parTrans" cxnId="{0BF94EAC-CCED-4940-AAB2-620492F86837}">
      <dgm:prSet/>
      <dgm:spPr/>
      <dgm:t>
        <a:bodyPr/>
        <a:lstStyle/>
        <a:p>
          <a:endParaRPr lang="en-US"/>
        </a:p>
      </dgm:t>
    </dgm:pt>
    <dgm:pt modelId="{A8A46493-0E20-4DEA-8A60-124402666221}" type="sibTrans" cxnId="{0BF94EAC-CCED-4940-AAB2-620492F86837}">
      <dgm:prSet phldrT="1" phldr="0"/>
      <dgm:spPr/>
      <dgm:t>
        <a:bodyPr/>
        <a:lstStyle/>
        <a:p>
          <a:r>
            <a:rPr lang="en-US"/>
            <a:t>1</a:t>
          </a:r>
        </a:p>
      </dgm:t>
    </dgm:pt>
    <dgm:pt modelId="{D7D6F61F-4368-485C-87EF-0AA977489C80}">
      <dgm:prSet/>
      <dgm:spPr/>
      <dgm:t>
        <a:bodyPr/>
        <a:lstStyle/>
        <a:p>
          <a:r>
            <a:rPr lang="en-US"/>
            <a:t>Helps identify potential problems early</a:t>
          </a:r>
        </a:p>
      </dgm:t>
    </dgm:pt>
    <dgm:pt modelId="{06319BB4-908D-4C98-87CB-07397CAEB069}" type="parTrans" cxnId="{0CBCB783-6EB3-4766-A116-2D7E13EFB357}">
      <dgm:prSet/>
      <dgm:spPr/>
      <dgm:t>
        <a:bodyPr/>
        <a:lstStyle/>
        <a:p>
          <a:endParaRPr lang="en-US"/>
        </a:p>
      </dgm:t>
    </dgm:pt>
    <dgm:pt modelId="{93545E9D-F5F2-48B8-A6B8-86956CC5E20D}" type="sibTrans" cxnId="{0CBCB783-6EB3-4766-A116-2D7E13EFB357}">
      <dgm:prSet/>
      <dgm:spPr/>
      <dgm:t>
        <a:bodyPr/>
        <a:lstStyle/>
        <a:p>
          <a:endParaRPr lang="en-US"/>
        </a:p>
      </dgm:t>
    </dgm:pt>
    <dgm:pt modelId="{1CCFB87E-1725-40A0-AC92-EAC46C7A8097}">
      <dgm:prSet/>
      <dgm:spPr/>
      <dgm:t>
        <a:bodyPr/>
        <a:lstStyle/>
        <a:p>
          <a:r>
            <a:rPr lang="en-US" dirty="0"/>
            <a:t>Promotes awareness throughout the department.</a:t>
          </a:r>
        </a:p>
      </dgm:t>
    </dgm:pt>
    <dgm:pt modelId="{C4FCB070-ECEF-4563-8CE4-EFEA235EE571}" type="parTrans" cxnId="{05D689DA-446A-401F-9A79-EDB26CF20068}">
      <dgm:prSet/>
      <dgm:spPr/>
      <dgm:t>
        <a:bodyPr/>
        <a:lstStyle/>
        <a:p>
          <a:endParaRPr lang="en-US"/>
        </a:p>
      </dgm:t>
    </dgm:pt>
    <dgm:pt modelId="{0E125289-5C87-44B5-B686-D330C848182B}" type="sibTrans" cxnId="{05D689DA-446A-401F-9A79-EDB26CF20068}">
      <dgm:prSet/>
      <dgm:spPr/>
      <dgm:t>
        <a:bodyPr/>
        <a:lstStyle/>
        <a:p>
          <a:endParaRPr lang="en-US"/>
        </a:p>
      </dgm:t>
    </dgm:pt>
    <dgm:pt modelId="{B35FB78B-A306-4C1E-9176-902FA3D37AA3}">
      <dgm:prSet/>
      <dgm:spPr/>
      <dgm:t>
        <a:bodyPr/>
        <a:lstStyle/>
        <a:p>
          <a:r>
            <a:rPr lang="en-US"/>
            <a:t>In certain situations, may provide advantages when dealing with the IRS.</a:t>
          </a:r>
        </a:p>
      </dgm:t>
    </dgm:pt>
    <dgm:pt modelId="{3F8AB382-0DE1-4C2C-9347-4BF92B2C3251}" type="parTrans" cxnId="{939C553E-A002-4B30-B7AD-DD26703B9B23}">
      <dgm:prSet/>
      <dgm:spPr/>
      <dgm:t>
        <a:bodyPr/>
        <a:lstStyle/>
        <a:p>
          <a:endParaRPr lang="en-US"/>
        </a:p>
      </dgm:t>
    </dgm:pt>
    <dgm:pt modelId="{3B654936-D0A4-48B1-B4C2-D552DFF7D49A}" type="sibTrans" cxnId="{939C553E-A002-4B30-B7AD-DD26703B9B23}">
      <dgm:prSet/>
      <dgm:spPr/>
      <dgm:t>
        <a:bodyPr/>
        <a:lstStyle/>
        <a:p>
          <a:endParaRPr lang="en-US"/>
        </a:p>
      </dgm:t>
    </dgm:pt>
    <dgm:pt modelId="{1ED91C68-20FE-4C79-A977-E7B98E4512C9}">
      <dgm:prSet/>
      <dgm:spPr/>
      <dgm:t>
        <a:bodyPr/>
        <a:lstStyle/>
        <a:p>
          <a:r>
            <a:rPr lang="en-US"/>
            <a:t>Create listing of key bond facts:</a:t>
          </a:r>
        </a:p>
      </dgm:t>
    </dgm:pt>
    <dgm:pt modelId="{35344265-FF95-448A-9B6D-7D83AD1899E7}" type="parTrans" cxnId="{BBE15FC1-1A7C-4A06-A69F-BFC9B553C893}">
      <dgm:prSet/>
      <dgm:spPr/>
      <dgm:t>
        <a:bodyPr/>
        <a:lstStyle/>
        <a:p>
          <a:endParaRPr lang="en-US"/>
        </a:p>
      </dgm:t>
    </dgm:pt>
    <dgm:pt modelId="{6C1F1E6C-6217-46CF-8B66-3364F8DE1EDB}" type="sibTrans" cxnId="{BBE15FC1-1A7C-4A06-A69F-BFC9B553C893}">
      <dgm:prSet phldrT="2" phldr="0"/>
      <dgm:spPr/>
      <dgm:t>
        <a:bodyPr/>
        <a:lstStyle/>
        <a:p>
          <a:r>
            <a:rPr lang="en-US"/>
            <a:t>2</a:t>
          </a:r>
        </a:p>
      </dgm:t>
    </dgm:pt>
    <dgm:pt modelId="{D1AE30DA-32FE-4270-B6A1-F0730B2F91B6}">
      <dgm:prSet/>
      <dgm:spPr/>
      <dgm:t>
        <a:bodyPr/>
        <a:lstStyle/>
        <a:p>
          <a:r>
            <a:rPr lang="en-US"/>
            <a:t>Borrowing Cost (Bond Yield)</a:t>
          </a:r>
        </a:p>
      </dgm:t>
    </dgm:pt>
    <dgm:pt modelId="{2739C49C-3430-4580-B328-4EA3645D7719}" type="parTrans" cxnId="{C6B882B8-52B9-4A6C-8833-FB0F544D6800}">
      <dgm:prSet/>
      <dgm:spPr/>
      <dgm:t>
        <a:bodyPr/>
        <a:lstStyle/>
        <a:p>
          <a:endParaRPr lang="en-US"/>
        </a:p>
      </dgm:t>
    </dgm:pt>
    <dgm:pt modelId="{F2A6ACA8-732B-49E0-AA8C-6C6EA41FD601}" type="sibTrans" cxnId="{C6B882B8-52B9-4A6C-8833-FB0F544D6800}">
      <dgm:prSet/>
      <dgm:spPr/>
      <dgm:t>
        <a:bodyPr/>
        <a:lstStyle/>
        <a:p>
          <a:endParaRPr lang="en-US"/>
        </a:p>
      </dgm:t>
    </dgm:pt>
    <dgm:pt modelId="{DE75AAA9-E5A8-43B9-AE87-86EB4ED188F3}">
      <dgm:prSet/>
      <dgm:spPr/>
      <dgm:t>
        <a:bodyPr/>
        <a:lstStyle/>
        <a:p>
          <a:r>
            <a:rPr lang="en-US"/>
            <a:t>Issuance Date</a:t>
          </a:r>
        </a:p>
      </dgm:t>
    </dgm:pt>
    <dgm:pt modelId="{3FA199D5-59D7-40CC-9F7E-953571670FD8}" type="parTrans" cxnId="{081B4A14-1DF1-4DBD-A55A-796CF6886CBA}">
      <dgm:prSet/>
      <dgm:spPr/>
      <dgm:t>
        <a:bodyPr/>
        <a:lstStyle/>
        <a:p>
          <a:endParaRPr lang="en-US"/>
        </a:p>
      </dgm:t>
    </dgm:pt>
    <dgm:pt modelId="{608F0FA0-7B8D-47FC-B188-A05B30AF74F5}" type="sibTrans" cxnId="{081B4A14-1DF1-4DBD-A55A-796CF6886CBA}">
      <dgm:prSet/>
      <dgm:spPr/>
      <dgm:t>
        <a:bodyPr/>
        <a:lstStyle/>
        <a:p>
          <a:endParaRPr lang="en-US"/>
        </a:p>
      </dgm:t>
    </dgm:pt>
    <dgm:pt modelId="{313C4BCC-51A9-42F9-82AB-41504C4F0C0C}">
      <dgm:prSet/>
      <dgm:spPr/>
      <dgm:t>
        <a:bodyPr/>
        <a:lstStyle/>
        <a:p>
          <a:r>
            <a:rPr lang="en-US"/>
            <a:t>Maturity Date</a:t>
          </a:r>
        </a:p>
      </dgm:t>
    </dgm:pt>
    <dgm:pt modelId="{ED412289-2BC5-4A63-94D4-B67A87708BA3}" type="parTrans" cxnId="{615298B0-211F-437B-BF8C-6834A41D3C34}">
      <dgm:prSet/>
      <dgm:spPr/>
      <dgm:t>
        <a:bodyPr/>
        <a:lstStyle/>
        <a:p>
          <a:endParaRPr lang="en-US"/>
        </a:p>
      </dgm:t>
    </dgm:pt>
    <dgm:pt modelId="{E5A1E4A1-5E09-478E-A5F4-DC39F07B5D56}" type="sibTrans" cxnId="{615298B0-211F-437B-BF8C-6834A41D3C34}">
      <dgm:prSet/>
      <dgm:spPr/>
      <dgm:t>
        <a:bodyPr/>
        <a:lstStyle/>
        <a:p>
          <a:endParaRPr lang="en-US"/>
        </a:p>
      </dgm:t>
    </dgm:pt>
    <dgm:pt modelId="{B792D46B-CA09-4826-8AA5-EEF3CC14A9E2}">
      <dgm:prSet/>
      <dgm:spPr/>
      <dgm:t>
        <a:bodyPr/>
        <a:lstStyle/>
        <a:p>
          <a:r>
            <a:rPr lang="en-US"/>
            <a:t>5</a:t>
          </a:r>
          <a:r>
            <a:rPr lang="en-US" baseline="30000"/>
            <a:t>th</a:t>
          </a:r>
          <a:r>
            <a:rPr lang="en-US"/>
            <a:t> Year Payment Dates (Due within 60 days of 5</a:t>
          </a:r>
          <a:r>
            <a:rPr lang="en-US" baseline="30000"/>
            <a:t>th</a:t>
          </a:r>
          <a:r>
            <a:rPr lang="en-US"/>
            <a:t> Year)</a:t>
          </a:r>
        </a:p>
      </dgm:t>
    </dgm:pt>
    <dgm:pt modelId="{05FD2C16-F0A6-4579-BD9C-6D7A74508306}" type="parTrans" cxnId="{86F1B5F2-6A90-45D2-BBA7-55CEB6B65168}">
      <dgm:prSet/>
      <dgm:spPr/>
      <dgm:t>
        <a:bodyPr/>
        <a:lstStyle/>
        <a:p>
          <a:endParaRPr lang="en-US"/>
        </a:p>
      </dgm:t>
    </dgm:pt>
    <dgm:pt modelId="{E1E085A5-6D01-4900-B1EA-5B2378FEAFC4}" type="sibTrans" cxnId="{86F1B5F2-6A90-45D2-BBA7-55CEB6B65168}">
      <dgm:prSet/>
      <dgm:spPr/>
      <dgm:t>
        <a:bodyPr/>
        <a:lstStyle/>
        <a:p>
          <a:endParaRPr lang="en-US"/>
        </a:p>
      </dgm:t>
    </dgm:pt>
    <dgm:pt modelId="{27026C01-A562-4E25-8E79-D48A94FD39C2}">
      <dgm:prSet/>
      <dgm:spPr/>
      <dgm:t>
        <a:bodyPr/>
        <a:lstStyle/>
        <a:p>
          <a:r>
            <a:rPr lang="en-US"/>
            <a:t>Accrued Liabilities but not yet paid (list in Annual Report)</a:t>
          </a:r>
        </a:p>
      </dgm:t>
    </dgm:pt>
    <dgm:pt modelId="{18B8588C-0814-47EE-9477-6C67FB132B51}" type="parTrans" cxnId="{49220F50-5826-41F5-9E04-045DB3ED076D}">
      <dgm:prSet/>
      <dgm:spPr/>
      <dgm:t>
        <a:bodyPr/>
        <a:lstStyle/>
        <a:p>
          <a:endParaRPr lang="en-US"/>
        </a:p>
      </dgm:t>
    </dgm:pt>
    <dgm:pt modelId="{E67A1B67-3B7D-434E-B3A1-51EF51825153}" type="sibTrans" cxnId="{49220F50-5826-41F5-9E04-045DB3ED076D}">
      <dgm:prSet/>
      <dgm:spPr/>
      <dgm:t>
        <a:bodyPr/>
        <a:lstStyle/>
        <a:p>
          <a:endParaRPr lang="en-US"/>
        </a:p>
      </dgm:t>
    </dgm:pt>
    <dgm:pt modelId="{5A05F76F-72E2-4218-A43C-9C914DC57382}">
      <dgm:prSet/>
      <dgm:spPr/>
      <dgm:t>
        <a:bodyPr/>
        <a:lstStyle/>
        <a:p>
          <a:r>
            <a:rPr lang="en-US" dirty="0"/>
            <a:t>Read through policies annually, and create and execute due diligence checklists.</a:t>
          </a:r>
        </a:p>
      </dgm:t>
    </dgm:pt>
    <dgm:pt modelId="{0EA90542-14E8-4F84-B53A-2F3DCFA75892}" type="parTrans" cxnId="{EFD1E756-5FF3-4943-ABB9-46C7BB5F1722}">
      <dgm:prSet/>
      <dgm:spPr/>
      <dgm:t>
        <a:bodyPr/>
        <a:lstStyle/>
        <a:p>
          <a:endParaRPr lang="en-US"/>
        </a:p>
      </dgm:t>
    </dgm:pt>
    <dgm:pt modelId="{DEF0F559-CED2-4C93-B116-493F5A65ADDD}" type="sibTrans" cxnId="{EFD1E756-5FF3-4943-ABB9-46C7BB5F1722}">
      <dgm:prSet phldrT="3" phldr="0"/>
      <dgm:spPr/>
      <dgm:t>
        <a:bodyPr/>
        <a:lstStyle/>
        <a:p>
          <a:r>
            <a:rPr lang="en-US"/>
            <a:t>3</a:t>
          </a:r>
        </a:p>
      </dgm:t>
    </dgm:pt>
    <dgm:pt modelId="{20D3C57D-6DB8-44B5-9B52-C20E799317A8}" type="pres">
      <dgm:prSet presAssocID="{6681FDB4-0254-4B90-A4C1-F4355C22A7A7}" presName="Name0" presStyleCnt="0">
        <dgm:presLayoutVars>
          <dgm:animLvl val="lvl"/>
          <dgm:resizeHandles val="exact"/>
        </dgm:presLayoutVars>
      </dgm:prSet>
      <dgm:spPr/>
    </dgm:pt>
    <dgm:pt modelId="{5C75111C-C957-4266-8751-E76A9C3C3F1A}" type="pres">
      <dgm:prSet presAssocID="{C3B5275E-B263-4BDD-9E1F-1AF2E6A79CCA}" presName="compositeNode" presStyleCnt="0">
        <dgm:presLayoutVars>
          <dgm:bulletEnabled val="1"/>
        </dgm:presLayoutVars>
      </dgm:prSet>
      <dgm:spPr/>
    </dgm:pt>
    <dgm:pt modelId="{6694B459-C8F9-4293-897A-7D69262B88BA}" type="pres">
      <dgm:prSet presAssocID="{C3B5275E-B263-4BDD-9E1F-1AF2E6A79CCA}" presName="bgRect" presStyleLbl="bgAccFollowNode1" presStyleIdx="0" presStyleCnt="3"/>
      <dgm:spPr/>
    </dgm:pt>
    <dgm:pt modelId="{B2B14553-E0C9-4C53-814B-5BC6A10B1706}" type="pres">
      <dgm:prSet presAssocID="{A8A46493-0E20-4DEA-8A60-124402666221}" presName="sibTransNodeCircle" presStyleLbl="alignNode1" presStyleIdx="0" presStyleCnt="6">
        <dgm:presLayoutVars>
          <dgm:chMax val="0"/>
          <dgm:bulletEnabled/>
        </dgm:presLayoutVars>
      </dgm:prSet>
      <dgm:spPr/>
    </dgm:pt>
    <dgm:pt modelId="{F88089FF-B168-401F-9D35-CFD0E8764657}" type="pres">
      <dgm:prSet presAssocID="{C3B5275E-B263-4BDD-9E1F-1AF2E6A79CCA}" presName="bottomLine" presStyleLbl="alignNode1" presStyleIdx="1" presStyleCnt="6">
        <dgm:presLayoutVars/>
      </dgm:prSet>
      <dgm:spPr/>
    </dgm:pt>
    <dgm:pt modelId="{0EEB1D6D-F4EE-4F17-AC96-0899E41D5FA6}" type="pres">
      <dgm:prSet presAssocID="{C3B5275E-B263-4BDD-9E1F-1AF2E6A79CCA}" presName="nodeText" presStyleLbl="bgAccFollowNode1" presStyleIdx="0" presStyleCnt="3">
        <dgm:presLayoutVars>
          <dgm:bulletEnabled val="1"/>
        </dgm:presLayoutVars>
      </dgm:prSet>
      <dgm:spPr/>
    </dgm:pt>
    <dgm:pt modelId="{30F60B33-B390-46A0-8DCE-17F3B6080CCB}" type="pres">
      <dgm:prSet presAssocID="{A8A46493-0E20-4DEA-8A60-124402666221}" presName="sibTrans" presStyleCnt="0"/>
      <dgm:spPr/>
    </dgm:pt>
    <dgm:pt modelId="{ECA87128-EAE9-43E8-A1B0-4ED5E561E014}" type="pres">
      <dgm:prSet presAssocID="{1ED91C68-20FE-4C79-A977-E7B98E4512C9}" presName="compositeNode" presStyleCnt="0">
        <dgm:presLayoutVars>
          <dgm:bulletEnabled val="1"/>
        </dgm:presLayoutVars>
      </dgm:prSet>
      <dgm:spPr/>
    </dgm:pt>
    <dgm:pt modelId="{A5ADFC1F-C9F6-45B2-90AB-686A091CBAC6}" type="pres">
      <dgm:prSet presAssocID="{1ED91C68-20FE-4C79-A977-E7B98E4512C9}" presName="bgRect" presStyleLbl="bgAccFollowNode1" presStyleIdx="1" presStyleCnt="3"/>
      <dgm:spPr/>
    </dgm:pt>
    <dgm:pt modelId="{84499046-D7D8-4C0A-9003-E8003C966AEB}" type="pres">
      <dgm:prSet presAssocID="{6C1F1E6C-6217-46CF-8B66-3364F8DE1EDB}" presName="sibTransNodeCircle" presStyleLbl="alignNode1" presStyleIdx="2" presStyleCnt="6">
        <dgm:presLayoutVars>
          <dgm:chMax val="0"/>
          <dgm:bulletEnabled/>
        </dgm:presLayoutVars>
      </dgm:prSet>
      <dgm:spPr/>
    </dgm:pt>
    <dgm:pt modelId="{FFB5432A-A60A-43AC-96D3-27A969870427}" type="pres">
      <dgm:prSet presAssocID="{1ED91C68-20FE-4C79-A977-E7B98E4512C9}" presName="bottomLine" presStyleLbl="alignNode1" presStyleIdx="3" presStyleCnt="6">
        <dgm:presLayoutVars/>
      </dgm:prSet>
      <dgm:spPr/>
    </dgm:pt>
    <dgm:pt modelId="{E429357B-7E0F-4FEA-A839-E875961270A5}" type="pres">
      <dgm:prSet presAssocID="{1ED91C68-20FE-4C79-A977-E7B98E4512C9}" presName="nodeText" presStyleLbl="bgAccFollowNode1" presStyleIdx="1" presStyleCnt="3">
        <dgm:presLayoutVars>
          <dgm:bulletEnabled val="1"/>
        </dgm:presLayoutVars>
      </dgm:prSet>
      <dgm:spPr/>
    </dgm:pt>
    <dgm:pt modelId="{B3E34856-2076-470D-9A13-EFDF1B45487A}" type="pres">
      <dgm:prSet presAssocID="{6C1F1E6C-6217-46CF-8B66-3364F8DE1EDB}" presName="sibTrans" presStyleCnt="0"/>
      <dgm:spPr/>
    </dgm:pt>
    <dgm:pt modelId="{DFFF86F9-61AA-4BC2-A145-F05A409F09DF}" type="pres">
      <dgm:prSet presAssocID="{5A05F76F-72E2-4218-A43C-9C914DC57382}" presName="compositeNode" presStyleCnt="0">
        <dgm:presLayoutVars>
          <dgm:bulletEnabled val="1"/>
        </dgm:presLayoutVars>
      </dgm:prSet>
      <dgm:spPr/>
    </dgm:pt>
    <dgm:pt modelId="{56BBCB0E-EDA8-4D05-A33D-5E6FA7B277D5}" type="pres">
      <dgm:prSet presAssocID="{5A05F76F-72E2-4218-A43C-9C914DC57382}" presName="bgRect" presStyleLbl="bgAccFollowNode1" presStyleIdx="2" presStyleCnt="3"/>
      <dgm:spPr/>
    </dgm:pt>
    <dgm:pt modelId="{6F481148-B8CD-446F-9142-C56C9240F237}" type="pres">
      <dgm:prSet presAssocID="{DEF0F559-CED2-4C93-B116-493F5A65ADDD}" presName="sibTransNodeCircle" presStyleLbl="alignNode1" presStyleIdx="4" presStyleCnt="6">
        <dgm:presLayoutVars>
          <dgm:chMax val="0"/>
          <dgm:bulletEnabled/>
        </dgm:presLayoutVars>
      </dgm:prSet>
      <dgm:spPr/>
    </dgm:pt>
    <dgm:pt modelId="{5A618541-B93F-4C0F-A358-AFB4A4BA1A19}" type="pres">
      <dgm:prSet presAssocID="{5A05F76F-72E2-4218-A43C-9C914DC57382}" presName="bottomLine" presStyleLbl="alignNode1" presStyleIdx="5" presStyleCnt="6">
        <dgm:presLayoutVars/>
      </dgm:prSet>
      <dgm:spPr/>
    </dgm:pt>
    <dgm:pt modelId="{7BC13373-1FEC-449F-984E-AB65F4806DEE}" type="pres">
      <dgm:prSet presAssocID="{5A05F76F-72E2-4218-A43C-9C914DC57382}" presName="nodeText" presStyleLbl="bgAccFollowNode1" presStyleIdx="2" presStyleCnt="3">
        <dgm:presLayoutVars>
          <dgm:bulletEnabled val="1"/>
        </dgm:presLayoutVars>
      </dgm:prSet>
      <dgm:spPr/>
    </dgm:pt>
  </dgm:ptLst>
  <dgm:cxnLst>
    <dgm:cxn modelId="{EC4C230A-F70C-414D-B5E2-C31E1FB22849}" type="presOf" srcId="{A8A46493-0E20-4DEA-8A60-124402666221}" destId="{B2B14553-E0C9-4C53-814B-5BC6A10B1706}" srcOrd="0" destOrd="0" presId="urn:microsoft.com/office/officeart/2016/7/layout/BasicLinearProcessNumbered"/>
    <dgm:cxn modelId="{081B4A14-1DF1-4DBD-A55A-796CF6886CBA}" srcId="{1ED91C68-20FE-4C79-A977-E7B98E4512C9}" destId="{DE75AAA9-E5A8-43B9-AE87-86EB4ED188F3}" srcOrd="1" destOrd="0" parTransId="{3FA199D5-59D7-40CC-9F7E-953571670FD8}" sibTransId="{608F0FA0-7B8D-47FC-B188-A05B30AF74F5}"/>
    <dgm:cxn modelId="{AE24C615-129F-479D-AACC-8C28528FF2A4}" type="presOf" srcId="{B35FB78B-A306-4C1E-9176-902FA3D37AA3}" destId="{0EEB1D6D-F4EE-4F17-AC96-0899E41D5FA6}" srcOrd="0" destOrd="3" presId="urn:microsoft.com/office/officeart/2016/7/layout/BasicLinearProcessNumbered"/>
    <dgm:cxn modelId="{4379D11F-38D8-4870-8DCD-AE37380CB14F}" type="presOf" srcId="{C3B5275E-B263-4BDD-9E1F-1AF2E6A79CCA}" destId="{6694B459-C8F9-4293-897A-7D69262B88BA}" srcOrd="0" destOrd="0" presId="urn:microsoft.com/office/officeart/2016/7/layout/BasicLinearProcessNumbered"/>
    <dgm:cxn modelId="{5D05D038-45BC-460C-BD25-5C405F8A890E}" type="presOf" srcId="{1CCFB87E-1725-40A0-AC92-EAC46C7A8097}" destId="{0EEB1D6D-F4EE-4F17-AC96-0899E41D5FA6}" srcOrd="0" destOrd="2" presId="urn:microsoft.com/office/officeart/2016/7/layout/BasicLinearProcessNumbered"/>
    <dgm:cxn modelId="{939C553E-A002-4B30-B7AD-DD26703B9B23}" srcId="{C3B5275E-B263-4BDD-9E1F-1AF2E6A79CCA}" destId="{B35FB78B-A306-4C1E-9176-902FA3D37AA3}" srcOrd="2" destOrd="0" parTransId="{3F8AB382-0DE1-4C2C-9347-4BF92B2C3251}" sibTransId="{3B654936-D0A4-48B1-B4C2-D552DFF7D49A}"/>
    <dgm:cxn modelId="{6DA2C060-B49F-45B4-B864-2297768CF609}" type="presOf" srcId="{DEF0F559-CED2-4C93-B116-493F5A65ADDD}" destId="{6F481148-B8CD-446F-9142-C56C9240F237}" srcOrd="0" destOrd="0" presId="urn:microsoft.com/office/officeart/2016/7/layout/BasicLinearProcessNumbered"/>
    <dgm:cxn modelId="{6B970942-8445-4A8E-B054-1B4E52931121}" type="presOf" srcId="{27026C01-A562-4E25-8E79-D48A94FD39C2}" destId="{E429357B-7E0F-4FEA-A839-E875961270A5}" srcOrd="0" destOrd="5" presId="urn:microsoft.com/office/officeart/2016/7/layout/BasicLinearProcessNumbered"/>
    <dgm:cxn modelId="{FE8E9F66-D68A-4BD9-8395-778ECE487691}" type="presOf" srcId="{DE75AAA9-E5A8-43B9-AE87-86EB4ED188F3}" destId="{E429357B-7E0F-4FEA-A839-E875961270A5}" srcOrd="0" destOrd="2" presId="urn:microsoft.com/office/officeart/2016/7/layout/BasicLinearProcessNumbered"/>
    <dgm:cxn modelId="{49220F50-5826-41F5-9E04-045DB3ED076D}" srcId="{1ED91C68-20FE-4C79-A977-E7B98E4512C9}" destId="{27026C01-A562-4E25-8E79-D48A94FD39C2}" srcOrd="4" destOrd="0" parTransId="{18B8588C-0814-47EE-9477-6C67FB132B51}" sibTransId="{E67A1B67-3B7D-434E-B3A1-51EF51825153}"/>
    <dgm:cxn modelId="{693EED55-1C4B-4B94-AA4B-F62EF2DF8069}" type="presOf" srcId="{5A05F76F-72E2-4218-A43C-9C914DC57382}" destId="{7BC13373-1FEC-449F-984E-AB65F4806DEE}" srcOrd="1" destOrd="0" presId="urn:microsoft.com/office/officeart/2016/7/layout/BasicLinearProcessNumbered"/>
    <dgm:cxn modelId="{EFD1E756-5FF3-4943-ABB9-46C7BB5F1722}" srcId="{6681FDB4-0254-4B90-A4C1-F4355C22A7A7}" destId="{5A05F76F-72E2-4218-A43C-9C914DC57382}" srcOrd="2" destOrd="0" parTransId="{0EA90542-14E8-4F84-B53A-2F3DCFA75892}" sibTransId="{DEF0F559-CED2-4C93-B116-493F5A65ADDD}"/>
    <dgm:cxn modelId="{7E460E78-5201-447B-9FFE-75752D873828}" type="presOf" srcId="{6681FDB4-0254-4B90-A4C1-F4355C22A7A7}" destId="{20D3C57D-6DB8-44B5-9B52-C20E799317A8}" srcOrd="0" destOrd="0" presId="urn:microsoft.com/office/officeart/2016/7/layout/BasicLinearProcessNumbered"/>
    <dgm:cxn modelId="{0CBCB783-6EB3-4766-A116-2D7E13EFB357}" srcId="{C3B5275E-B263-4BDD-9E1F-1AF2E6A79CCA}" destId="{D7D6F61F-4368-485C-87EF-0AA977489C80}" srcOrd="0" destOrd="0" parTransId="{06319BB4-908D-4C98-87CB-07397CAEB069}" sibTransId="{93545E9D-F5F2-48B8-A6B8-86956CC5E20D}"/>
    <dgm:cxn modelId="{E5DF6B9A-A728-4B9D-8705-46537913C095}" type="presOf" srcId="{313C4BCC-51A9-42F9-82AB-41504C4F0C0C}" destId="{E429357B-7E0F-4FEA-A839-E875961270A5}" srcOrd="0" destOrd="3" presId="urn:microsoft.com/office/officeart/2016/7/layout/BasicLinearProcessNumbered"/>
    <dgm:cxn modelId="{0BF94EAC-CCED-4940-AAB2-620492F86837}" srcId="{6681FDB4-0254-4B90-A4C1-F4355C22A7A7}" destId="{C3B5275E-B263-4BDD-9E1F-1AF2E6A79CCA}" srcOrd="0" destOrd="0" parTransId="{BDC3891D-D47E-4F36-8EB6-21D7C589F5BA}" sibTransId="{A8A46493-0E20-4DEA-8A60-124402666221}"/>
    <dgm:cxn modelId="{615298B0-211F-437B-BF8C-6834A41D3C34}" srcId="{1ED91C68-20FE-4C79-A977-E7B98E4512C9}" destId="{313C4BCC-51A9-42F9-82AB-41504C4F0C0C}" srcOrd="2" destOrd="0" parTransId="{ED412289-2BC5-4A63-94D4-B67A87708BA3}" sibTransId="{E5A1E4A1-5E09-478E-A5F4-DC39F07B5D56}"/>
    <dgm:cxn modelId="{C6B882B8-52B9-4A6C-8833-FB0F544D6800}" srcId="{1ED91C68-20FE-4C79-A977-E7B98E4512C9}" destId="{D1AE30DA-32FE-4270-B6A1-F0730B2F91B6}" srcOrd="0" destOrd="0" parTransId="{2739C49C-3430-4580-B328-4EA3645D7719}" sibTransId="{F2A6ACA8-732B-49E0-AA8C-6C6EA41FD601}"/>
    <dgm:cxn modelId="{2D5C23BB-50A7-4EE8-A6F1-9CC939C2D6E9}" type="presOf" srcId="{D7D6F61F-4368-485C-87EF-0AA977489C80}" destId="{0EEB1D6D-F4EE-4F17-AC96-0899E41D5FA6}" srcOrd="0" destOrd="1" presId="urn:microsoft.com/office/officeart/2016/7/layout/BasicLinearProcessNumbered"/>
    <dgm:cxn modelId="{1B807EC0-AB98-4769-93AA-C26BE345D117}" type="presOf" srcId="{1ED91C68-20FE-4C79-A977-E7B98E4512C9}" destId="{A5ADFC1F-C9F6-45B2-90AB-686A091CBAC6}" srcOrd="0" destOrd="0" presId="urn:microsoft.com/office/officeart/2016/7/layout/BasicLinearProcessNumbered"/>
    <dgm:cxn modelId="{BBE15FC1-1A7C-4A06-A69F-BFC9B553C893}" srcId="{6681FDB4-0254-4B90-A4C1-F4355C22A7A7}" destId="{1ED91C68-20FE-4C79-A977-E7B98E4512C9}" srcOrd="1" destOrd="0" parTransId="{35344265-FF95-448A-9B6D-7D83AD1899E7}" sibTransId="{6C1F1E6C-6217-46CF-8B66-3364F8DE1EDB}"/>
    <dgm:cxn modelId="{1D59D6D4-384D-436A-9BA1-995834DFCEBE}" type="presOf" srcId="{1ED91C68-20FE-4C79-A977-E7B98E4512C9}" destId="{E429357B-7E0F-4FEA-A839-E875961270A5}" srcOrd="1" destOrd="0" presId="urn:microsoft.com/office/officeart/2016/7/layout/BasicLinearProcessNumbered"/>
    <dgm:cxn modelId="{05D689DA-446A-401F-9A79-EDB26CF20068}" srcId="{C3B5275E-B263-4BDD-9E1F-1AF2E6A79CCA}" destId="{1CCFB87E-1725-40A0-AC92-EAC46C7A8097}" srcOrd="1" destOrd="0" parTransId="{C4FCB070-ECEF-4563-8CE4-EFEA235EE571}" sibTransId="{0E125289-5C87-44B5-B686-D330C848182B}"/>
    <dgm:cxn modelId="{7F209BDA-6D10-420F-B0C2-9483BF04CAB7}" type="presOf" srcId="{C3B5275E-B263-4BDD-9E1F-1AF2E6A79CCA}" destId="{0EEB1D6D-F4EE-4F17-AC96-0899E41D5FA6}" srcOrd="1" destOrd="0" presId="urn:microsoft.com/office/officeart/2016/7/layout/BasicLinearProcessNumbered"/>
    <dgm:cxn modelId="{DF7584E2-8F23-4EE0-A548-256A17BE14F1}" type="presOf" srcId="{6C1F1E6C-6217-46CF-8B66-3364F8DE1EDB}" destId="{84499046-D7D8-4C0A-9003-E8003C966AEB}" srcOrd="0" destOrd="0" presId="urn:microsoft.com/office/officeart/2016/7/layout/BasicLinearProcessNumbered"/>
    <dgm:cxn modelId="{3B3ABAE5-35A8-476E-AE9E-B28D0294FDB0}" type="presOf" srcId="{D1AE30DA-32FE-4270-B6A1-F0730B2F91B6}" destId="{E429357B-7E0F-4FEA-A839-E875961270A5}" srcOrd="0" destOrd="1" presId="urn:microsoft.com/office/officeart/2016/7/layout/BasicLinearProcessNumbered"/>
    <dgm:cxn modelId="{638722E7-D22B-44C9-BC2F-7E6374CA8796}" type="presOf" srcId="{B792D46B-CA09-4826-8AA5-EEF3CC14A9E2}" destId="{E429357B-7E0F-4FEA-A839-E875961270A5}" srcOrd="0" destOrd="4" presId="urn:microsoft.com/office/officeart/2016/7/layout/BasicLinearProcessNumbered"/>
    <dgm:cxn modelId="{86F1B5F2-6A90-45D2-BBA7-55CEB6B65168}" srcId="{1ED91C68-20FE-4C79-A977-E7B98E4512C9}" destId="{B792D46B-CA09-4826-8AA5-EEF3CC14A9E2}" srcOrd="3" destOrd="0" parTransId="{05FD2C16-F0A6-4579-BD9C-6D7A74508306}" sibTransId="{E1E085A5-6D01-4900-B1EA-5B2378FEAFC4}"/>
    <dgm:cxn modelId="{A2081FF8-718E-463B-BB02-A668139AF194}" type="presOf" srcId="{5A05F76F-72E2-4218-A43C-9C914DC57382}" destId="{56BBCB0E-EDA8-4D05-A33D-5E6FA7B277D5}" srcOrd="0" destOrd="0" presId="urn:microsoft.com/office/officeart/2016/7/layout/BasicLinearProcessNumbered"/>
    <dgm:cxn modelId="{26DD8AC7-254E-4341-BB24-A16DC13728F4}" type="presParOf" srcId="{20D3C57D-6DB8-44B5-9B52-C20E799317A8}" destId="{5C75111C-C957-4266-8751-E76A9C3C3F1A}" srcOrd="0" destOrd="0" presId="urn:microsoft.com/office/officeart/2016/7/layout/BasicLinearProcessNumbered"/>
    <dgm:cxn modelId="{028B43C4-A41A-4B1D-8375-F1968ED632E1}" type="presParOf" srcId="{5C75111C-C957-4266-8751-E76A9C3C3F1A}" destId="{6694B459-C8F9-4293-897A-7D69262B88BA}" srcOrd="0" destOrd="0" presId="urn:microsoft.com/office/officeart/2016/7/layout/BasicLinearProcessNumbered"/>
    <dgm:cxn modelId="{C2C5F823-8FD2-4CED-902F-872FAE56ACEE}" type="presParOf" srcId="{5C75111C-C957-4266-8751-E76A9C3C3F1A}" destId="{B2B14553-E0C9-4C53-814B-5BC6A10B1706}" srcOrd="1" destOrd="0" presId="urn:microsoft.com/office/officeart/2016/7/layout/BasicLinearProcessNumbered"/>
    <dgm:cxn modelId="{F77DCE57-D1A2-4C58-8C57-4F01C5890836}" type="presParOf" srcId="{5C75111C-C957-4266-8751-E76A9C3C3F1A}" destId="{F88089FF-B168-401F-9D35-CFD0E8764657}" srcOrd="2" destOrd="0" presId="urn:microsoft.com/office/officeart/2016/7/layout/BasicLinearProcessNumbered"/>
    <dgm:cxn modelId="{6CD8442F-151E-46A7-AA29-B761D4280613}" type="presParOf" srcId="{5C75111C-C957-4266-8751-E76A9C3C3F1A}" destId="{0EEB1D6D-F4EE-4F17-AC96-0899E41D5FA6}" srcOrd="3" destOrd="0" presId="urn:microsoft.com/office/officeart/2016/7/layout/BasicLinearProcessNumbered"/>
    <dgm:cxn modelId="{0742CA63-9151-4155-A0D8-34F567E74D64}" type="presParOf" srcId="{20D3C57D-6DB8-44B5-9B52-C20E799317A8}" destId="{30F60B33-B390-46A0-8DCE-17F3B6080CCB}" srcOrd="1" destOrd="0" presId="urn:microsoft.com/office/officeart/2016/7/layout/BasicLinearProcessNumbered"/>
    <dgm:cxn modelId="{3CAA80A1-7468-4ABA-9730-27359ED639A5}" type="presParOf" srcId="{20D3C57D-6DB8-44B5-9B52-C20E799317A8}" destId="{ECA87128-EAE9-43E8-A1B0-4ED5E561E014}" srcOrd="2" destOrd="0" presId="urn:microsoft.com/office/officeart/2016/7/layout/BasicLinearProcessNumbered"/>
    <dgm:cxn modelId="{8D31B412-1B09-4F36-BDD9-18D86BD521C4}" type="presParOf" srcId="{ECA87128-EAE9-43E8-A1B0-4ED5E561E014}" destId="{A5ADFC1F-C9F6-45B2-90AB-686A091CBAC6}" srcOrd="0" destOrd="0" presId="urn:microsoft.com/office/officeart/2016/7/layout/BasicLinearProcessNumbered"/>
    <dgm:cxn modelId="{027AF6BE-C517-4CC4-A4DD-B5AE402EC10C}" type="presParOf" srcId="{ECA87128-EAE9-43E8-A1B0-4ED5E561E014}" destId="{84499046-D7D8-4C0A-9003-E8003C966AEB}" srcOrd="1" destOrd="0" presId="urn:microsoft.com/office/officeart/2016/7/layout/BasicLinearProcessNumbered"/>
    <dgm:cxn modelId="{C4E5B1AD-0744-41EF-891A-18845D6697CE}" type="presParOf" srcId="{ECA87128-EAE9-43E8-A1B0-4ED5E561E014}" destId="{FFB5432A-A60A-43AC-96D3-27A969870427}" srcOrd="2" destOrd="0" presId="urn:microsoft.com/office/officeart/2016/7/layout/BasicLinearProcessNumbered"/>
    <dgm:cxn modelId="{DFAEA89E-8034-4B97-AFC4-83BB7D3AFF4B}" type="presParOf" srcId="{ECA87128-EAE9-43E8-A1B0-4ED5E561E014}" destId="{E429357B-7E0F-4FEA-A839-E875961270A5}" srcOrd="3" destOrd="0" presId="urn:microsoft.com/office/officeart/2016/7/layout/BasicLinearProcessNumbered"/>
    <dgm:cxn modelId="{A891426C-12D8-4977-8F00-EC50200FE63E}" type="presParOf" srcId="{20D3C57D-6DB8-44B5-9B52-C20E799317A8}" destId="{B3E34856-2076-470D-9A13-EFDF1B45487A}" srcOrd="3" destOrd="0" presId="urn:microsoft.com/office/officeart/2016/7/layout/BasicLinearProcessNumbered"/>
    <dgm:cxn modelId="{2EE2603A-24C8-42F4-805E-E9AB5CD7B841}" type="presParOf" srcId="{20D3C57D-6DB8-44B5-9B52-C20E799317A8}" destId="{DFFF86F9-61AA-4BC2-A145-F05A409F09DF}" srcOrd="4" destOrd="0" presId="urn:microsoft.com/office/officeart/2016/7/layout/BasicLinearProcessNumbered"/>
    <dgm:cxn modelId="{570831F1-CC65-491A-9349-16A8D78B0216}" type="presParOf" srcId="{DFFF86F9-61AA-4BC2-A145-F05A409F09DF}" destId="{56BBCB0E-EDA8-4D05-A33D-5E6FA7B277D5}" srcOrd="0" destOrd="0" presId="urn:microsoft.com/office/officeart/2016/7/layout/BasicLinearProcessNumbered"/>
    <dgm:cxn modelId="{00256AEA-D73B-4B67-88ED-6CA36CA38E9A}" type="presParOf" srcId="{DFFF86F9-61AA-4BC2-A145-F05A409F09DF}" destId="{6F481148-B8CD-446F-9142-C56C9240F237}" srcOrd="1" destOrd="0" presId="urn:microsoft.com/office/officeart/2016/7/layout/BasicLinearProcessNumbered"/>
    <dgm:cxn modelId="{1C83797C-9A92-47C5-82A4-7E950BB607B5}" type="presParOf" srcId="{DFFF86F9-61AA-4BC2-A145-F05A409F09DF}" destId="{5A618541-B93F-4C0F-A358-AFB4A4BA1A19}" srcOrd="2" destOrd="0" presId="urn:microsoft.com/office/officeart/2016/7/layout/BasicLinearProcessNumbered"/>
    <dgm:cxn modelId="{3114219B-A547-43B4-B844-D6447B01A4C4}" type="presParOf" srcId="{DFFF86F9-61AA-4BC2-A145-F05A409F09DF}" destId="{7BC13373-1FEC-449F-984E-AB65F4806DEE}"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68035-F23D-47ED-8350-05063C01337D}">
      <dsp:nvSpPr>
        <dsp:cNvPr id="0" name=""/>
        <dsp:cNvSpPr/>
      </dsp:nvSpPr>
      <dsp:spPr>
        <a:xfrm>
          <a:off x="0" y="312698"/>
          <a:ext cx="10288693" cy="18852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517" tIns="395732" rIns="798517"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What is Arbitrage Rebate?</a:t>
          </a:r>
        </a:p>
        <a:p>
          <a:pPr marL="171450" lvl="1" indent="-171450" algn="l" defTabSz="844550">
            <a:lnSpc>
              <a:spcPct val="90000"/>
            </a:lnSpc>
            <a:spcBef>
              <a:spcPct val="0"/>
            </a:spcBef>
            <a:spcAft>
              <a:spcPct val="15000"/>
            </a:spcAft>
            <a:buChar char="•"/>
          </a:pPr>
          <a:r>
            <a:rPr lang="en-US" sz="1900" kern="1200"/>
            <a:t>Funds and Proceeds Subject to Arbitrage Rules</a:t>
          </a:r>
        </a:p>
        <a:p>
          <a:pPr marL="171450" lvl="1" indent="-171450" algn="l" defTabSz="844550">
            <a:lnSpc>
              <a:spcPct val="90000"/>
            </a:lnSpc>
            <a:spcBef>
              <a:spcPct val="0"/>
            </a:spcBef>
            <a:spcAft>
              <a:spcPct val="15000"/>
            </a:spcAft>
            <a:buChar char="•"/>
          </a:pPr>
          <a:r>
            <a:rPr lang="en-US" sz="1900" kern="1200"/>
            <a:t>Exceptions to Arbitrage Rebate – Spending Exceptions (MAY BE USEFUL AGAIN!)</a:t>
          </a:r>
        </a:p>
        <a:p>
          <a:pPr marL="171450" lvl="1" indent="-171450" algn="l" defTabSz="844550">
            <a:lnSpc>
              <a:spcPct val="90000"/>
            </a:lnSpc>
            <a:spcBef>
              <a:spcPct val="0"/>
            </a:spcBef>
            <a:spcAft>
              <a:spcPct val="15000"/>
            </a:spcAft>
            <a:buChar char="•"/>
          </a:pPr>
          <a:r>
            <a:rPr lang="en-US" sz="1900" kern="1200" dirty="0"/>
            <a:t>Yield Restriction (MANY YIELD RESTRICTION PAYMENTS HAPPENING NOW!)</a:t>
          </a:r>
        </a:p>
        <a:p>
          <a:pPr marL="171450" lvl="1" indent="-171450" algn="l" defTabSz="844550">
            <a:lnSpc>
              <a:spcPct val="90000"/>
            </a:lnSpc>
            <a:spcBef>
              <a:spcPct val="0"/>
            </a:spcBef>
            <a:spcAft>
              <a:spcPct val="15000"/>
            </a:spcAft>
            <a:buChar char="•"/>
          </a:pPr>
          <a:r>
            <a:rPr lang="en-US" sz="1900" kern="1200"/>
            <a:t>Reporting Requirements</a:t>
          </a:r>
        </a:p>
      </dsp:txBody>
      <dsp:txXfrm>
        <a:off x="0" y="312698"/>
        <a:ext cx="10288693" cy="1885275"/>
      </dsp:txXfrm>
    </dsp:sp>
    <dsp:sp modelId="{BE12CAAC-F8CF-4479-A0B6-782D8D2522E2}">
      <dsp:nvSpPr>
        <dsp:cNvPr id="0" name=""/>
        <dsp:cNvSpPr/>
      </dsp:nvSpPr>
      <dsp:spPr>
        <a:xfrm>
          <a:off x="514434" y="32258"/>
          <a:ext cx="7202085"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2222" tIns="0" rIns="272222" bIns="0" numCol="1" spcCol="1270" anchor="ctr" anchorCtr="0">
          <a:noAutofit/>
        </a:bodyPr>
        <a:lstStyle/>
        <a:p>
          <a:pPr marL="0" lvl="0" indent="0" algn="l" defTabSz="844550">
            <a:lnSpc>
              <a:spcPct val="90000"/>
            </a:lnSpc>
            <a:spcBef>
              <a:spcPct val="0"/>
            </a:spcBef>
            <a:spcAft>
              <a:spcPct val="35000"/>
            </a:spcAft>
            <a:buNone/>
            <a:defRPr b="1"/>
          </a:pPr>
          <a:r>
            <a:rPr lang="en-US" sz="1900" kern="1200"/>
            <a:t>Arbitrage Rebate Key Concepts &amp; Terminology:</a:t>
          </a:r>
        </a:p>
      </dsp:txBody>
      <dsp:txXfrm>
        <a:off x="541814" y="59638"/>
        <a:ext cx="7147325" cy="506120"/>
      </dsp:txXfrm>
    </dsp:sp>
    <dsp:sp modelId="{7DA08B41-AE78-4E84-AD23-9420E711EF02}">
      <dsp:nvSpPr>
        <dsp:cNvPr id="0" name=""/>
        <dsp:cNvSpPr/>
      </dsp:nvSpPr>
      <dsp:spPr>
        <a:xfrm>
          <a:off x="0" y="2581013"/>
          <a:ext cx="10288693" cy="10473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517" tIns="395732" rIns="798517"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Managing Rebate &amp; Yield Restriction Payments</a:t>
          </a:r>
        </a:p>
        <a:p>
          <a:pPr marL="171450" lvl="1" indent="-171450" algn="l" defTabSz="844550">
            <a:lnSpc>
              <a:spcPct val="90000"/>
            </a:lnSpc>
            <a:spcBef>
              <a:spcPct val="0"/>
            </a:spcBef>
            <a:spcAft>
              <a:spcPct val="15000"/>
            </a:spcAft>
            <a:buChar char="•"/>
          </a:pPr>
          <a:r>
            <a:rPr lang="en-US" sz="1900" kern="1200"/>
            <a:t>Current Trends</a:t>
          </a:r>
        </a:p>
      </dsp:txBody>
      <dsp:txXfrm>
        <a:off x="0" y="2581013"/>
        <a:ext cx="10288693" cy="1047375"/>
      </dsp:txXfrm>
    </dsp:sp>
    <dsp:sp modelId="{3EACC53F-5B2E-475F-BF12-8F2839D3F2D4}">
      <dsp:nvSpPr>
        <dsp:cNvPr id="0" name=""/>
        <dsp:cNvSpPr/>
      </dsp:nvSpPr>
      <dsp:spPr>
        <a:xfrm>
          <a:off x="514434" y="2300574"/>
          <a:ext cx="7202085"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2222" tIns="0" rIns="272222" bIns="0" numCol="1" spcCol="1270" anchor="ctr" anchorCtr="0">
          <a:noAutofit/>
        </a:bodyPr>
        <a:lstStyle/>
        <a:p>
          <a:pPr marL="0" lvl="0" indent="0" algn="l" defTabSz="844550">
            <a:lnSpc>
              <a:spcPct val="90000"/>
            </a:lnSpc>
            <a:spcBef>
              <a:spcPct val="0"/>
            </a:spcBef>
            <a:spcAft>
              <a:spcPct val="35000"/>
            </a:spcAft>
            <a:buNone/>
            <a:defRPr b="1"/>
          </a:pPr>
          <a:r>
            <a:rPr lang="en-US" sz="1900" kern="1200"/>
            <a:t>Application to Current Market Trends</a:t>
          </a:r>
        </a:p>
      </dsp:txBody>
      <dsp:txXfrm>
        <a:off x="541814" y="2327954"/>
        <a:ext cx="7147325"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9E52F-C608-4383-A91F-101119741E42}">
      <dsp:nvSpPr>
        <dsp:cNvPr id="0" name=""/>
        <dsp:cNvSpPr/>
      </dsp:nvSpPr>
      <dsp:spPr>
        <a:xfrm>
          <a:off x="0" y="374574"/>
          <a:ext cx="10288693" cy="819000"/>
        </a:xfrm>
        <a:prstGeom prst="rect">
          <a:avLst/>
        </a:prstGeom>
        <a:solidFill>
          <a:schemeClr val="lt1">
            <a:alpha val="90000"/>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8517" tIns="416560" rIns="79851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Small Issuer Exception</a:t>
          </a:r>
        </a:p>
      </dsp:txBody>
      <dsp:txXfrm>
        <a:off x="0" y="374574"/>
        <a:ext cx="10288693" cy="819000"/>
      </dsp:txXfrm>
    </dsp:sp>
    <dsp:sp modelId="{D27147ED-4E79-4E4A-AFDE-DD2D9372BBC8}">
      <dsp:nvSpPr>
        <dsp:cNvPr id="0" name=""/>
        <dsp:cNvSpPr/>
      </dsp:nvSpPr>
      <dsp:spPr>
        <a:xfrm>
          <a:off x="514434" y="79374"/>
          <a:ext cx="7202085" cy="590400"/>
        </a:xfrm>
        <a:prstGeom prst="roundRect">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2222" tIns="0" rIns="272222" bIns="0" numCol="1" spcCol="1270" anchor="ctr" anchorCtr="0">
          <a:noAutofit/>
        </a:bodyPr>
        <a:lstStyle/>
        <a:p>
          <a:pPr marL="0" lvl="0" indent="0" algn="l" defTabSz="889000">
            <a:lnSpc>
              <a:spcPct val="90000"/>
            </a:lnSpc>
            <a:spcBef>
              <a:spcPct val="0"/>
            </a:spcBef>
            <a:spcAft>
              <a:spcPct val="35000"/>
            </a:spcAft>
            <a:buNone/>
          </a:pPr>
          <a:r>
            <a:rPr lang="en-US" sz="2000" kern="1200"/>
            <a:t>Bond Level:</a:t>
          </a:r>
        </a:p>
      </dsp:txBody>
      <dsp:txXfrm>
        <a:off x="543255" y="108195"/>
        <a:ext cx="7144443" cy="532758"/>
      </dsp:txXfrm>
    </dsp:sp>
    <dsp:sp modelId="{4C90AC6E-AAB4-452C-8DE2-684A6E64A6F8}">
      <dsp:nvSpPr>
        <dsp:cNvPr id="0" name=""/>
        <dsp:cNvSpPr/>
      </dsp:nvSpPr>
      <dsp:spPr>
        <a:xfrm>
          <a:off x="0" y="1596774"/>
          <a:ext cx="10288693" cy="1984500"/>
        </a:xfrm>
        <a:prstGeom prst="rect">
          <a:avLst/>
        </a:prstGeom>
        <a:solidFill>
          <a:schemeClr val="lt1">
            <a:alpha val="90000"/>
            <a:hueOff val="0"/>
            <a:satOff val="0"/>
            <a:lumOff val="0"/>
            <a:alphaOff val="0"/>
          </a:schemeClr>
        </a:solidFill>
        <a:ln w="19050" cap="flat" cmpd="sng" algn="ctr">
          <a:solidFill>
            <a:schemeClr val="accent5">
              <a:shade val="80000"/>
              <a:hueOff val="95016"/>
              <a:satOff val="-43107"/>
              <a:lumOff val="34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8517" tIns="416560" rIns="79851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Spending Exceptions (6 month, 18 month, 24 month)</a:t>
          </a:r>
        </a:p>
        <a:p>
          <a:pPr marL="228600" lvl="1" indent="-228600" algn="l" defTabSz="889000">
            <a:lnSpc>
              <a:spcPct val="90000"/>
            </a:lnSpc>
            <a:spcBef>
              <a:spcPct val="0"/>
            </a:spcBef>
            <a:spcAft>
              <a:spcPct val="15000"/>
            </a:spcAft>
            <a:buChar char="•"/>
          </a:pPr>
          <a:r>
            <a:rPr lang="en-US" sz="2000" kern="1200"/>
            <a:t>Bona Fide Debt Service Fund Exception</a:t>
          </a:r>
        </a:p>
        <a:p>
          <a:pPr marL="228600" lvl="1" indent="-228600" algn="l" defTabSz="889000">
            <a:lnSpc>
              <a:spcPct val="90000"/>
            </a:lnSpc>
            <a:spcBef>
              <a:spcPct val="0"/>
            </a:spcBef>
            <a:spcAft>
              <a:spcPct val="15000"/>
            </a:spcAft>
            <a:buChar char="•"/>
          </a:pPr>
          <a:r>
            <a:rPr lang="en-US" sz="2000" kern="1200"/>
            <a:t>Investing/purchase of certain investments</a:t>
          </a:r>
        </a:p>
        <a:p>
          <a:pPr marL="228600" lvl="1" indent="-228600" algn="l" defTabSz="889000">
            <a:lnSpc>
              <a:spcPct val="90000"/>
            </a:lnSpc>
            <a:spcBef>
              <a:spcPct val="0"/>
            </a:spcBef>
            <a:spcAft>
              <a:spcPct val="15000"/>
            </a:spcAft>
            <a:buChar char="•"/>
          </a:pPr>
          <a:r>
            <a:rPr lang="en-US" sz="2000" kern="1200"/>
            <a:t>Available Project Proceeds Exception (Tax Credit Bonds)</a:t>
          </a:r>
        </a:p>
        <a:p>
          <a:pPr marL="228600" lvl="1" indent="-228600" algn="l" defTabSz="889000">
            <a:lnSpc>
              <a:spcPct val="90000"/>
            </a:lnSpc>
            <a:spcBef>
              <a:spcPct val="0"/>
            </a:spcBef>
            <a:spcAft>
              <a:spcPct val="15000"/>
            </a:spcAft>
            <a:buChar char="•"/>
          </a:pPr>
          <a:r>
            <a:rPr lang="en-US" sz="2000" kern="1200"/>
            <a:t>Sinking Fund Reserve Exception (Tax Credit Bonds)</a:t>
          </a:r>
        </a:p>
      </dsp:txBody>
      <dsp:txXfrm>
        <a:off x="0" y="1596774"/>
        <a:ext cx="10288693" cy="1984500"/>
      </dsp:txXfrm>
    </dsp:sp>
    <dsp:sp modelId="{3C572DEC-964F-4BD4-96D4-E8B81E39BCEB}">
      <dsp:nvSpPr>
        <dsp:cNvPr id="0" name=""/>
        <dsp:cNvSpPr/>
      </dsp:nvSpPr>
      <dsp:spPr>
        <a:xfrm>
          <a:off x="514434" y="1301574"/>
          <a:ext cx="7202085" cy="590400"/>
        </a:xfrm>
        <a:prstGeom prst="roundRect">
          <a:avLst/>
        </a:prstGeom>
        <a:solidFill>
          <a:schemeClr val="accent5">
            <a:shade val="80000"/>
            <a:hueOff val="95016"/>
            <a:satOff val="-43107"/>
            <a:lumOff val="3446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2222" tIns="0" rIns="272222" bIns="0" numCol="1" spcCol="1270" anchor="ctr" anchorCtr="0">
          <a:noAutofit/>
        </a:bodyPr>
        <a:lstStyle/>
        <a:p>
          <a:pPr marL="0" lvl="0" indent="0" algn="l" defTabSz="889000">
            <a:lnSpc>
              <a:spcPct val="90000"/>
            </a:lnSpc>
            <a:spcBef>
              <a:spcPct val="0"/>
            </a:spcBef>
            <a:spcAft>
              <a:spcPct val="35000"/>
            </a:spcAft>
            <a:buNone/>
          </a:pPr>
          <a:r>
            <a:rPr lang="en-US" sz="2000" kern="1200"/>
            <a:t>Fund Level:</a:t>
          </a:r>
        </a:p>
      </dsp:txBody>
      <dsp:txXfrm>
        <a:off x="543255" y="1330395"/>
        <a:ext cx="7144443"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B1CCF-855E-4A01-BEE2-EC4E4A58D2F4}">
      <dsp:nvSpPr>
        <dsp:cNvPr id="0" name=""/>
        <dsp:cNvSpPr/>
      </dsp:nvSpPr>
      <dsp:spPr>
        <a:xfrm>
          <a:off x="3215" y="38525"/>
          <a:ext cx="3134836" cy="100192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Issue $ Limits:</a:t>
          </a:r>
        </a:p>
      </dsp:txBody>
      <dsp:txXfrm>
        <a:off x="3215" y="38525"/>
        <a:ext cx="3134836" cy="1001923"/>
      </dsp:txXfrm>
    </dsp:sp>
    <dsp:sp modelId="{3B8D43D9-4622-40CA-B1B0-35DE9A208999}">
      <dsp:nvSpPr>
        <dsp:cNvPr id="0" name=""/>
        <dsp:cNvSpPr/>
      </dsp:nvSpPr>
      <dsp:spPr>
        <a:xfrm>
          <a:off x="3215" y="1040449"/>
          <a:ext cx="3134836" cy="2581672"/>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$5 million of governmental bonds for municipalities</a:t>
          </a:r>
        </a:p>
        <a:p>
          <a:pPr marL="228600" lvl="1" indent="-228600" algn="l" defTabSz="977900">
            <a:lnSpc>
              <a:spcPct val="90000"/>
            </a:lnSpc>
            <a:spcBef>
              <a:spcPct val="0"/>
            </a:spcBef>
            <a:spcAft>
              <a:spcPct val="15000"/>
            </a:spcAft>
            <a:buChar char="•"/>
          </a:pPr>
          <a:r>
            <a:rPr lang="en-US" sz="2200" kern="1200"/>
            <a:t>$15 million per calendar year for public school construction</a:t>
          </a:r>
        </a:p>
      </dsp:txBody>
      <dsp:txXfrm>
        <a:off x="3215" y="1040449"/>
        <a:ext cx="3134836" cy="2581672"/>
      </dsp:txXfrm>
    </dsp:sp>
    <dsp:sp modelId="{693A53F8-0F13-49BD-A2D4-DAF4407C254B}">
      <dsp:nvSpPr>
        <dsp:cNvPr id="0" name=""/>
        <dsp:cNvSpPr/>
      </dsp:nvSpPr>
      <dsp:spPr>
        <a:xfrm>
          <a:off x="3576928" y="38525"/>
          <a:ext cx="3134836" cy="1001923"/>
        </a:xfrm>
        <a:prstGeom prst="rect">
          <a:avLst/>
        </a:prstGeom>
        <a:solidFill>
          <a:schemeClr val="accent5">
            <a:hueOff val="4161028"/>
            <a:satOff val="706"/>
            <a:lumOff val="-3137"/>
            <a:alphaOff val="0"/>
          </a:schemeClr>
        </a:solidFill>
        <a:ln w="19050" cap="flat" cmpd="sng" algn="ctr">
          <a:solidFill>
            <a:schemeClr val="accent5">
              <a:hueOff val="4161028"/>
              <a:satOff val="706"/>
              <a:lumOff val="-313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Requirements:</a:t>
          </a:r>
        </a:p>
      </dsp:txBody>
      <dsp:txXfrm>
        <a:off x="3576928" y="38525"/>
        <a:ext cx="3134836" cy="1001923"/>
      </dsp:txXfrm>
    </dsp:sp>
    <dsp:sp modelId="{6343E143-F687-49D7-A4BD-FDDCDA02A334}">
      <dsp:nvSpPr>
        <dsp:cNvPr id="0" name=""/>
        <dsp:cNvSpPr/>
      </dsp:nvSpPr>
      <dsp:spPr>
        <a:xfrm>
          <a:off x="3576928" y="1040449"/>
          <a:ext cx="3134836" cy="2581672"/>
        </a:xfrm>
        <a:prstGeom prst="rect">
          <a:avLst/>
        </a:prstGeom>
        <a:solidFill>
          <a:schemeClr val="accent5">
            <a:tint val="40000"/>
            <a:alpha val="90000"/>
            <a:hueOff val="4423848"/>
            <a:satOff val="-4229"/>
            <a:lumOff val="-629"/>
            <a:alphaOff val="0"/>
          </a:schemeClr>
        </a:solidFill>
        <a:ln w="19050" cap="flat" cmpd="sng" algn="ctr">
          <a:solidFill>
            <a:schemeClr val="accent5">
              <a:tint val="40000"/>
              <a:alpha val="90000"/>
              <a:hueOff val="4423848"/>
              <a:satOff val="-4229"/>
              <a:lumOff val="-6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Must be governmental bonds (not private activity)</a:t>
          </a:r>
        </a:p>
        <a:p>
          <a:pPr marL="228600" lvl="1" indent="-228600" algn="l" defTabSz="977900">
            <a:lnSpc>
              <a:spcPct val="90000"/>
            </a:lnSpc>
            <a:spcBef>
              <a:spcPct val="0"/>
            </a:spcBef>
            <a:spcAft>
              <a:spcPct val="15000"/>
            </a:spcAft>
            <a:buChar char="•"/>
          </a:pPr>
          <a:r>
            <a:rPr lang="en-US" sz="2200" kern="1200"/>
            <a:t>Issuer must have general taxing powers</a:t>
          </a:r>
        </a:p>
        <a:p>
          <a:pPr marL="228600" lvl="1" indent="-228600" algn="l" defTabSz="977900">
            <a:lnSpc>
              <a:spcPct val="90000"/>
            </a:lnSpc>
            <a:spcBef>
              <a:spcPct val="0"/>
            </a:spcBef>
            <a:spcAft>
              <a:spcPct val="15000"/>
            </a:spcAft>
            <a:buChar char="•"/>
          </a:pPr>
          <a:r>
            <a:rPr lang="en-US" sz="2200" kern="1200"/>
            <a:t>At least 95% must be used for local governmental activities</a:t>
          </a:r>
        </a:p>
      </dsp:txBody>
      <dsp:txXfrm>
        <a:off x="3576928" y="1040449"/>
        <a:ext cx="3134836" cy="2581672"/>
      </dsp:txXfrm>
    </dsp:sp>
    <dsp:sp modelId="{9CAF782C-A84B-45BF-AF1B-F0E28ABC773F}">
      <dsp:nvSpPr>
        <dsp:cNvPr id="0" name=""/>
        <dsp:cNvSpPr/>
      </dsp:nvSpPr>
      <dsp:spPr>
        <a:xfrm>
          <a:off x="7150641" y="38525"/>
          <a:ext cx="3134836" cy="1001923"/>
        </a:xfrm>
        <a:prstGeom prst="rect">
          <a:avLst/>
        </a:prstGeom>
        <a:solidFill>
          <a:schemeClr val="accent5">
            <a:hueOff val="8322057"/>
            <a:satOff val="1413"/>
            <a:lumOff val="-6275"/>
            <a:alphaOff val="0"/>
          </a:schemeClr>
        </a:solidFill>
        <a:ln w="19050" cap="flat" cmpd="sng" algn="ctr">
          <a:solidFill>
            <a:schemeClr val="accent5">
              <a:hueOff val="8322057"/>
              <a:satOff val="1413"/>
              <a:lumOff val="-627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Refunding considerations (these are important!)</a:t>
          </a:r>
          <a:endParaRPr lang="en-US" sz="2200" kern="1200"/>
        </a:p>
      </dsp:txBody>
      <dsp:txXfrm>
        <a:off x="7150641" y="38525"/>
        <a:ext cx="3134836" cy="1001923"/>
      </dsp:txXfrm>
    </dsp:sp>
    <dsp:sp modelId="{C1CD3578-3596-467A-8062-B4C199D2CF7C}">
      <dsp:nvSpPr>
        <dsp:cNvPr id="0" name=""/>
        <dsp:cNvSpPr/>
      </dsp:nvSpPr>
      <dsp:spPr>
        <a:xfrm>
          <a:off x="7150641" y="1040449"/>
          <a:ext cx="3134836" cy="2581672"/>
        </a:xfrm>
        <a:prstGeom prst="rect">
          <a:avLst/>
        </a:prstGeom>
        <a:solidFill>
          <a:schemeClr val="accent5">
            <a:tint val="40000"/>
            <a:alpha val="90000"/>
            <a:hueOff val="8847696"/>
            <a:satOff val="-8457"/>
            <a:lumOff val="-1259"/>
            <a:alphaOff val="0"/>
          </a:schemeClr>
        </a:solidFill>
        <a:ln w="19050" cap="flat" cmpd="sng" algn="ctr">
          <a:solidFill>
            <a:schemeClr val="accent5">
              <a:tint val="40000"/>
              <a:alpha val="90000"/>
              <a:hueOff val="8847696"/>
              <a:satOff val="-8457"/>
              <a:lumOff val="-12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Current refunding exclusions</a:t>
          </a:r>
        </a:p>
        <a:p>
          <a:pPr marL="228600" lvl="1" indent="-228600" algn="l" defTabSz="977900">
            <a:lnSpc>
              <a:spcPct val="90000"/>
            </a:lnSpc>
            <a:spcBef>
              <a:spcPct val="0"/>
            </a:spcBef>
            <a:spcAft>
              <a:spcPct val="15000"/>
            </a:spcAft>
            <a:buChar char="•"/>
          </a:pPr>
          <a:r>
            <a:rPr lang="en-US" sz="2200" kern="1200"/>
            <a:t>Refunding of prior bonds (subject to arbitrage rebate, weighted average maturity, maturity dates)</a:t>
          </a:r>
        </a:p>
      </dsp:txBody>
      <dsp:txXfrm>
        <a:off x="7150641" y="1040449"/>
        <a:ext cx="3134836" cy="2581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76EE3-FDBE-4E7F-96E4-B5C1C18657E7}">
      <dsp:nvSpPr>
        <dsp:cNvPr id="0" name=""/>
        <dsp:cNvSpPr/>
      </dsp:nvSpPr>
      <dsp:spPr>
        <a:xfrm>
          <a:off x="0" y="227518"/>
          <a:ext cx="4797426" cy="302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7CED18-5C9B-4133-A2BC-3ECEF9BFADCE}">
      <dsp:nvSpPr>
        <dsp:cNvPr id="0" name=""/>
        <dsp:cNvSpPr/>
      </dsp:nvSpPr>
      <dsp:spPr>
        <a:xfrm>
          <a:off x="239871" y="50398"/>
          <a:ext cx="3358198" cy="354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932" tIns="0" rIns="126932" bIns="0" numCol="1" spcCol="1270" anchor="ctr" anchorCtr="0">
          <a:noAutofit/>
        </a:bodyPr>
        <a:lstStyle/>
        <a:p>
          <a:pPr marL="0" lvl="0" indent="0" algn="l" defTabSz="533400">
            <a:lnSpc>
              <a:spcPct val="90000"/>
            </a:lnSpc>
            <a:spcBef>
              <a:spcPct val="0"/>
            </a:spcBef>
            <a:spcAft>
              <a:spcPct val="35000"/>
            </a:spcAft>
            <a:buNone/>
          </a:pPr>
          <a:r>
            <a:rPr lang="en-US" sz="1200" kern="1200"/>
            <a:t>6-month: All proceeds spent by 6 months.</a:t>
          </a:r>
        </a:p>
      </dsp:txBody>
      <dsp:txXfrm>
        <a:off x="257164" y="67691"/>
        <a:ext cx="3323612" cy="319654"/>
      </dsp:txXfrm>
    </dsp:sp>
    <dsp:sp modelId="{41CD15E8-212E-4F7D-A336-79A6A0BC286B}">
      <dsp:nvSpPr>
        <dsp:cNvPr id="0" name=""/>
        <dsp:cNvSpPr/>
      </dsp:nvSpPr>
      <dsp:spPr>
        <a:xfrm>
          <a:off x="0" y="771838"/>
          <a:ext cx="4797426" cy="8505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2334" tIns="249936" rIns="37233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15% in 6 months</a:t>
          </a:r>
        </a:p>
        <a:p>
          <a:pPr marL="114300" lvl="1" indent="-114300" algn="l" defTabSz="533400">
            <a:lnSpc>
              <a:spcPct val="90000"/>
            </a:lnSpc>
            <a:spcBef>
              <a:spcPct val="0"/>
            </a:spcBef>
            <a:spcAft>
              <a:spcPct val="15000"/>
            </a:spcAft>
            <a:buChar char="•"/>
          </a:pPr>
          <a:r>
            <a:rPr lang="en-US" sz="1200" kern="1200" dirty="0"/>
            <a:t>60% in 12 months</a:t>
          </a:r>
        </a:p>
        <a:p>
          <a:pPr marL="114300" lvl="1" indent="-114300" algn="l" defTabSz="533400">
            <a:lnSpc>
              <a:spcPct val="90000"/>
            </a:lnSpc>
            <a:spcBef>
              <a:spcPct val="0"/>
            </a:spcBef>
            <a:spcAft>
              <a:spcPct val="15000"/>
            </a:spcAft>
            <a:buChar char="•"/>
          </a:pPr>
          <a:r>
            <a:rPr lang="en-US" sz="1200" kern="1200"/>
            <a:t>100% in 18 months</a:t>
          </a:r>
        </a:p>
      </dsp:txBody>
      <dsp:txXfrm>
        <a:off x="0" y="771838"/>
        <a:ext cx="4797426" cy="850500"/>
      </dsp:txXfrm>
    </dsp:sp>
    <dsp:sp modelId="{C838EA1A-758D-4F84-94D7-4E97EEF337A9}">
      <dsp:nvSpPr>
        <dsp:cNvPr id="0" name=""/>
        <dsp:cNvSpPr/>
      </dsp:nvSpPr>
      <dsp:spPr>
        <a:xfrm>
          <a:off x="239871" y="594718"/>
          <a:ext cx="3358198" cy="354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932" tIns="0" rIns="126932" bIns="0" numCol="1" spcCol="1270" anchor="ctr" anchorCtr="0">
          <a:noAutofit/>
        </a:bodyPr>
        <a:lstStyle/>
        <a:p>
          <a:pPr marL="0" lvl="0" indent="0" algn="l" defTabSz="533400">
            <a:lnSpc>
              <a:spcPct val="90000"/>
            </a:lnSpc>
            <a:spcBef>
              <a:spcPct val="0"/>
            </a:spcBef>
            <a:spcAft>
              <a:spcPct val="35000"/>
            </a:spcAft>
            <a:buNone/>
          </a:pPr>
          <a:r>
            <a:rPr lang="en-US" sz="1200" kern="1200"/>
            <a:t>18-month:</a:t>
          </a:r>
        </a:p>
      </dsp:txBody>
      <dsp:txXfrm>
        <a:off x="257164" y="612011"/>
        <a:ext cx="3323612" cy="319654"/>
      </dsp:txXfrm>
    </dsp:sp>
    <dsp:sp modelId="{CE316C16-21F1-4D17-919F-DC9C2FED19F0}">
      <dsp:nvSpPr>
        <dsp:cNvPr id="0" name=""/>
        <dsp:cNvSpPr/>
      </dsp:nvSpPr>
      <dsp:spPr>
        <a:xfrm>
          <a:off x="0" y="1864258"/>
          <a:ext cx="4797426" cy="1020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2334" tIns="249936" rIns="37233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10% in 6 months</a:t>
          </a:r>
        </a:p>
        <a:p>
          <a:pPr marL="114300" lvl="1" indent="-114300" algn="l" defTabSz="533400">
            <a:lnSpc>
              <a:spcPct val="90000"/>
            </a:lnSpc>
            <a:spcBef>
              <a:spcPct val="0"/>
            </a:spcBef>
            <a:spcAft>
              <a:spcPct val="15000"/>
            </a:spcAft>
            <a:buChar char="•"/>
          </a:pPr>
          <a:r>
            <a:rPr lang="en-US" sz="1200" kern="1200"/>
            <a:t>45% in 12 months</a:t>
          </a:r>
        </a:p>
        <a:p>
          <a:pPr marL="114300" lvl="1" indent="-114300" algn="l" defTabSz="533400">
            <a:lnSpc>
              <a:spcPct val="90000"/>
            </a:lnSpc>
            <a:spcBef>
              <a:spcPct val="0"/>
            </a:spcBef>
            <a:spcAft>
              <a:spcPct val="15000"/>
            </a:spcAft>
            <a:buChar char="•"/>
          </a:pPr>
          <a:r>
            <a:rPr lang="en-US" sz="1200" kern="1200" dirty="0"/>
            <a:t>75% in 18 months</a:t>
          </a:r>
        </a:p>
        <a:p>
          <a:pPr marL="114300" lvl="1" indent="-114300" algn="l" defTabSz="533400">
            <a:lnSpc>
              <a:spcPct val="90000"/>
            </a:lnSpc>
            <a:spcBef>
              <a:spcPct val="0"/>
            </a:spcBef>
            <a:spcAft>
              <a:spcPct val="15000"/>
            </a:spcAft>
            <a:buChar char="•"/>
          </a:pPr>
          <a:r>
            <a:rPr lang="en-US" sz="1200" kern="1200"/>
            <a:t>100% in 24 months</a:t>
          </a:r>
        </a:p>
      </dsp:txBody>
      <dsp:txXfrm>
        <a:off x="0" y="1864258"/>
        <a:ext cx="4797426" cy="1020600"/>
      </dsp:txXfrm>
    </dsp:sp>
    <dsp:sp modelId="{FB154112-4C4F-42F2-97A2-225E0BA1DDC2}">
      <dsp:nvSpPr>
        <dsp:cNvPr id="0" name=""/>
        <dsp:cNvSpPr/>
      </dsp:nvSpPr>
      <dsp:spPr>
        <a:xfrm>
          <a:off x="239871" y="1687138"/>
          <a:ext cx="3358198" cy="354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932" tIns="0" rIns="126932" bIns="0" numCol="1" spcCol="1270" anchor="ctr" anchorCtr="0">
          <a:noAutofit/>
        </a:bodyPr>
        <a:lstStyle/>
        <a:p>
          <a:pPr marL="0" lvl="0" indent="0" algn="l" defTabSz="533400">
            <a:lnSpc>
              <a:spcPct val="90000"/>
            </a:lnSpc>
            <a:spcBef>
              <a:spcPct val="0"/>
            </a:spcBef>
            <a:spcAft>
              <a:spcPct val="35000"/>
            </a:spcAft>
            <a:buNone/>
          </a:pPr>
          <a:r>
            <a:rPr lang="en-US" sz="1200" kern="1200"/>
            <a:t>24-month (Construction Only)</a:t>
          </a:r>
        </a:p>
      </dsp:txBody>
      <dsp:txXfrm>
        <a:off x="257164" y="1704431"/>
        <a:ext cx="3323612" cy="319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6D383-E4E3-4E75-AA19-948BDE152371}">
      <dsp:nvSpPr>
        <dsp:cNvPr id="0" name=""/>
        <dsp:cNvSpPr/>
      </dsp:nvSpPr>
      <dsp:spPr>
        <a:xfrm>
          <a:off x="755411" y="0"/>
          <a:ext cx="792839" cy="6305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11519C-1E79-423A-915E-D896466E104B}">
      <dsp:nvSpPr>
        <dsp:cNvPr id="0" name=""/>
        <dsp:cNvSpPr/>
      </dsp:nvSpPr>
      <dsp:spPr>
        <a:xfrm>
          <a:off x="0" y="653333"/>
          <a:ext cx="2265256" cy="2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Investments Purchased with Bond Proceeds Exempt from Arbitrage:</a:t>
          </a:r>
        </a:p>
      </dsp:txBody>
      <dsp:txXfrm>
        <a:off x="0" y="653333"/>
        <a:ext cx="2265256" cy="2470814"/>
      </dsp:txXfrm>
    </dsp:sp>
    <dsp:sp modelId="{C1270E0F-D782-4370-831F-DB5257ACFC29}">
      <dsp:nvSpPr>
        <dsp:cNvPr id="0" name=""/>
        <dsp:cNvSpPr/>
      </dsp:nvSpPr>
      <dsp:spPr>
        <a:xfrm>
          <a:off x="0" y="1281490"/>
          <a:ext cx="2265256" cy="376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Non-AMT Tax-Exempt Municipal Bonds,</a:t>
          </a:r>
        </a:p>
        <a:p>
          <a:pPr marL="0" lvl="0" indent="0" algn="ctr" defTabSz="488950">
            <a:lnSpc>
              <a:spcPct val="100000"/>
            </a:lnSpc>
            <a:spcBef>
              <a:spcPct val="0"/>
            </a:spcBef>
            <a:spcAft>
              <a:spcPct val="35000"/>
            </a:spcAft>
            <a:buNone/>
          </a:pPr>
          <a:r>
            <a:rPr lang="en-US" sz="1100" kern="1200"/>
            <a:t>Demand Deposit SLGS</a:t>
          </a:r>
        </a:p>
      </dsp:txBody>
      <dsp:txXfrm>
        <a:off x="0" y="1281490"/>
        <a:ext cx="2265256" cy="376011"/>
      </dsp:txXfrm>
    </dsp:sp>
    <dsp:sp modelId="{D9B0BE04-D98D-46FB-B647-C08331C12522}">
      <dsp:nvSpPr>
        <dsp:cNvPr id="0" name=""/>
        <dsp:cNvSpPr/>
      </dsp:nvSpPr>
      <dsp:spPr>
        <a:xfrm>
          <a:off x="3417088" y="0"/>
          <a:ext cx="792839" cy="6305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BB9116-6AE3-4597-A02F-3C6FF3BFCDE7}">
      <dsp:nvSpPr>
        <dsp:cNvPr id="0" name=""/>
        <dsp:cNvSpPr/>
      </dsp:nvSpPr>
      <dsp:spPr>
        <a:xfrm>
          <a:off x="2680879" y="755650"/>
          <a:ext cx="2265256" cy="2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Tax-Exempt Muni Bonds:</a:t>
          </a:r>
        </a:p>
      </dsp:txBody>
      <dsp:txXfrm>
        <a:off x="2680879" y="755650"/>
        <a:ext cx="2265256" cy="2470814"/>
      </dsp:txXfrm>
    </dsp:sp>
    <dsp:sp modelId="{17F2D489-29EA-4B84-96D5-D5C66C7C8021}">
      <dsp:nvSpPr>
        <dsp:cNvPr id="0" name=""/>
        <dsp:cNvSpPr/>
      </dsp:nvSpPr>
      <dsp:spPr>
        <a:xfrm>
          <a:off x="2720091" y="1291218"/>
          <a:ext cx="2265256" cy="376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Any interest received is exempt from the arbitrage rules.</a:t>
          </a:r>
        </a:p>
        <a:p>
          <a:pPr marL="0" lvl="0" indent="0" algn="ctr" defTabSz="488950">
            <a:lnSpc>
              <a:spcPct val="100000"/>
            </a:lnSpc>
            <a:spcBef>
              <a:spcPct val="0"/>
            </a:spcBef>
            <a:spcAft>
              <a:spcPct val="35000"/>
            </a:spcAft>
            <a:buNone/>
          </a:pPr>
          <a:r>
            <a:rPr lang="en-US" sz="1100" kern="1200" dirty="0"/>
            <a:t>Can help lock in yields especially if rates decline.</a:t>
          </a:r>
        </a:p>
        <a:p>
          <a:pPr marL="0" lvl="0" indent="0" algn="ctr" defTabSz="488950">
            <a:lnSpc>
              <a:spcPct val="100000"/>
            </a:lnSpc>
            <a:spcBef>
              <a:spcPct val="0"/>
            </a:spcBef>
            <a:spcAft>
              <a:spcPct val="35000"/>
            </a:spcAft>
            <a:buNone/>
          </a:pPr>
          <a:r>
            <a:rPr lang="en-US" sz="1100" kern="1200"/>
            <a:t>Liquidity concerns.</a:t>
          </a:r>
        </a:p>
      </dsp:txBody>
      <dsp:txXfrm>
        <a:off x="2720091" y="1291218"/>
        <a:ext cx="2265256" cy="376011"/>
      </dsp:txXfrm>
    </dsp:sp>
    <dsp:sp modelId="{DF3893A9-BD69-44BA-9FC4-93DC36F801D5}">
      <dsp:nvSpPr>
        <dsp:cNvPr id="0" name=""/>
        <dsp:cNvSpPr/>
      </dsp:nvSpPr>
      <dsp:spPr>
        <a:xfrm>
          <a:off x="6078764" y="0"/>
          <a:ext cx="792839" cy="6305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3848BD-54D9-4B1A-A6FA-8B0B10871F1E}">
      <dsp:nvSpPr>
        <dsp:cNvPr id="0" name=""/>
        <dsp:cNvSpPr/>
      </dsp:nvSpPr>
      <dsp:spPr>
        <a:xfrm>
          <a:off x="5402585" y="575503"/>
          <a:ext cx="2265256" cy="2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Demand Deposit SLGS (not to be confused with time deposit SLGS):</a:t>
          </a:r>
        </a:p>
      </dsp:txBody>
      <dsp:txXfrm>
        <a:off x="5402585" y="575503"/>
        <a:ext cx="2265256" cy="2470814"/>
      </dsp:txXfrm>
    </dsp:sp>
    <dsp:sp modelId="{BC57999B-D385-4E38-AF50-CB23D7285CAD}">
      <dsp:nvSpPr>
        <dsp:cNvPr id="0" name=""/>
        <dsp:cNvSpPr/>
      </dsp:nvSpPr>
      <dsp:spPr>
        <a:xfrm>
          <a:off x="5402585" y="1300945"/>
          <a:ext cx="2265256" cy="376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Any interest received is exempt from the arbitrage rules.</a:t>
          </a:r>
        </a:p>
        <a:p>
          <a:pPr marL="0" lvl="0" indent="0" algn="ctr" defTabSz="488950">
            <a:lnSpc>
              <a:spcPct val="100000"/>
            </a:lnSpc>
            <a:spcBef>
              <a:spcPct val="0"/>
            </a:spcBef>
            <a:spcAft>
              <a:spcPct val="35000"/>
            </a:spcAft>
            <a:buNone/>
          </a:pPr>
          <a:r>
            <a:rPr lang="en-US" sz="1100" kern="1200" dirty="0"/>
            <a:t>Provide greater liquidity than tax-exempt </a:t>
          </a:r>
          <a:r>
            <a:rPr lang="en-US" sz="1100" kern="1200" dirty="0" err="1"/>
            <a:t>muni’s</a:t>
          </a:r>
          <a:r>
            <a:rPr lang="en-US" sz="1100" kern="1200" dirty="0"/>
            <a:t>.</a:t>
          </a:r>
        </a:p>
        <a:p>
          <a:pPr marL="0" lvl="0" indent="0" algn="ctr" defTabSz="488950">
            <a:lnSpc>
              <a:spcPct val="100000"/>
            </a:lnSpc>
            <a:spcBef>
              <a:spcPct val="0"/>
            </a:spcBef>
            <a:spcAft>
              <a:spcPct val="35000"/>
            </a:spcAft>
            <a:buNone/>
          </a:pPr>
          <a:r>
            <a:rPr lang="en-US" sz="1100" kern="1200" dirty="0"/>
            <a:t>Evaluate on a bond-by-bond basis. (Depends on bond yields, expected spend-down and current </a:t>
          </a:r>
          <a:r>
            <a:rPr lang="en-US" sz="1100" kern="1200" dirty="0" err="1"/>
            <a:t>slgs</a:t>
          </a:r>
          <a:r>
            <a:rPr lang="en-US" sz="1100" kern="1200" dirty="0"/>
            <a:t> rates.</a:t>
          </a:r>
        </a:p>
      </dsp:txBody>
      <dsp:txXfrm>
        <a:off x="5402585" y="1300945"/>
        <a:ext cx="2265256" cy="376011"/>
      </dsp:txXfrm>
    </dsp:sp>
    <dsp:sp modelId="{D2E04184-4338-4C4D-96B7-58E550B615AB}">
      <dsp:nvSpPr>
        <dsp:cNvPr id="0" name=""/>
        <dsp:cNvSpPr/>
      </dsp:nvSpPr>
      <dsp:spPr>
        <a:xfrm>
          <a:off x="8740441" y="0"/>
          <a:ext cx="792839" cy="6305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151094-B582-49A7-89BA-E21BC0E17F70}">
      <dsp:nvSpPr>
        <dsp:cNvPr id="0" name=""/>
        <dsp:cNvSpPr/>
      </dsp:nvSpPr>
      <dsp:spPr>
        <a:xfrm>
          <a:off x="8004233" y="755650"/>
          <a:ext cx="2265256" cy="2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Note: ACS is not a registered investment advisor, the facts presented above are intended to outline certain investments that are exempt from the arbitrage and yield restriction regulations. Each issuer should consult with their investment advisor (if any) concerning any specific investments contemplated to be purchased with bond proceeds. ACS is also available to be a resource for issuers should any arbitrage-related questions arise.</a:t>
          </a:r>
        </a:p>
      </dsp:txBody>
      <dsp:txXfrm>
        <a:off x="8004233" y="755650"/>
        <a:ext cx="2265256" cy="2470814"/>
      </dsp:txXfrm>
    </dsp:sp>
    <dsp:sp modelId="{2C58968B-5DDB-498B-9141-F912ED92A093}">
      <dsp:nvSpPr>
        <dsp:cNvPr id="0" name=""/>
        <dsp:cNvSpPr/>
      </dsp:nvSpPr>
      <dsp:spPr>
        <a:xfrm>
          <a:off x="8004233" y="3284636"/>
          <a:ext cx="2265256" cy="37601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4B459-C8F9-4293-897A-7D69262B88BA}">
      <dsp:nvSpPr>
        <dsp:cNvPr id="0" name=""/>
        <dsp:cNvSpPr/>
      </dsp:nvSpPr>
      <dsp:spPr>
        <a:xfrm>
          <a:off x="0" y="0"/>
          <a:ext cx="3215216" cy="36606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0671" tIns="330200" rIns="250671" bIns="330200" numCol="1" spcCol="1270" anchor="t" anchorCtr="0">
          <a:noAutofit/>
        </a:bodyPr>
        <a:lstStyle/>
        <a:p>
          <a:pPr marL="0" lvl="0" indent="0" algn="l" defTabSz="711200">
            <a:lnSpc>
              <a:spcPct val="90000"/>
            </a:lnSpc>
            <a:spcBef>
              <a:spcPct val="0"/>
            </a:spcBef>
            <a:spcAft>
              <a:spcPct val="35000"/>
            </a:spcAft>
            <a:buNone/>
          </a:pPr>
          <a:r>
            <a:rPr lang="en-US" sz="1600" kern="1200" dirty="0"/>
            <a:t>Draft effective policies and procedures that fit your Policies:</a:t>
          </a:r>
        </a:p>
        <a:p>
          <a:pPr marL="114300" lvl="1" indent="-114300" algn="l" defTabSz="533400">
            <a:lnSpc>
              <a:spcPct val="90000"/>
            </a:lnSpc>
            <a:spcBef>
              <a:spcPct val="0"/>
            </a:spcBef>
            <a:spcAft>
              <a:spcPct val="15000"/>
            </a:spcAft>
            <a:buChar char="•"/>
          </a:pPr>
          <a:r>
            <a:rPr lang="en-US" sz="1200" kern="1200"/>
            <a:t>Helps identify potential problems early</a:t>
          </a:r>
        </a:p>
        <a:p>
          <a:pPr marL="114300" lvl="1" indent="-114300" algn="l" defTabSz="533400">
            <a:lnSpc>
              <a:spcPct val="90000"/>
            </a:lnSpc>
            <a:spcBef>
              <a:spcPct val="0"/>
            </a:spcBef>
            <a:spcAft>
              <a:spcPct val="15000"/>
            </a:spcAft>
            <a:buChar char="•"/>
          </a:pPr>
          <a:r>
            <a:rPr lang="en-US" sz="1200" kern="1200" dirty="0"/>
            <a:t>Promotes awareness throughout the department.</a:t>
          </a:r>
        </a:p>
        <a:p>
          <a:pPr marL="114300" lvl="1" indent="-114300" algn="l" defTabSz="533400">
            <a:lnSpc>
              <a:spcPct val="90000"/>
            </a:lnSpc>
            <a:spcBef>
              <a:spcPct val="0"/>
            </a:spcBef>
            <a:spcAft>
              <a:spcPct val="15000"/>
            </a:spcAft>
            <a:buChar char="•"/>
          </a:pPr>
          <a:r>
            <a:rPr lang="en-US" sz="1200" kern="1200"/>
            <a:t>In certain situations, may provide advantages when dealing with the IRS.</a:t>
          </a:r>
        </a:p>
      </dsp:txBody>
      <dsp:txXfrm>
        <a:off x="0" y="1391046"/>
        <a:ext cx="3215216" cy="2196388"/>
      </dsp:txXfrm>
    </dsp:sp>
    <dsp:sp modelId="{B2B14553-E0C9-4C53-814B-5BC6A10B1706}">
      <dsp:nvSpPr>
        <dsp:cNvPr id="0" name=""/>
        <dsp:cNvSpPr/>
      </dsp:nvSpPr>
      <dsp:spPr>
        <a:xfrm>
          <a:off x="1058511" y="366064"/>
          <a:ext cx="1098194" cy="109819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5620" tIns="12700" rIns="8562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19338" y="526891"/>
        <a:ext cx="776540" cy="776540"/>
      </dsp:txXfrm>
    </dsp:sp>
    <dsp:sp modelId="{F88089FF-B168-401F-9D35-CFD0E8764657}">
      <dsp:nvSpPr>
        <dsp:cNvPr id="0" name=""/>
        <dsp:cNvSpPr/>
      </dsp:nvSpPr>
      <dsp:spPr>
        <a:xfrm>
          <a:off x="0" y="3660576"/>
          <a:ext cx="3215216"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5ADFC1F-C9F6-45B2-90AB-686A091CBAC6}">
      <dsp:nvSpPr>
        <dsp:cNvPr id="0" name=""/>
        <dsp:cNvSpPr/>
      </dsp:nvSpPr>
      <dsp:spPr>
        <a:xfrm>
          <a:off x="3536738" y="0"/>
          <a:ext cx="3215216" cy="36606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0671" tIns="330200" rIns="250671" bIns="330200" numCol="1" spcCol="1270" anchor="t" anchorCtr="0">
          <a:noAutofit/>
        </a:bodyPr>
        <a:lstStyle/>
        <a:p>
          <a:pPr marL="0" lvl="0" indent="0" algn="l" defTabSz="711200">
            <a:lnSpc>
              <a:spcPct val="90000"/>
            </a:lnSpc>
            <a:spcBef>
              <a:spcPct val="0"/>
            </a:spcBef>
            <a:spcAft>
              <a:spcPct val="35000"/>
            </a:spcAft>
            <a:buNone/>
          </a:pPr>
          <a:r>
            <a:rPr lang="en-US" sz="1600" kern="1200"/>
            <a:t>Create listing of key bond facts:</a:t>
          </a:r>
        </a:p>
        <a:p>
          <a:pPr marL="114300" lvl="1" indent="-114300" algn="l" defTabSz="533400">
            <a:lnSpc>
              <a:spcPct val="90000"/>
            </a:lnSpc>
            <a:spcBef>
              <a:spcPct val="0"/>
            </a:spcBef>
            <a:spcAft>
              <a:spcPct val="15000"/>
            </a:spcAft>
            <a:buChar char="•"/>
          </a:pPr>
          <a:r>
            <a:rPr lang="en-US" sz="1200" kern="1200"/>
            <a:t>Borrowing Cost (Bond Yield)</a:t>
          </a:r>
        </a:p>
        <a:p>
          <a:pPr marL="114300" lvl="1" indent="-114300" algn="l" defTabSz="533400">
            <a:lnSpc>
              <a:spcPct val="90000"/>
            </a:lnSpc>
            <a:spcBef>
              <a:spcPct val="0"/>
            </a:spcBef>
            <a:spcAft>
              <a:spcPct val="15000"/>
            </a:spcAft>
            <a:buChar char="•"/>
          </a:pPr>
          <a:r>
            <a:rPr lang="en-US" sz="1200" kern="1200"/>
            <a:t>Issuance Date</a:t>
          </a:r>
        </a:p>
        <a:p>
          <a:pPr marL="114300" lvl="1" indent="-114300" algn="l" defTabSz="533400">
            <a:lnSpc>
              <a:spcPct val="90000"/>
            </a:lnSpc>
            <a:spcBef>
              <a:spcPct val="0"/>
            </a:spcBef>
            <a:spcAft>
              <a:spcPct val="15000"/>
            </a:spcAft>
            <a:buChar char="•"/>
          </a:pPr>
          <a:r>
            <a:rPr lang="en-US" sz="1200" kern="1200"/>
            <a:t>Maturity Date</a:t>
          </a:r>
        </a:p>
        <a:p>
          <a:pPr marL="114300" lvl="1" indent="-114300" algn="l" defTabSz="533400">
            <a:lnSpc>
              <a:spcPct val="90000"/>
            </a:lnSpc>
            <a:spcBef>
              <a:spcPct val="0"/>
            </a:spcBef>
            <a:spcAft>
              <a:spcPct val="15000"/>
            </a:spcAft>
            <a:buChar char="•"/>
          </a:pPr>
          <a:r>
            <a:rPr lang="en-US" sz="1200" kern="1200"/>
            <a:t>5</a:t>
          </a:r>
          <a:r>
            <a:rPr lang="en-US" sz="1200" kern="1200" baseline="30000"/>
            <a:t>th</a:t>
          </a:r>
          <a:r>
            <a:rPr lang="en-US" sz="1200" kern="1200"/>
            <a:t> Year Payment Dates (Due within 60 days of 5</a:t>
          </a:r>
          <a:r>
            <a:rPr lang="en-US" sz="1200" kern="1200" baseline="30000"/>
            <a:t>th</a:t>
          </a:r>
          <a:r>
            <a:rPr lang="en-US" sz="1200" kern="1200"/>
            <a:t> Year)</a:t>
          </a:r>
        </a:p>
        <a:p>
          <a:pPr marL="114300" lvl="1" indent="-114300" algn="l" defTabSz="533400">
            <a:lnSpc>
              <a:spcPct val="90000"/>
            </a:lnSpc>
            <a:spcBef>
              <a:spcPct val="0"/>
            </a:spcBef>
            <a:spcAft>
              <a:spcPct val="15000"/>
            </a:spcAft>
            <a:buChar char="•"/>
          </a:pPr>
          <a:r>
            <a:rPr lang="en-US" sz="1200" kern="1200"/>
            <a:t>Accrued Liabilities but not yet paid (list in Annual Report)</a:t>
          </a:r>
        </a:p>
      </dsp:txBody>
      <dsp:txXfrm>
        <a:off x="3536738" y="1391046"/>
        <a:ext cx="3215216" cy="2196388"/>
      </dsp:txXfrm>
    </dsp:sp>
    <dsp:sp modelId="{84499046-D7D8-4C0A-9003-E8003C966AEB}">
      <dsp:nvSpPr>
        <dsp:cNvPr id="0" name=""/>
        <dsp:cNvSpPr/>
      </dsp:nvSpPr>
      <dsp:spPr>
        <a:xfrm>
          <a:off x="4595249" y="366064"/>
          <a:ext cx="1098194" cy="109819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5620" tIns="12700" rIns="8562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56076" y="526891"/>
        <a:ext cx="776540" cy="776540"/>
      </dsp:txXfrm>
    </dsp:sp>
    <dsp:sp modelId="{FFB5432A-A60A-43AC-96D3-27A969870427}">
      <dsp:nvSpPr>
        <dsp:cNvPr id="0" name=""/>
        <dsp:cNvSpPr/>
      </dsp:nvSpPr>
      <dsp:spPr>
        <a:xfrm>
          <a:off x="3536738" y="3660576"/>
          <a:ext cx="3215216"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6BBCB0E-EDA8-4D05-A33D-5E6FA7B277D5}">
      <dsp:nvSpPr>
        <dsp:cNvPr id="0" name=""/>
        <dsp:cNvSpPr/>
      </dsp:nvSpPr>
      <dsp:spPr>
        <a:xfrm>
          <a:off x="7073476" y="0"/>
          <a:ext cx="3215216" cy="366064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0671" tIns="330200" rIns="250671" bIns="330200" numCol="1" spcCol="1270" anchor="t" anchorCtr="0">
          <a:noAutofit/>
        </a:bodyPr>
        <a:lstStyle/>
        <a:p>
          <a:pPr marL="0" lvl="0" indent="0" algn="l" defTabSz="711200">
            <a:lnSpc>
              <a:spcPct val="90000"/>
            </a:lnSpc>
            <a:spcBef>
              <a:spcPct val="0"/>
            </a:spcBef>
            <a:spcAft>
              <a:spcPct val="35000"/>
            </a:spcAft>
            <a:buNone/>
          </a:pPr>
          <a:r>
            <a:rPr lang="en-US" sz="1600" kern="1200" dirty="0"/>
            <a:t>Read through policies annually, and create and execute due diligence checklists.</a:t>
          </a:r>
        </a:p>
      </dsp:txBody>
      <dsp:txXfrm>
        <a:off x="7073476" y="1391046"/>
        <a:ext cx="3215216" cy="2196388"/>
      </dsp:txXfrm>
    </dsp:sp>
    <dsp:sp modelId="{6F481148-B8CD-446F-9142-C56C9240F237}">
      <dsp:nvSpPr>
        <dsp:cNvPr id="0" name=""/>
        <dsp:cNvSpPr/>
      </dsp:nvSpPr>
      <dsp:spPr>
        <a:xfrm>
          <a:off x="8131987" y="366064"/>
          <a:ext cx="1098194" cy="109819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5620" tIns="12700" rIns="8562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292814" y="526891"/>
        <a:ext cx="776540" cy="776540"/>
      </dsp:txXfrm>
    </dsp:sp>
    <dsp:sp modelId="{5A618541-B93F-4C0F-A358-AFB4A4BA1A19}">
      <dsp:nvSpPr>
        <dsp:cNvPr id="0" name=""/>
        <dsp:cNvSpPr/>
      </dsp:nvSpPr>
      <dsp:spPr>
        <a:xfrm>
          <a:off x="7073476" y="3660576"/>
          <a:ext cx="3215216"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BDFDD-EA6B-4CA4-BE01-A4B84F0FA849}"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9567C-5986-4932-85D7-6CDFF6E0883C}" type="slidenum">
              <a:rPr lang="en-US" smtClean="0"/>
              <a:t>‹#›</a:t>
            </a:fld>
            <a:endParaRPr lang="en-US"/>
          </a:p>
        </p:txBody>
      </p:sp>
    </p:spTree>
    <p:extLst>
      <p:ext uri="{BB962C8B-B14F-4D97-AF65-F5344CB8AC3E}">
        <p14:creationId xmlns:p14="http://schemas.microsoft.com/office/powerpoint/2010/main" val="353372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1</a:t>
            </a:fld>
            <a:endParaRPr lang="en-US"/>
          </a:p>
        </p:txBody>
      </p:sp>
    </p:spTree>
    <p:extLst>
      <p:ext uri="{BB962C8B-B14F-4D97-AF65-F5344CB8AC3E}">
        <p14:creationId xmlns:p14="http://schemas.microsoft.com/office/powerpoint/2010/main" val="226504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10</a:t>
            </a:fld>
            <a:endParaRPr lang="en-US"/>
          </a:p>
        </p:txBody>
      </p:sp>
    </p:spTree>
    <p:extLst>
      <p:ext uri="{BB962C8B-B14F-4D97-AF65-F5344CB8AC3E}">
        <p14:creationId xmlns:p14="http://schemas.microsoft.com/office/powerpoint/2010/main" val="3019705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34CF-C32F-B76F-284B-0B92B3059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45B33-7FAA-DD52-F436-5B56A97C0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5A781-FA69-E2A6-F546-7275F59280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0B5C08-4350-C038-989E-96715EC1DC53}"/>
              </a:ext>
            </a:extLst>
          </p:cNvPr>
          <p:cNvSpPr>
            <a:spLocks noGrp="1"/>
          </p:cNvSpPr>
          <p:nvPr>
            <p:ph type="sldNum" sz="quarter" idx="5"/>
          </p:nvPr>
        </p:nvSpPr>
        <p:spPr/>
        <p:txBody>
          <a:bodyPr/>
          <a:lstStyle/>
          <a:p>
            <a:fld id="{E959567C-5986-4932-85D7-6CDFF6E0883C}" type="slidenum">
              <a:rPr lang="en-US" smtClean="0"/>
              <a:t>11</a:t>
            </a:fld>
            <a:endParaRPr lang="en-US"/>
          </a:p>
        </p:txBody>
      </p:sp>
    </p:spTree>
    <p:extLst>
      <p:ext uri="{BB962C8B-B14F-4D97-AF65-F5344CB8AC3E}">
        <p14:creationId xmlns:p14="http://schemas.microsoft.com/office/powerpoint/2010/main" val="111193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12</a:t>
            </a:fld>
            <a:endParaRPr lang="en-US"/>
          </a:p>
        </p:txBody>
      </p:sp>
    </p:spTree>
    <p:extLst>
      <p:ext uri="{BB962C8B-B14F-4D97-AF65-F5344CB8AC3E}">
        <p14:creationId xmlns:p14="http://schemas.microsoft.com/office/powerpoint/2010/main" val="321001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F4A4F-A22B-DFBC-9063-2E77EE3AF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FF9CB-7982-E94D-A907-884C02142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09C3D-05B9-78D6-A4CE-8C31B8C133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F06022-1AA6-3077-3CE7-A9FA7D4C1FE0}"/>
              </a:ext>
            </a:extLst>
          </p:cNvPr>
          <p:cNvSpPr>
            <a:spLocks noGrp="1"/>
          </p:cNvSpPr>
          <p:nvPr>
            <p:ph type="sldNum" sz="quarter" idx="5"/>
          </p:nvPr>
        </p:nvSpPr>
        <p:spPr/>
        <p:txBody>
          <a:bodyPr/>
          <a:lstStyle/>
          <a:p>
            <a:fld id="{E959567C-5986-4932-85D7-6CDFF6E0883C}" type="slidenum">
              <a:rPr lang="en-US" smtClean="0"/>
              <a:t>13</a:t>
            </a:fld>
            <a:endParaRPr lang="en-US"/>
          </a:p>
        </p:txBody>
      </p:sp>
    </p:spTree>
    <p:extLst>
      <p:ext uri="{BB962C8B-B14F-4D97-AF65-F5344CB8AC3E}">
        <p14:creationId xmlns:p14="http://schemas.microsoft.com/office/powerpoint/2010/main" val="2727737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14</a:t>
            </a:fld>
            <a:endParaRPr lang="en-US"/>
          </a:p>
        </p:txBody>
      </p:sp>
    </p:spTree>
    <p:extLst>
      <p:ext uri="{BB962C8B-B14F-4D97-AF65-F5344CB8AC3E}">
        <p14:creationId xmlns:p14="http://schemas.microsoft.com/office/powerpoint/2010/main" val="245337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16</a:t>
            </a:fld>
            <a:endParaRPr lang="en-US"/>
          </a:p>
        </p:txBody>
      </p:sp>
    </p:spTree>
    <p:extLst>
      <p:ext uri="{BB962C8B-B14F-4D97-AF65-F5344CB8AC3E}">
        <p14:creationId xmlns:p14="http://schemas.microsoft.com/office/powerpoint/2010/main" val="808291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17</a:t>
            </a:fld>
            <a:endParaRPr lang="en-US"/>
          </a:p>
        </p:txBody>
      </p:sp>
    </p:spTree>
    <p:extLst>
      <p:ext uri="{BB962C8B-B14F-4D97-AF65-F5344CB8AC3E}">
        <p14:creationId xmlns:p14="http://schemas.microsoft.com/office/powerpoint/2010/main" val="3810665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18</a:t>
            </a:fld>
            <a:endParaRPr lang="en-US"/>
          </a:p>
        </p:txBody>
      </p:sp>
    </p:spTree>
    <p:extLst>
      <p:ext uri="{BB962C8B-B14F-4D97-AF65-F5344CB8AC3E}">
        <p14:creationId xmlns:p14="http://schemas.microsoft.com/office/powerpoint/2010/main" val="2013144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4498D-906A-5B91-83F1-589E86BB9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5FF9A-C852-F3C0-BB79-372852813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36291-4A00-0800-8F5C-6B130C8154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497E8F-8E46-E3DB-E3E9-F041C8AAFB0A}"/>
              </a:ext>
            </a:extLst>
          </p:cNvPr>
          <p:cNvSpPr>
            <a:spLocks noGrp="1"/>
          </p:cNvSpPr>
          <p:nvPr>
            <p:ph type="sldNum" sz="quarter" idx="5"/>
          </p:nvPr>
        </p:nvSpPr>
        <p:spPr/>
        <p:txBody>
          <a:bodyPr/>
          <a:lstStyle/>
          <a:p>
            <a:fld id="{E959567C-5986-4932-85D7-6CDFF6E0883C}" type="slidenum">
              <a:rPr lang="en-US" smtClean="0"/>
              <a:t>19</a:t>
            </a:fld>
            <a:endParaRPr lang="en-US"/>
          </a:p>
        </p:txBody>
      </p:sp>
    </p:spTree>
    <p:extLst>
      <p:ext uri="{BB962C8B-B14F-4D97-AF65-F5344CB8AC3E}">
        <p14:creationId xmlns:p14="http://schemas.microsoft.com/office/powerpoint/2010/main" val="1824806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094A-6B02-6750-517A-5E7101335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DE6FC-8420-AD19-6995-7DF11BE19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7C219-E678-40A7-A829-2D5C4E28D8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E6C20E-0B28-5142-7145-4CB94E200E21}"/>
              </a:ext>
            </a:extLst>
          </p:cNvPr>
          <p:cNvSpPr>
            <a:spLocks noGrp="1"/>
          </p:cNvSpPr>
          <p:nvPr>
            <p:ph type="sldNum" sz="quarter" idx="5"/>
          </p:nvPr>
        </p:nvSpPr>
        <p:spPr/>
        <p:txBody>
          <a:bodyPr/>
          <a:lstStyle/>
          <a:p>
            <a:fld id="{E959567C-5986-4932-85D7-6CDFF6E0883C}" type="slidenum">
              <a:rPr lang="en-US" smtClean="0"/>
              <a:t>20</a:t>
            </a:fld>
            <a:endParaRPr lang="en-US"/>
          </a:p>
        </p:txBody>
      </p:sp>
    </p:spTree>
    <p:extLst>
      <p:ext uri="{BB962C8B-B14F-4D97-AF65-F5344CB8AC3E}">
        <p14:creationId xmlns:p14="http://schemas.microsoft.com/office/powerpoint/2010/main" val="1469037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FCA0B-D0AC-7775-D6D4-E77F04E7F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583F34-0B23-C5FC-5E8C-73A18582D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72502-F74C-959F-AE9E-481FC7EFD2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3D2FCC-F8D2-982C-6F0C-E18B13B62942}"/>
              </a:ext>
            </a:extLst>
          </p:cNvPr>
          <p:cNvSpPr>
            <a:spLocks noGrp="1"/>
          </p:cNvSpPr>
          <p:nvPr>
            <p:ph type="sldNum" sz="quarter" idx="5"/>
          </p:nvPr>
        </p:nvSpPr>
        <p:spPr/>
        <p:txBody>
          <a:bodyPr/>
          <a:lstStyle/>
          <a:p>
            <a:fld id="{E959567C-5986-4932-85D7-6CDFF6E0883C}" type="slidenum">
              <a:rPr lang="en-US" smtClean="0"/>
              <a:t>2</a:t>
            </a:fld>
            <a:endParaRPr lang="en-US"/>
          </a:p>
        </p:txBody>
      </p:sp>
    </p:spTree>
    <p:extLst>
      <p:ext uri="{BB962C8B-B14F-4D97-AF65-F5344CB8AC3E}">
        <p14:creationId xmlns:p14="http://schemas.microsoft.com/office/powerpoint/2010/main" val="1469326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21</a:t>
            </a:fld>
            <a:endParaRPr lang="en-US"/>
          </a:p>
        </p:txBody>
      </p:sp>
    </p:spTree>
    <p:extLst>
      <p:ext uri="{BB962C8B-B14F-4D97-AF65-F5344CB8AC3E}">
        <p14:creationId xmlns:p14="http://schemas.microsoft.com/office/powerpoint/2010/main" val="4180541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22</a:t>
            </a:fld>
            <a:endParaRPr lang="en-US"/>
          </a:p>
        </p:txBody>
      </p:sp>
    </p:spTree>
    <p:extLst>
      <p:ext uri="{BB962C8B-B14F-4D97-AF65-F5344CB8AC3E}">
        <p14:creationId xmlns:p14="http://schemas.microsoft.com/office/powerpoint/2010/main" val="1402872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23</a:t>
            </a:fld>
            <a:endParaRPr lang="en-US"/>
          </a:p>
        </p:txBody>
      </p:sp>
    </p:spTree>
    <p:extLst>
      <p:ext uri="{BB962C8B-B14F-4D97-AF65-F5344CB8AC3E}">
        <p14:creationId xmlns:p14="http://schemas.microsoft.com/office/powerpoint/2010/main" val="2740840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7A811-73F5-89AA-EE75-EFDB3846D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AAF61-ED89-9570-AA0E-421B1F0E4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89410-463E-E8BF-EF80-C9B28A5030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825307-BED2-AE9A-5B77-51CDA4D78755}"/>
              </a:ext>
            </a:extLst>
          </p:cNvPr>
          <p:cNvSpPr>
            <a:spLocks noGrp="1"/>
          </p:cNvSpPr>
          <p:nvPr>
            <p:ph type="sldNum" sz="quarter" idx="5"/>
          </p:nvPr>
        </p:nvSpPr>
        <p:spPr/>
        <p:txBody>
          <a:bodyPr/>
          <a:lstStyle/>
          <a:p>
            <a:fld id="{E959567C-5986-4932-85D7-6CDFF6E0883C}" type="slidenum">
              <a:rPr lang="en-US" smtClean="0"/>
              <a:t>3</a:t>
            </a:fld>
            <a:endParaRPr lang="en-US"/>
          </a:p>
        </p:txBody>
      </p:sp>
    </p:spTree>
    <p:extLst>
      <p:ext uri="{BB962C8B-B14F-4D97-AF65-F5344CB8AC3E}">
        <p14:creationId xmlns:p14="http://schemas.microsoft.com/office/powerpoint/2010/main" val="320570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4</a:t>
            </a:fld>
            <a:endParaRPr lang="en-US"/>
          </a:p>
        </p:txBody>
      </p:sp>
    </p:spTree>
    <p:extLst>
      <p:ext uri="{BB962C8B-B14F-4D97-AF65-F5344CB8AC3E}">
        <p14:creationId xmlns:p14="http://schemas.microsoft.com/office/powerpoint/2010/main" val="278653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5</a:t>
            </a:fld>
            <a:endParaRPr lang="en-US"/>
          </a:p>
        </p:txBody>
      </p:sp>
    </p:spTree>
    <p:extLst>
      <p:ext uri="{BB962C8B-B14F-4D97-AF65-F5344CB8AC3E}">
        <p14:creationId xmlns:p14="http://schemas.microsoft.com/office/powerpoint/2010/main" val="194520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59567C-5986-4932-85D7-6CDFF6E0883C}" type="slidenum">
              <a:rPr lang="en-US" smtClean="0"/>
              <a:t>6</a:t>
            </a:fld>
            <a:endParaRPr lang="en-US" dirty="0"/>
          </a:p>
        </p:txBody>
      </p:sp>
    </p:spTree>
    <p:extLst>
      <p:ext uri="{BB962C8B-B14F-4D97-AF65-F5344CB8AC3E}">
        <p14:creationId xmlns:p14="http://schemas.microsoft.com/office/powerpoint/2010/main" val="1391196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7</a:t>
            </a:fld>
            <a:endParaRPr lang="en-US"/>
          </a:p>
        </p:txBody>
      </p:sp>
    </p:spTree>
    <p:extLst>
      <p:ext uri="{BB962C8B-B14F-4D97-AF65-F5344CB8AC3E}">
        <p14:creationId xmlns:p14="http://schemas.microsoft.com/office/powerpoint/2010/main" val="3461375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375B-8573-3889-5762-EB2A42EFF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E909D-0799-A010-C3AF-02A225A23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0575E-6EA8-D998-6CC1-9EBDBFDE38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C5C191-4B96-6783-E01A-A2FA86706AF1}"/>
              </a:ext>
            </a:extLst>
          </p:cNvPr>
          <p:cNvSpPr>
            <a:spLocks noGrp="1"/>
          </p:cNvSpPr>
          <p:nvPr>
            <p:ph type="sldNum" sz="quarter" idx="5"/>
          </p:nvPr>
        </p:nvSpPr>
        <p:spPr/>
        <p:txBody>
          <a:bodyPr/>
          <a:lstStyle/>
          <a:p>
            <a:fld id="{E959567C-5986-4932-85D7-6CDFF6E0883C}" type="slidenum">
              <a:rPr lang="en-US" smtClean="0"/>
              <a:t>8</a:t>
            </a:fld>
            <a:endParaRPr lang="en-US"/>
          </a:p>
        </p:txBody>
      </p:sp>
    </p:spTree>
    <p:extLst>
      <p:ext uri="{BB962C8B-B14F-4D97-AF65-F5344CB8AC3E}">
        <p14:creationId xmlns:p14="http://schemas.microsoft.com/office/powerpoint/2010/main" val="287672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9567C-5986-4932-85D7-6CDFF6E0883C}" type="slidenum">
              <a:rPr lang="en-US" smtClean="0"/>
              <a:t>9</a:t>
            </a:fld>
            <a:endParaRPr lang="en-US"/>
          </a:p>
        </p:txBody>
      </p:sp>
    </p:spTree>
    <p:extLst>
      <p:ext uri="{BB962C8B-B14F-4D97-AF65-F5344CB8AC3E}">
        <p14:creationId xmlns:p14="http://schemas.microsoft.com/office/powerpoint/2010/main" val="39875400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1EBC0340-3AAE-A39F-0BAF-0E7430611152}"/>
              </a:ext>
            </a:extLst>
          </p:cNvPr>
          <p:cNvSpPr/>
          <p:nvPr/>
        </p:nvSpPr>
        <p:spPr>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0" name="Picture 9" descr="Gap between two buildings against the blue sky">
            <a:extLst>
              <a:ext uri="{FF2B5EF4-FFF2-40B4-BE49-F238E27FC236}">
                <a16:creationId xmlns:a16="http://schemas.microsoft.com/office/drawing/2014/main" id="{C40F96A3-9DAF-4D22-64AD-CEC023D28D9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1" y="0"/>
            <a:ext cx="11431589"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7" y="1399032"/>
            <a:ext cx="6757416" cy="3427502"/>
          </a:xfrm>
        </p:spPr>
        <p:txBody>
          <a:bodyPr lIns="0" tIns="0" rIns="0" bIns="0" anchor="t">
            <a:noAutofit/>
          </a:bodyPr>
          <a:lstStyle>
            <a:lvl1pPr algn="l">
              <a:defRPr sz="4500" cap="all" baseline="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816768" y="417444"/>
            <a:ext cx="7414940" cy="883258"/>
          </a:xfrm>
        </p:spPr>
        <p:txBody>
          <a:bodyPr lIns="0" tIns="0" rIns="0" bIns="182880" anchor="b">
            <a:noAutofit/>
          </a:bodyPr>
          <a:lstStyle>
            <a:lvl1pPr marL="0" indent="0" algn="l">
              <a:lnSpc>
                <a:spcPct val="100000"/>
              </a:lnSpc>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70855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392" y="182880"/>
            <a:ext cx="10122632" cy="1307592"/>
          </a:xfrm>
        </p:spPr>
        <p:txBody>
          <a:bodyPr anchor="b">
            <a:noAutofit/>
          </a:bodyPr>
          <a:lstStyle>
            <a:lvl1pPr algn="l">
              <a:defRPr sz="32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392" y="1837944"/>
            <a:ext cx="3941064" cy="4270248"/>
          </a:xfrm>
        </p:spPr>
        <p:txBody>
          <a:bodyPr lIns="91440" tIns="45720" rIns="91440" bIns="45720">
            <a:noAutofit/>
          </a:bodyPr>
          <a:lstStyle>
            <a:lvl1pPr>
              <a:lnSpc>
                <a:spcPct val="120000"/>
              </a:lnSpc>
              <a:spcBef>
                <a:spcPts val="0"/>
              </a:spcBef>
              <a:spcAft>
                <a:spcPts val="600"/>
              </a:spcAft>
              <a:defRPr sz="1800" b="1" cap="all" baseline="0">
                <a:latin typeface="+mn-lt"/>
              </a:defRPr>
            </a:lvl1pPr>
            <a:lvl2pPr marL="283464" indent="-285750">
              <a:lnSpc>
                <a:spcPct val="120000"/>
              </a:lnSpc>
              <a:spcBef>
                <a:spcPts val="0"/>
              </a:spcBef>
              <a:spcAft>
                <a:spcPts val="600"/>
              </a:spcAft>
              <a:buFont typeface="Arial" panose="020B0604020202020204" pitchFamily="34" charset="0"/>
              <a:buChar char="•"/>
              <a:defRPr sz="1800">
                <a:latin typeface="+mn-lt"/>
              </a:defRPr>
            </a:lvl2pPr>
            <a:lvl3pPr marL="548640" indent="-285750">
              <a:lnSpc>
                <a:spcPct val="120000"/>
              </a:lnSpc>
              <a:spcBef>
                <a:spcPts val="0"/>
              </a:spcBef>
              <a:buFont typeface="Arial" panose="020B0604020202020204" pitchFamily="34" charset="0"/>
              <a:buChar cha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7731A911-7B7E-249D-2D6A-132D4B395A3C}"/>
              </a:ext>
            </a:extLst>
          </p:cNvPr>
          <p:cNvSpPr>
            <a:spLocks noGrp="1"/>
          </p:cNvSpPr>
          <p:nvPr>
            <p:ph sz="half" idx="12"/>
          </p:nvPr>
        </p:nvSpPr>
        <p:spPr>
          <a:xfrm>
            <a:off x="5614416" y="1837944"/>
            <a:ext cx="5358384" cy="4270248"/>
          </a:xfrm>
        </p:spPr>
        <p:txBody>
          <a:bodyPr lIns="0" tIns="0" rIns="0" bIns="0">
            <a:noAutofit/>
          </a:bodyPr>
          <a:lstStyle>
            <a:lvl1pPr>
              <a:lnSpc>
                <a:spcPct val="120000"/>
              </a:lnSpc>
              <a:spcBef>
                <a:spcPts val="0"/>
              </a:spcBef>
              <a:spcAft>
                <a:spcPts val="1200"/>
              </a:spcAft>
              <a:defRPr sz="18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305809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987AE2-5803-BA29-C76B-C9FA864D3F00}"/>
              </a:ext>
            </a:extLst>
          </p:cNvPr>
          <p:cNvSpPr>
            <a:spLocks noGrp="1"/>
          </p:cNvSpPr>
          <p:nvPr>
            <p:ph type="title" hasCustomPrompt="1"/>
          </p:nvPr>
        </p:nvSpPr>
        <p:spPr>
          <a:xfrm>
            <a:off x="850392" y="182880"/>
            <a:ext cx="10122632" cy="1307592"/>
          </a:xfrm>
        </p:spPr>
        <p:txBody>
          <a:bodyPr anchor="b">
            <a:noAutofit/>
          </a:bodyPr>
          <a:lstStyle>
            <a:lvl1pPr algn="l">
              <a:defRPr sz="32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2" cy="435133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299464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8540B3-3734-5A53-D7E0-D89871A3711C}"/>
              </a:ext>
            </a:extLst>
          </p:cNvPr>
          <p:cNvSpPr>
            <a:spLocks noGrp="1"/>
          </p:cNvSpPr>
          <p:nvPr>
            <p:ph type="title" hasCustomPrompt="1"/>
          </p:nvPr>
        </p:nvSpPr>
        <p:spPr>
          <a:xfrm>
            <a:off x="850392" y="182880"/>
            <a:ext cx="10085832" cy="1307592"/>
          </a:xfrm>
        </p:spPr>
        <p:txBody>
          <a:bodyPr anchor="b">
            <a:noAutofit/>
          </a:bodyPr>
          <a:lstStyle>
            <a:lvl1pPr algn="l">
              <a:defRPr sz="3200" baseline="0"/>
            </a:lvl1pPr>
          </a:lstStyle>
          <a:p>
            <a:r>
              <a:rPr lang="en-US" dirty="0"/>
              <a:t>CLICK TO EDIT MASTER TITLE</a:t>
            </a:r>
          </a:p>
        </p:txBody>
      </p:sp>
      <p:sp>
        <p:nvSpPr>
          <p:cNvPr id="5" name="Content Placeholder 3">
            <a:extLst>
              <a:ext uri="{FF2B5EF4-FFF2-40B4-BE49-F238E27FC236}">
                <a16:creationId xmlns:a16="http://schemas.microsoft.com/office/drawing/2014/main" id="{7E6B22B6-D5E7-7C52-B588-374568C8DD6C}"/>
              </a:ext>
            </a:extLst>
          </p:cNvPr>
          <p:cNvSpPr>
            <a:spLocks noGrp="1"/>
          </p:cNvSpPr>
          <p:nvPr>
            <p:ph sz="half" idx="2"/>
          </p:nvPr>
        </p:nvSpPr>
        <p:spPr>
          <a:xfrm>
            <a:off x="850392" y="1911096"/>
            <a:ext cx="4837176" cy="2898648"/>
          </a:xfrm>
        </p:spPr>
        <p:txBody>
          <a:bodyPr lIns="0" tIns="0" rIns="0" bIns="0">
            <a:noAutofit/>
          </a:bodyPr>
          <a:lstStyle>
            <a:lvl1pPr>
              <a:lnSpc>
                <a:spcPct val="120000"/>
              </a:lnSpc>
              <a:spcBef>
                <a:spcPts val="0"/>
              </a:spcBef>
              <a:spcAft>
                <a:spcPts val="1200"/>
              </a:spcAft>
              <a:defRPr sz="1800" cap="none" baseline="0">
                <a:latin typeface="+mn-lt"/>
              </a:defRPr>
            </a:lvl1pPr>
            <a:lvl2pPr marL="283464" indent="-285750">
              <a:lnSpc>
                <a:spcPct val="120000"/>
              </a:lnSpc>
              <a:spcBef>
                <a:spcPts val="0"/>
              </a:spcBef>
              <a:spcAft>
                <a:spcPts val="600"/>
              </a:spcAft>
              <a:buFont typeface="Arial" panose="020B0604020202020204" pitchFamily="34" charset="0"/>
              <a:buChar char="•"/>
              <a:defRPr sz="1800">
                <a:latin typeface="+mn-lt"/>
              </a:defRPr>
            </a:lvl2pPr>
            <a:lvl3pPr marL="548640" indent="-285750">
              <a:lnSpc>
                <a:spcPct val="120000"/>
              </a:lnSpc>
              <a:spcBef>
                <a:spcPts val="0"/>
              </a:spcBef>
              <a:buFont typeface="Arial" panose="020B0604020202020204" pitchFamily="34" charset="0"/>
              <a:buChar cha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BCDBC7A5-FE31-E809-7729-4AFA9CFD0DEB}"/>
              </a:ext>
            </a:extLst>
          </p:cNvPr>
          <p:cNvSpPr>
            <a:spLocks noGrp="1"/>
          </p:cNvSpPr>
          <p:nvPr>
            <p:ph sz="half" idx="36"/>
          </p:nvPr>
        </p:nvSpPr>
        <p:spPr>
          <a:xfrm>
            <a:off x="6812280" y="1911096"/>
            <a:ext cx="4453128" cy="1911096"/>
          </a:xfrm>
        </p:spPr>
        <p:txBody>
          <a:bodyPr lIns="0" tIns="0" rIns="0" bIns="0">
            <a:noAutofit/>
          </a:bodyPr>
          <a:lstStyle>
            <a:lvl1pPr marL="285750" indent="-285750">
              <a:lnSpc>
                <a:spcPct val="120000"/>
              </a:lnSpc>
              <a:spcBef>
                <a:spcPts val="0"/>
              </a:spcBef>
              <a:spcAft>
                <a:spcPts val="1200"/>
              </a:spcAft>
              <a:buFont typeface="Arial" panose="020B0604020202020204" pitchFamily="34" charset="0"/>
              <a:buChar char="•"/>
              <a:defRPr sz="1800" cap="none" baseline="0">
                <a:latin typeface="+mn-lt"/>
              </a:defRPr>
            </a:lvl1pPr>
            <a:lvl2pPr marL="548640" indent="-285750">
              <a:lnSpc>
                <a:spcPct val="120000"/>
              </a:lnSpc>
              <a:spcBef>
                <a:spcPts val="0"/>
              </a:spcBef>
              <a:spcAft>
                <a:spcPts val="600"/>
              </a:spcAft>
              <a:buFont typeface="Arial" panose="020B0604020202020204" pitchFamily="34" charset="0"/>
              <a:buChar char="•"/>
              <a:defRPr sz="1800">
                <a:latin typeface="+mn-lt"/>
              </a:defRPr>
            </a:lvl2pPr>
            <a:lvl3pPr marL="822960" indent="-285750">
              <a:lnSpc>
                <a:spcPct val="120000"/>
              </a:lnSpc>
              <a:spcBef>
                <a:spcPts val="0"/>
              </a:spcBef>
              <a:buFont typeface="Arial" panose="020B0604020202020204" pitchFamily="34" charset="0"/>
              <a:buChar cha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6812280" y="4242816"/>
            <a:ext cx="4123944" cy="2615184"/>
          </a:xfrm>
          <a:solidFill>
            <a:schemeClr val="accent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5A615220-DA65-3A8D-609D-95B6D86B192A}"/>
              </a:ext>
            </a:extLst>
          </p:cNvPr>
          <p:cNvSpPr>
            <a:spLocks noGrp="1"/>
          </p:cNvSpPr>
          <p:nvPr>
            <p:ph type="ftr" sz="quarter" idx="34"/>
          </p:nvPr>
        </p:nvSpPr>
        <p:spPr/>
        <p:txBody>
          <a:bodyPr/>
          <a:lstStyle/>
          <a:p>
            <a:endParaRPr lang="en-US"/>
          </a:p>
        </p:txBody>
      </p:sp>
      <p:sp>
        <p:nvSpPr>
          <p:cNvPr id="3" name="Slide Number Placeholder 2">
            <a:extLst>
              <a:ext uri="{FF2B5EF4-FFF2-40B4-BE49-F238E27FC236}">
                <a16:creationId xmlns:a16="http://schemas.microsoft.com/office/drawing/2014/main" id="{6AC2A57F-F2BF-F3B3-9D45-5DCD2608D80C}"/>
              </a:ext>
            </a:extLst>
          </p:cNvPr>
          <p:cNvSpPr>
            <a:spLocks noGrp="1"/>
          </p:cNvSpPr>
          <p:nvPr>
            <p:ph type="sldNum" sz="quarter" idx="35"/>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3470092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pic>
        <p:nvPicPr>
          <p:cNvPr id="3" name="Picture 2" descr="Large walking intersection with one lone person">
            <a:extLst>
              <a:ext uri="{FF2B5EF4-FFF2-40B4-BE49-F238E27FC236}">
                <a16:creationId xmlns:a16="http://schemas.microsoft.com/office/drawing/2014/main" id="{09010683-ED2B-BF6C-90F9-AF09D38DB67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7000" contrast="5000"/>
                    </a14:imgEffect>
                  </a14:imgLayer>
                </a14:imgProps>
              </a:ext>
              <a:ext uri="{28A0092B-C50C-407E-A947-70E740481C1C}">
                <a14:useLocalDpi xmlns:a14="http://schemas.microsoft.com/office/drawing/2010/main"/>
              </a:ext>
            </a:extLst>
          </a:blip>
          <a:srcRect/>
          <a:stretch/>
        </p:blipFill>
        <p:spPr>
          <a:xfrm>
            <a:off x="0" y="1"/>
            <a:ext cx="11811000" cy="6858000"/>
          </a:xfrm>
          <a:prstGeom prst="rect">
            <a:avLst/>
          </a:prstGeom>
        </p:spPr>
      </p:pic>
      <p:sp>
        <p:nvSpPr>
          <p:cNvPr id="6" name="Freeform 12">
            <a:extLst>
              <a:ext uri="{FF2B5EF4-FFF2-40B4-BE49-F238E27FC236}">
                <a16:creationId xmlns:a16="http://schemas.microsoft.com/office/drawing/2014/main" id="{82C1C4E7-A67E-5E90-3669-D2982C30E4FC}"/>
              </a:ext>
            </a:extLst>
          </p:cNvPr>
          <p:cNvSpPr/>
          <p:nvPr/>
        </p:nvSpPr>
        <p:spPr>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1907196" y="2188196"/>
            <a:ext cx="5985159" cy="1594507"/>
          </a:xfrm>
        </p:spPr>
        <p:txBody>
          <a:bodyPr lIns="0" tIns="0" rIns="0" bIns="0" anchor="b">
            <a:noAutofit/>
          </a:bodyPr>
          <a:lstStyle>
            <a:lvl1pPr>
              <a:defRPr sz="3200" b="1" i="0" baseline="0">
                <a:solidFill>
                  <a:schemeClr val="tx1"/>
                </a:solidFill>
                <a:latin typeface="+mj-lt"/>
                <a:cs typeface="Arial Black"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1907196" y="4078224"/>
            <a:ext cx="5444517" cy="1731890"/>
          </a:xfrm>
        </p:spPr>
        <p:txBody>
          <a:bodyPr lIns="0" tIns="0" rIns="0" bIns="0" anchor="t">
            <a:noAutofit/>
          </a:bodyPr>
          <a:lstStyle>
            <a:lvl1pPr marL="0" indent="0">
              <a:buNone/>
              <a:defRPr sz="18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829F29DD-6F0C-B005-FD16-89C061AE31C9}"/>
              </a:ext>
            </a:extLst>
          </p:cNvPr>
          <p:cNvSpPr/>
          <p:nvPr/>
        </p:nvSpPr>
        <p:spPr>
          <a:xfrm>
            <a:off x="10408059" y="1151133"/>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2" name="Rectangle 11">
            <a:extLst>
              <a:ext uri="{FF2B5EF4-FFF2-40B4-BE49-F238E27FC236}">
                <a16:creationId xmlns:a16="http://schemas.microsoft.com/office/drawing/2014/main" id="{67980795-C54D-B27A-60D2-8758CAF840E2}"/>
              </a:ext>
            </a:extLst>
          </p:cNvPr>
          <p:cNvSpPr/>
          <p:nvPr/>
        </p:nvSpPr>
        <p:spPr>
          <a:xfrm>
            <a:off x="10987993" y="114070"/>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Tree>
    <p:extLst>
      <p:ext uri="{BB962C8B-B14F-4D97-AF65-F5344CB8AC3E}">
        <p14:creationId xmlns:p14="http://schemas.microsoft.com/office/powerpoint/2010/main" val="3164984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40D456-F0A3-4789-A310-A23F01B2E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A8B05-7071-44D4-80F7-3E8191C9A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D3EB0F6F-1A19-8685-94D8-5A98CBD6E38F}"/>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BCCF226E-F07D-A427-EB58-5A8126EA5F21}"/>
              </a:ext>
            </a:extLst>
          </p:cNvPr>
          <p:cNvSpPr>
            <a:spLocks noGrp="1"/>
          </p:cNvSpPr>
          <p:nvPr>
            <p:ph type="ftr" sz="quarter" idx="10"/>
          </p:nvPr>
        </p:nvSpPr>
        <p:spPr/>
        <p:txBody>
          <a:bodyPr/>
          <a:lstStyle/>
          <a:p>
            <a:endParaRPr lang="en-US"/>
          </a:p>
        </p:txBody>
      </p:sp>
      <p:sp>
        <p:nvSpPr>
          <p:cNvPr id="10" name="Slide Number Placeholder 9">
            <a:extLst>
              <a:ext uri="{FF2B5EF4-FFF2-40B4-BE49-F238E27FC236}">
                <a16:creationId xmlns:a16="http://schemas.microsoft.com/office/drawing/2014/main" id="{D28C98F2-86E5-267F-EB18-E5180D1F0BD2}"/>
              </a:ext>
            </a:extLst>
          </p:cNvPr>
          <p:cNvSpPr>
            <a:spLocks noGrp="1"/>
          </p:cNvSpPr>
          <p:nvPr>
            <p:ph type="sldNum" sz="quarter" idx="11"/>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1090765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de Special">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2F08206-9F9E-41EC-B916-803A90177418}"/>
              </a:ext>
            </a:extLst>
          </p:cNvPr>
          <p:cNvSpPr/>
          <p:nvPr userDrawn="1"/>
        </p:nvSpPr>
        <p:spPr>
          <a:xfrm>
            <a:off x="261667" y="419100"/>
            <a:ext cx="3700733" cy="5753100"/>
          </a:xfrm>
          <a:prstGeom prst="roundRect">
            <a:avLst>
              <a:gd name="adj" fmla="val 60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F360219-F2D3-423A-AF0F-4D0AB45F423F}"/>
              </a:ext>
            </a:extLst>
          </p:cNvPr>
          <p:cNvSpPr>
            <a:spLocks noGrp="1"/>
          </p:cNvSpPr>
          <p:nvPr>
            <p:ph type="dt" sz="half" idx="10"/>
          </p:nvPr>
        </p:nvSpPr>
        <p:spPr/>
        <p:txBody>
          <a:bodyPr/>
          <a:lstStyle/>
          <a:p>
            <a:fld id="{D459DD08-046E-4E9F-8422-00183DAABDDD}" type="datetime1">
              <a:rPr lang="en-US" smtClean="0"/>
              <a:t>5/21/2025</a:t>
            </a:fld>
            <a:endParaRPr lang="en-US" dirty="0"/>
          </a:p>
        </p:txBody>
      </p:sp>
      <p:sp>
        <p:nvSpPr>
          <p:cNvPr id="4" name="Footer Placeholder 3">
            <a:extLst>
              <a:ext uri="{FF2B5EF4-FFF2-40B4-BE49-F238E27FC236}">
                <a16:creationId xmlns:a16="http://schemas.microsoft.com/office/drawing/2014/main" id="{590D88D1-D0CB-4671-A541-24C616E3C0A3}"/>
              </a:ext>
            </a:extLst>
          </p:cNvPr>
          <p:cNvSpPr>
            <a:spLocks noGrp="1"/>
          </p:cNvSpPr>
          <p:nvPr>
            <p:ph type="ftr" sz="quarter" idx="11"/>
          </p:nvPr>
        </p:nvSpPr>
        <p:spPr/>
        <p:txBody>
          <a:bodyPr/>
          <a:lstStyle/>
          <a:p>
            <a:r>
              <a:rPr lang="en-US"/>
              <a:t>©2019 Texas Association of School Business Officials. All rights reserved. Do not duplicate or distribute without express permission.</a:t>
            </a:r>
            <a:endParaRPr lang="en-US" dirty="0"/>
          </a:p>
        </p:txBody>
      </p:sp>
      <p:sp>
        <p:nvSpPr>
          <p:cNvPr id="5" name="Slide Number Placeholder 4">
            <a:extLst>
              <a:ext uri="{FF2B5EF4-FFF2-40B4-BE49-F238E27FC236}">
                <a16:creationId xmlns:a16="http://schemas.microsoft.com/office/drawing/2014/main" id="{6D7A29B6-8D5D-43B7-8AA9-2A1D56EE53CF}"/>
              </a:ext>
            </a:extLst>
          </p:cNvPr>
          <p:cNvSpPr>
            <a:spLocks noGrp="1"/>
          </p:cNvSpPr>
          <p:nvPr>
            <p:ph type="sldNum" sz="quarter" idx="12"/>
          </p:nvPr>
        </p:nvSpPr>
        <p:spPr/>
        <p:txBody>
          <a:bodyPr/>
          <a:lstStyle/>
          <a:p>
            <a:fld id="{84EABBBB-E3DC-4519-9308-927FE08F4BCD}" type="slidenum">
              <a:rPr lang="en-US" smtClean="0"/>
              <a:pPr/>
              <a:t>‹#›</a:t>
            </a:fld>
            <a:endParaRPr lang="en-US"/>
          </a:p>
        </p:txBody>
      </p:sp>
      <p:sp>
        <p:nvSpPr>
          <p:cNvPr id="7" name="Title 1">
            <a:extLst>
              <a:ext uri="{FF2B5EF4-FFF2-40B4-BE49-F238E27FC236}">
                <a16:creationId xmlns:a16="http://schemas.microsoft.com/office/drawing/2014/main" id="{F0DC66BA-9BBC-4B57-8416-D7418A5EFC21}"/>
              </a:ext>
            </a:extLst>
          </p:cNvPr>
          <p:cNvSpPr>
            <a:spLocks noGrp="1"/>
          </p:cNvSpPr>
          <p:nvPr>
            <p:ph type="title" hasCustomPrompt="1"/>
          </p:nvPr>
        </p:nvSpPr>
        <p:spPr>
          <a:xfrm>
            <a:off x="494564" y="592902"/>
            <a:ext cx="3200400" cy="2286000"/>
          </a:xfrm>
        </p:spPr>
        <p:txBody>
          <a:bodyPr anchor="b">
            <a:normAutofit/>
          </a:bodyPr>
          <a:lstStyle>
            <a:lvl1pPr>
              <a:defRPr sz="4000" b="0">
                <a:solidFill>
                  <a:srgbClr val="FFFFFF"/>
                </a:solidFill>
              </a:defRPr>
            </a:lvl1pPr>
          </a:lstStyle>
          <a:p>
            <a:r>
              <a:rPr lang="en-US" dirty="0"/>
              <a:t>Click to edit title style</a:t>
            </a:r>
          </a:p>
        </p:txBody>
      </p:sp>
      <p:sp>
        <p:nvSpPr>
          <p:cNvPr id="8" name="Content Placeholder 2">
            <a:extLst>
              <a:ext uri="{FF2B5EF4-FFF2-40B4-BE49-F238E27FC236}">
                <a16:creationId xmlns:a16="http://schemas.microsoft.com/office/drawing/2014/main" id="{34D4B535-D891-4E10-9E93-367DEE06C1CF}"/>
              </a:ext>
            </a:extLst>
          </p:cNvPr>
          <p:cNvSpPr>
            <a:spLocks noGrp="1"/>
          </p:cNvSpPr>
          <p:nvPr>
            <p:ph idx="1"/>
          </p:nvPr>
        </p:nvSpPr>
        <p:spPr>
          <a:xfrm>
            <a:off x="4377669" y="592902"/>
            <a:ext cx="7519597" cy="5394961"/>
          </a:xfrm>
        </p:spPr>
        <p:txBody>
          <a:body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3E53BE71-44D6-4365-86D9-980338834853}"/>
              </a:ext>
            </a:extLst>
          </p:cNvPr>
          <p:cNvSpPr>
            <a:spLocks noGrp="1"/>
          </p:cNvSpPr>
          <p:nvPr>
            <p:ph type="body" sz="half" idx="2"/>
          </p:nvPr>
        </p:nvSpPr>
        <p:spPr>
          <a:xfrm>
            <a:off x="494564" y="2924623"/>
            <a:ext cx="3200400" cy="3063240"/>
          </a:xfrm>
        </p:spPr>
        <p:txBody>
          <a:bodyPr lIns="91440" rIns="91440">
            <a:normAutofit/>
          </a:bodyPr>
          <a:lstStyle>
            <a:lvl1pPr marL="0" indent="0">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9484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8FC-5755-447A-8D7F-9ADED3E99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50287-81AA-46CA-8CB3-53A7F8313741}"/>
              </a:ext>
            </a:extLst>
          </p:cNvPr>
          <p:cNvSpPr>
            <a:spLocks noGrp="1"/>
          </p:cNvSpPr>
          <p:nvPr>
            <p:ph type="dt" sz="half" idx="10"/>
          </p:nvPr>
        </p:nvSpPr>
        <p:spPr/>
        <p:txBody>
          <a:bodyPr/>
          <a:lstStyle/>
          <a:p>
            <a:fld id="{DECF21A4-E71B-4D3A-AF45-E989C23A7BB1}" type="datetimeFigureOut">
              <a:rPr lang="en-US" smtClean="0"/>
              <a:t>5/21/2025</a:t>
            </a:fld>
            <a:endParaRPr lang="en-US" dirty="0"/>
          </a:p>
        </p:txBody>
      </p:sp>
      <p:sp>
        <p:nvSpPr>
          <p:cNvPr id="4" name="Footer Placeholder 3">
            <a:extLst>
              <a:ext uri="{FF2B5EF4-FFF2-40B4-BE49-F238E27FC236}">
                <a16:creationId xmlns:a16="http://schemas.microsoft.com/office/drawing/2014/main" id="{2F1BA4AA-02C9-459E-9362-3DA60E3B59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2196316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ACAA5-F8E7-46E9-8BA7-A510948B62CC}"/>
              </a:ext>
            </a:extLst>
          </p:cNvPr>
          <p:cNvSpPr>
            <a:spLocks noGrp="1"/>
          </p:cNvSpPr>
          <p:nvPr>
            <p:ph type="dt" sz="half" idx="10"/>
          </p:nvPr>
        </p:nvSpPr>
        <p:spPr/>
        <p:txBody>
          <a:bodyPr/>
          <a:lstStyle/>
          <a:p>
            <a:fld id="{DECF21A4-E71B-4D3A-AF45-E989C23A7BB1}" type="datetimeFigureOut">
              <a:rPr lang="en-US" smtClean="0"/>
              <a:t>5/21/2025</a:t>
            </a:fld>
            <a:endParaRPr lang="en-US" dirty="0"/>
          </a:p>
        </p:txBody>
      </p:sp>
      <p:sp>
        <p:nvSpPr>
          <p:cNvPr id="3" name="Footer Placeholder 2">
            <a:extLst>
              <a:ext uri="{FF2B5EF4-FFF2-40B4-BE49-F238E27FC236}">
                <a16:creationId xmlns:a16="http://schemas.microsoft.com/office/drawing/2014/main" id="{D1F2DEE8-5654-4DCA-A8D0-D883E52B6F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228869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DFDA0-F33B-B230-2A4F-152781804C4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85874C5-A29B-A068-C101-FE4F38B78548}"/>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422100B-3BF2-58B8-0743-A796B7586472}"/>
              </a:ext>
            </a:extLst>
          </p:cNvPr>
          <p:cNvSpPr>
            <a:spLocks noGrp="1"/>
          </p:cNvSpPr>
          <p:nvPr>
            <p:ph type="sldNum" sz="quarter" idx="11"/>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1862090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180604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1" y="640080"/>
            <a:ext cx="5029200" cy="2157984"/>
          </a:xfrm>
        </p:spPr>
        <p:txBody>
          <a:bodyPr lIns="0" tIns="0" rIns="0" bIns="0" anchor="b">
            <a:noAutofit/>
          </a:bodyPr>
          <a:lstStyle>
            <a:lvl1pPr>
              <a:defRPr sz="3200" cap="all" baseline="0"/>
            </a:lvl1pPr>
          </a:lstStyle>
          <a:p>
            <a:r>
              <a:rPr lang="en-US" dirty="0"/>
              <a:t>CLICK TO EDIT MASTER TITLE STYLE</a:t>
            </a:r>
          </a:p>
        </p:txBody>
      </p:sp>
      <p:sp>
        <p:nvSpPr>
          <p:cNvPr id="5" name="Picture Placeholder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2" y="653461"/>
            <a:ext cx="4597556" cy="5549900"/>
          </a:xfrm>
        </p:spPr>
        <p:txBody>
          <a:bodyPr/>
          <a:lstStyle/>
          <a:p>
            <a:r>
              <a:rPr lang="en-US"/>
              <a:t>Click icon to add picture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6696221" y="3127248"/>
            <a:ext cx="4834517" cy="3108960"/>
          </a:xfrm>
        </p:spPr>
        <p:txBody>
          <a:bodyPr lIns="0" tIns="0" rIns="0" bIns="0">
            <a:noAutofit/>
          </a:bodyPr>
          <a:lstStyle>
            <a:lvl1pPr marL="0" indent="0">
              <a:lnSpc>
                <a:spcPct val="120000"/>
              </a:lnSpc>
              <a:spcBef>
                <a:spcPts val="0"/>
              </a:spcBef>
              <a:spcAft>
                <a:spcPts val="1200"/>
              </a:spcAft>
              <a:buNone/>
              <a:defRPr sz="180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Rectangle 3">
            <a:extLst>
              <a:ext uri="{FF2B5EF4-FFF2-40B4-BE49-F238E27FC236}">
                <a16:creationId xmlns:a16="http://schemas.microsoft.com/office/drawing/2014/main" id="{6D80952A-DC24-8DFB-F8E3-1AAC5A9D5F6C}"/>
              </a:ext>
            </a:extLst>
          </p:cNvPr>
          <p:cNvSpPr/>
          <p:nvPr/>
        </p:nvSpPr>
        <p:spPr>
          <a:xfrm>
            <a:off x="11792373" y="0"/>
            <a:ext cx="40881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
            <a:extLst>
              <a:ext uri="{FF2B5EF4-FFF2-40B4-BE49-F238E27FC236}">
                <a16:creationId xmlns:a16="http://schemas.microsoft.com/office/drawing/2014/main" id="{21A89689-0612-8B49-DF4A-1864B8558C5C}"/>
              </a:ext>
            </a:extLst>
          </p:cNvPr>
          <p:cNvSpPr>
            <a:spLocks noGrp="1"/>
          </p:cNvSpPr>
          <p:nvPr>
            <p:ph type="ftr" sz="quarter" idx="12"/>
          </p:nvPr>
        </p:nvSpPr>
        <p:spPr>
          <a:xfrm rot="16200000">
            <a:off x="8854442" y="2953511"/>
            <a:ext cx="6291068" cy="384048"/>
          </a:xfrm>
        </p:spPr>
        <p:txBody>
          <a:bodyPr/>
          <a:lstStyle/>
          <a:p>
            <a:endParaRPr lang="en-US"/>
          </a:p>
        </p:txBody>
      </p:sp>
      <p:sp>
        <p:nvSpPr>
          <p:cNvPr id="13" name="Slide Number Placeholder 4">
            <a:extLst>
              <a:ext uri="{FF2B5EF4-FFF2-40B4-BE49-F238E27FC236}">
                <a16:creationId xmlns:a16="http://schemas.microsoft.com/office/drawing/2014/main" id="{2FE54DA2-6D33-7833-E646-95347EF8B9AD}"/>
              </a:ext>
            </a:extLst>
          </p:cNvPr>
          <p:cNvSpPr>
            <a:spLocks noGrp="1"/>
          </p:cNvSpPr>
          <p:nvPr>
            <p:ph type="sldNum" sz="quarter" idx="13"/>
          </p:nvPr>
        </p:nvSpPr>
        <p:spPr>
          <a:xfrm rot="16200000">
            <a:off x="11716512" y="6382510"/>
            <a:ext cx="566928" cy="384048"/>
          </a:xfrm>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5251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2059729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Tree>
    <p:extLst>
      <p:ext uri="{BB962C8B-B14F-4D97-AF65-F5344CB8AC3E}">
        <p14:creationId xmlns:p14="http://schemas.microsoft.com/office/powerpoint/2010/main" val="254338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1890586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371566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411797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494043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285398612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421388459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328127895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6532564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E39F4-E652-D021-FAC3-9A057954548D}"/>
              </a:ext>
            </a:extLst>
          </p:cNvPr>
          <p:cNvSpPr/>
          <p:nvPr/>
        </p:nvSpPr>
        <p:spPr>
          <a:xfrm>
            <a:off x="0" y="0"/>
            <a:ext cx="4553712" cy="2432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6693408" y="640080"/>
            <a:ext cx="5093208" cy="2189223"/>
          </a:xfrm>
        </p:spPr>
        <p:txBody>
          <a:bodyPr lIns="0" tIns="0" rIns="0" bIns="0" anchor="b">
            <a:noAutofit/>
          </a:bodyPr>
          <a:lstStyle>
            <a:lvl1pPr>
              <a:defRPr sz="3200" baseline="0">
                <a:solidFill>
                  <a:schemeClr val="tx1"/>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5FBA0098-0696-799B-78DA-DBE833190D57}"/>
              </a:ext>
            </a:extLst>
          </p:cNvPr>
          <p:cNvSpPr>
            <a:spLocks noGrp="1"/>
          </p:cNvSpPr>
          <p:nvPr>
            <p:ph type="pic" sz="quarter" idx="11"/>
          </p:nvPr>
        </p:nvSpPr>
        <p:spPr>
          <a:xfrm>
            <a:off x="832104" y="640080"/>
            <a:ext cx="4727448" cy="5559552"/>
          </a:xfrm>
          <a:custGeom>
            <a:avLst/>
            <a:gdLst>
              <a:gd name="connsiteX0" fmla="*/ 0 w 4727448"/>
              <a:gd name="connsiteY0" fmla="*/ 0 h 5559552"/>
              <a:gd name="connsiteX1" fmla="*/ 4727448 w 4727448"/>
              <a:gd name="connsiteY1" fmla="*/ 0 h 5559552"/>
              <a:gd name="connsiteX2" fmla="*/ 4727448 w 4727448"/>
              <a:gd name="connsiteY2" fmla="*/ 2500529 h 5559552"/>
              <a:gd name="connsiteX3" fmla="*/ 4596278 w 4727448"/>
              <a:gd name="connsiteY3" fmla="*/ 2513752 h 5559552"/>
              <a:gd name="connsiteX4" fmla="*/ 4071308 w 4727448"/>
              <a:gd name="connsiteY4" fmla="*/ 3157867 h 5559552"/>
              <a:gd name="connsiteX5" fmla="*/ 4596278 w 4727448"/>
              <a:gd name="connsiteY5" fmla="*/ 3801983 h 5559552"/>
              <a:gd name="connsiteX6" fmla="*/ 4727448 w 4727448"/>
              <a:gd name="connsiteY6" fmla="*/ 3815206 h 5559552"/>
              <a:gd name="connsiteX7" fmla="*/ 4727448 w 4727448"/>
              <a:gd name="connsiteY7" fmla="*/ 5559552 h 5559552"/>
              <a:gd name="connsiteX8" fmla="*/ 0 w 4727448"/>
              <a:gd name="connsiteY8" fmla="*/ 5559552 h 555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7448" h="5559552">
                <a:moveTo>
                  <a:pt x="0" y="0"/>
                </a:moveTo>
                <a:lnTo>
                  <a:pt x="4727448" y="0"/>
                </a:lnTo>
                <a:lnTo>
                  <a:pt x="4727448" y="2500529"/>
                </a:lnTo>
                <a:lnTo>
                  <a:pt x="4596278" y="2513752"/>
                </a:lnTo>
                <a:cubicBezTo>
                  <a:pt x="4296678" y="2575059"/>
                  <a:pt x="4071308" y="2840144"/>
                  <a:pt x="4071308" y="3157867"/>
                </a:cubicBezTo>
                <a:cubicBezTo>
                  <a:pt x="4071308" y="3475590"/>
                  <a:pt x="4296678" y="3740676"/>
                  <a:pt x="4596278" y="3801983"/>
                </a:cubicBezTo>
                <a:lnTo>
                  <a:pt x="4727448" y="3815206"/>
                </a:lnTo>
                <a:lnTo>
                  <a:pt x="4727448" y="5559552"/>
                </a:lnTo>
                <a:lnTo>
                  <a:pt x="0" y="5559552"/>
                </a:lnTo>
                <a:close/>
              </a:path>
            </a:pathLst>
          </a:custGeom>
          <a:solidFill>
            <a:schemeClr val="accent1">
              <a:lumMod val="20000"/>
              <a:lumOff val="80000"/>
            </a:schemeClr>
          </a:solidFill>
        </p:spPr>
        <p:txBody>
          <a:bodyPr wrap="square" anchor="ctr">
            <a:noAutofit/>
          </a:bodyPr>
          <a:lstStyle>
            <a:lvl1pPr algn="ctr">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93408" y="3145536"/>
            <a:ext cx="4306824" cy="2313432"/>
          </a:xfrm>
        </p:spPr>
        <p:txBody>
          <a:bodyPr lIns="0" tIns="0" rIns="0" bIns="0">
            <a:noAutofit/>
          </a:bodyPr>
          <a:lstStyle>
            <a:lvl1pPr marL="0" indent="0">
              <a:lnSpc>
                <a:spcPct val="120000"/>
              </a:lnSpc>
              <a:spcBef>
                <a:spcPts val="0"/>
              </a:spcBef>
              <a:spcAft>
                <a:spcPts val="1200"/>
              </a:spcAft>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Oval 6">
            <a:extLst>
              <a:ext uri="{FF2B5EF4-FFF2-40B4-BE49-F238E27FC236}">
                <a16:creationId xmlns:a16="http://schemas.microsoft.com/office/drawing/2014/main" id="{9AF214F5-1EBC-DA96-F275-05A0133562D0}"/>
              </a:ext>
            </a:extLst>
          </p:cNvPr>
          <p:cNvSpPr/>
          <p:nvPr/>
        </p:nvSpPr>
        <p:spPr>
          <a:xfrm>
            <a:off x="4903412" y="3140474"/>
            <a:ext cx="1314946" cy="131494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880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475640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720891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103039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714882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610436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2203212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163787676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207406949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179203834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25427129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and image">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592F592C-CC3F-8FC0-DAF8-24019474CAB1}"/>
              </a:ext>
            </a:extLst>
          </p:cNvPr>
          <p:cNvSpPr>
            <a:spLocks noGrp="1"/>
          </p:cNvSpPr>
          <p:nvPr>
            <p:ph type="title" hasCustomPrompt="1"/>
          </p:nvPr>
        </p:nvSpPr>
        <p:spPr>
          <a:xfrm>
            <a:off x="847383" y="1106424"/>
            <a:ext cx="6839712" cy="1746504"/>
          </a:xfrm>
        </p:spPr>
        <p:txBody>
          <a:bodyPr lIns="0" tIns="0" rIns="0" bIns="0" anchor="b">
            <a:noAutofit/>
          </a:bodyPr>
          <a:lstStyle>
            <a:lvl1pPr>
              <a:defRPr sz="3200" baseline="0">
                <a:latin typeface="+mj-lt"/>
              </a:defRPr>
            </a:lvl1pPr>
          </a:lstStyle>
          <a:p>
            <a:r>
              <a:rPr lang="en-US" dirty="0"/>
              <a:t>CLICK TO EDIT MASTER TITLE</a:t>
            </a:r>
          </a:p>
        </p:txBody>
      </p:sp>
      <p:sp>
        <p:nvSpPr>
          <p:cNvPr id="13" name="Text Placeholder 2">
            <a:extLst>
              <a:ext uri="{FF2B5EF4-FFF2-40B4-BE49-F238E27FC236}">
                <a16:creationId xmlns:a16="http://schemas.microsoft.com/office/drawing/2014/main" id="{ED5AF112-F5BD-9AA8-0E64-A6972333DDB1}"/>
              </a:ext>
            </a:extLst>
          </p:cNvPr>
          <p:cNvSpPr>
            <a:spLocks noGrp="1"/>
          </p:cNvSpPr>
          <p:nvPr>
            <p:ph type="body" idx="1"/>
          </p:nvPr>
        </p:nvSpPr>
        <p:spPr>
          <a:xfrm>
            <a:off x="850392" y="3236976"/>
            <a:ext cx="5248656" cy="2660904"/>
          </a:xfrm>
        </p:spPr>
        <p:txBody>
          <a:bodyPr lIns="0" tIns="0" rIns="0" bIns="0">
            <a:noAutofit/>
          </a:bodyPr>
          <a:lstStyle>
            <a:lvl1pPr marL="0" indent="0">
              <a:lnSpc>
                <a:spcPct val="120000"/>
              </a:lnSpc>
              <a:spcBef>
                <a:spcPts val="0"/>
              </a:spcBef>
              <a:spcAft>
                <a:spcPts val="1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DD9A5508-A146-4C36-FF14-5B78325C526D}"/>
              </a:ext>
            </a:extLst>
          </p:cNvPr>
          <p:cNvSpPr>
            <a:spLocks noGrp="1"/>
          </p:cNvSpPr>
          <p:nvPr>
            <p:ph type="pic" sz="quarter" idx="12"/>
          </p:nvPr>
        </p:nvSpPr>
        <p:spPr>
          <a:xfrm>
            <a:off x="7680960" y="804672"/>
            <a:ext cx="3475649" cy="5248656"/>
          </a:xfrm>
          <a:solidFill>
            <a:schemeClr val="accent1">
              <a:lumMod val="20000"/>
              <a:lumOff val="80000"/>
            </a:schemeClr>
          </a:solidFill>
        </p:spPr>
        <p:txBody>
          <a:bodyPr anchor="ctr"/>
          <a:lstStyle>
            <a:lvl1pPr algn="ctr">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8DE7E217-DB17-AA1B-8753-DBFDF42AB32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D6FA3F1-16D7-20B8-B929-59317A576C99}"/>
              </a:ext>
            </a:extLst>
          </p:cNvPr>
          <p:cNvSpPr>
            <a:spLocks noGrp="1"/>
          </p:cNvSpPr>
          <p:nvPr>
            <p:ph type="sldNum" sz="quarter" idx="11"/>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728967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156571151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132494030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190602161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dirty="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201728669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235606346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202369918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105473030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ts val="0"/>
              </a:spcBef>
              <a:spcAft>
                <a:spcPts val="0"/>
              </a:spcAft>
              <a:buNone/>
              <a:defRPr sz="3200"/>
            </a:lvl1pPr>
            <a:lvl2pPr>
              <a:defRPr sz="1600"/>
            </a:lvl2pPr>
            <a:lvl3pPr>
              <a:defRPr sz="1400"/>
            </a:lvl3pPr>
            <a:lvl4pPr>
              <a:defRPr sz="1200"/>
            </a:lvl4pPr>
            <a:lvl5pPr>
              <a:defRPr sz="1200"/>
            </a:lvl5pPr>
          </a:lstStyle>
          <a:p>
            <a:pPr lvl="0"/>
            <a:r>
              <a:rPr lang="en-US" dirty="0"/>
              <a:t>Important Content</a:t>
            </a:r>
            <a:endParaRPr lang="en-GB" dirty="0"/>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65499991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34495470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dirty="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266665873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nd subtitle">
    <p:spTree>
      <p:nvGrpSpPr>
        <p:cNvPr id="1" name=""/>
        <p:cNvGrpSpPr/>
        <p:nvPr/>
      </p:nvGrpSpPr>
      <p:grpSpPr>
        <a:xfrm>
          <a:off x="0" y="0"/>
          <a:ext cx="0" cy="0"/>
          <a:chOff x="0" y="0"/>
          <a:chExt cx="0" cy="0"/>
        </a:xfrm>
      </p:grpSpPr>
      <p:pic>
        <p:nvPicPr>
          <p:cNvPr id="37" name="Picture 36" descr="A picture containing accessory&#10;&#10;Description automatically generated">
            <a:extLst>
              <a:ext uri="{FF2B5EF4-FFF2-40B4-BE49-F238E27FC236}">
                <a16:creationId xmlns:a16="http://schemas.microsoft.com/office/drawing/2014/main" id="{C36ADBF6-BB82-4096-70C0-7517A47A412F}"/>
              </a:ext>
            </a:extLst>
          </p:cNvPr>
          <p:cNvPicPr>
            <a:picLocks noChangeAspect="1"/>
          </p:cNvPicPr>
          <p:nvPr/>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reeform 13">
            <a:extLst>
              <a:ext uri="{FF2B5EF4-FFF2-40B4-BE49-F238E27FC236}">
                <a16:creationId xmlns:a16="http://schemas.microsoft.com/office/drawing/2014/main" id="{FA127B08-9EC5-3FDF-B7CC-DF3587255E18}"/>
              </a:ext>
            </a:extLst>
          </p:cNvPr>
          <p:cNvSpPr/>
          <p:nvPr/>
        </p:nvSpPr>
        <p:spPr>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6693408" y="1325880"/>
            <a:ext cx="5093208" cy="2816352"/>
          </a:xfrm>
        </p:spPr>
        <p:txBody>
          <a:bodyPr lIns="0" tIns="0" rIns="0" bIns="0" anchor="b">
            <a:noAutofit/>
          </a:bodyPr>
          <a:lstStyle>
            <a:lvl1pPr>
              <a:defRPr sz="3200" cap="all" baseline="0"/>
            </a:lvl1pPr>
          </a:lstStyle>
          <a:p>
            <a:r>
              <a:rPr lang="en-US" dirty="0"/>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p:nvPr>
        </p:nvSpPr>
        <p:spPr>
          <a:xfrm>
            <a:off x="6693408" y="4462272"/>
            <a:ext cx="3995928" cy="1956816"/>
          </a:xfrm>
        </p:spPr>
        <p:txBody>
          <a:bodyPr lIns="0" tIns="0" rIns="0" bIns="0">
            <a:noAutofit/>
          </a:bodyPr>
          <a:lstStyle>
            <a:lvl1pPr marL="0" indent="0" algn="l">
              <a:lnSpc>
                <a:spcPct val="120000"/>
              </a:lnSpc>
              <a:spcBef>
                <a:spcPts val="0"/>
              </a:spcBef>
              <a:spcAft>
                <a:spcPts val="1200"/>
              </a:spcAft>
              <a:buNone/>
              <a:defRPr sz="180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Rectangle 1">
            <a:extLst>
              <a:ext uri="{FF2B5EF4-FFF2-40B4-BE49-F238E27FC236}">
                <a16:creationId xmlns:a16="http://schemas.microsoft.com/office/drawing/2014/main" id="{7FD6A538-39F8-D45E-F4C1-38779C640BBC}"/>
              </a:ext>
            </a:extLst>
          </p:cNvPr>
          <p:cNvSpPr/>
          <p:nvPr/>
        </p:nvSpPr>
        <p:spPr>
          <a:xfrm>
            <a:off x="11792373" y="0"/>
            <a:ext cx="40881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5427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dirty="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dirty="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314552149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38725462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dirty="0"/>
              <a:t>Icon</a:t>
            </a:r>
          </a:p>
        </p:txBody>
      </p:sp>
    </p:spTree>
    <p:extLst>
      <p:ext uri="{BB962C8B-B14F-4D97-AF65-F5344CB8AC3E}">
        <p14:creationId xmlns:p14="http://schemas.microsoft.com/office/powerpoint/2010/main" val="403525042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8512821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314063637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ts val="0"/>
              </a:spcBef>
              <a:spcAft>
                <a:spcPts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ts val="0"/>
              </a:spcBef>
              <a:spcAft>
                <a:spcPts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a16="http://schemas.microsoft.com/office/drawing/2014/main" id="{9971D9F8-CAE6-4680-A029-F96D0F1441FD}"/>
              </a:ext>
            </a:extLst>
          </p:cNvPr>
          <p:cNvCxnSpPr>
            <a:cxnSpLocks/>
          </p:cNvCxnSpPr>
          <p:nvPr/>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598D0-210A-4FC8-9A7B-BFA0921CF214}"/>
              </a:ext>
              <a:ext uri="{C183D7F6-B498-43B3-948B-1728B52AA6E4}">
                <adec:decorative xmlns:adec="http://schemas.microsoft.com/office/drawing/2017/decorative" val="1"/>
              </a:ext>
            </a:extLst>
          </p:cNvPr>
          <p:cNvCxnSpPr>
            <a:cxnSpLocks/>
          </p:cNvCxnSpPr>
          <p:nvPr/>
        </p:nvCxnSpPr>
        <p:spPr>
          <a:xfrm rot="16200000">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6439E2-68F5-46DF-9799-ABBEBECFD358}"/>
              </a:ext>
              <a:ext uri="{C183D7F6-B498-43B3-948B-1728B52AA6E4}">
                <adec:decorative xmlns:adec="http://schemas.microsoft.com/office/drawing/2017/decorative" val="1"/>
              </a:ext>
            </a:extLst>
          </p:cNvPr>
          <p:cNvGrpSpPr/>
          <p:nvPr/>
        </p:nvGrpSpPr>
        <p:grpSpPr>
          <a:xfrm>
            <a:off x="3906013" y="2754546"/>
            <a:ext cx="3254399" cy="2828600"/>
            <a:chOff x="4431264" y="2199060"/>
            <a:chExt cx="3363136" cy="2828600"/>
          </a:xfrm>
        </p:grpSpPr>
        <p:cxnSp>
          <p:nvCxnSpPr>
            <p:cNvPr id="21" name="Straight Connector 20">
              <a:extLst>
                <a:ext uri="{FF2B5EF4-FFF2-40B4-BE49-F238E27FC236}">
                  <a16:creationId xmlns:a16="http://schemas.microsoft.com/office/drawing/2014/main" id="{E95E9585-55FC-4C03-8122-DED9B077D9F8}"/>
                </a:ext>
              </a:extLst>
            </p:cNvPr>
            <p:cNvCxnSpPr>
              <a:cxnSpLocks/>
            </p:cNvCxnSpPr>
            <p:nvPr/>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403E01-A7A9-4801-84C2-A2B3D9B7F577}"/>
                </a:ext>
              </a:extLst>
            </p:cNvPr>
            <p:cNvCxnSpPr>
              <a:cxnSpLocks/>
            </p:cNvCxnSpPr>
            <p:nvPr/>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Picture Placeholder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7" name="Picture Placeholder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cxnSp>
        <p:nvCxnSpPr>
          <p:cNvPr id="36" name="Straight Connector 35">
            <a:extLst>
              <a:ext uri="{FF2B5EF4-FFF2-40B4-BE49-F238E27FC236}">
                <a16:creationId xmlns:a16="http://schemas.microsoft.com/office/drawing/2014/main" id="{4EA974DF-48E5-46E7-9453-8A47028BC514}"/>
              </a:ext>
              <a:ext uri="{C183D7F6-B498-43B3-948B-1728B52AA6E4}">
                <adec:decorative xmlns:adec="http://schemas.microsoft.com/office/drawing/2017/decorative" val="1"/>
              </a:ext>
            </a:extLst>
          </p:cNvPr>
          <p:cNvCxnSpPr>
            <a:cxnSpLocks/>
          </p:cNvCxnSpPr>
          <p:nvPr/>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85692E-DBD5-4FD7-95CA-849C102632D2}"/>
              </a:ext>
              <a:ext uri="{C183D7F6-B498-43B3-948B-1728B52AA6E4}">
                <adec:decorative xmlns:adec="http://schemas.microsoft.com/office/drawing/2017/decorative" val="1"/>
              </a:ext>
            </a:extLst>
          </p:cNvPr>
          <p:cNvCxnSpPr>
            <a:cxnSpLocks/>
          </p:cNvCxnSpPr>
          <p:nvPr/>
        </p:nvCxnSpPr>
        <p:spPr>
          <a:xfrm rot="16200000">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06422F5-A2F2-43D5-84EE-F875A28A728B}"/>
              </a:ext>
              <a:ext uri="{C183D7F6-B498-43B3-948B-1728B52AA6E4}">
                <adec:decorative xmlns:adec="http://schemas.microsoft.com/office/drawing/2017/decorative" val="1"/>
              </a:ext>
            </a:extLst>
          </p:cNvPr>
          <p:cNvGrpSpPr/>
          <p:nvPr/>
        </p:nvGrpSpPr>
        <p:grpSpPr>
          <a:xfrm>
            <a:off x="7034827" y="2754546"/>
            <a:ext cx="3254399" cy="2828600"/>
            <a:chOff x="4431264" y="2199060"/>
            <a:chExt cx="3363136" cy="2828600"/>
          </a:xfrm>
        </p:grpSpPr>
        <p:cxnSp>
          <p:nvCxnSpPr>
            <p:cNvPr id="39" name="Straight Connector 38">
              <a:extLst>
                <a:ext uri="{FF2B5EF4-FFF2-40B4-BE49-F238E27FC236}">
                  <a16:creationId xmlns:a16="http://schemas.microsoft.com/office/drawing/2014/main" id="{4BDD12EB-7EFD-4370-A7C6-9E57D6A7C6DF}"/>
                </a:ext>
              </a:extLst>
            </p:cNvPr>
            <p:cNvCxnSpPr>
              <a:cxnSpLocks/>
            </p:cNvCxnSpPr>
            <p:nvPr/>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D1AAC8-713E-418F-B7B4-27B58BDFD77C}"/>
                </a:ext>
              </a:extLst>
            </p:cNvPr>
            <p:cNvCxnSpPr>
              <a:cxnSpLocks/>
            </p:cNvCxnSpPr>
            <p:nvPr/>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Picture Placeholder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3" name="Picture Placeholder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4" name="Text Placeholder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40414780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409938362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244760629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46299070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4412844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4"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p:nvSpPr>
        <p:spPr>
          <a:xfrm>
            <a:off x="4410512"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5" name="Picture 14" descr="Modern house with cubic design">
            <a:extLst>
              <a:ext uri="{FF2B5EF4-FFF2-40B4-BE49-F238E27FC236}">
                <a16:creationId xmlns:a16="http://schemas.microsoft.com/office/drawing/2014/main" id="{FE966628-FEAF-3BD3-2DC4-23A466ABB9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l="-406" r="17667" b="23487"/>
          <a:stretch/>
        </p:blipFill>
        <p:spPr>
          <a:xfrm>
            <a:off x="4124294" y="2125402"/>
            <a:ext cx="7678065"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850392" y="420624"/>
            <a:ext cx="10954512" cy="1463040"/>
          </a:xfrm>
        </p:spPr>
        <p:txBody>
          <a:bodyPr lIns="0" tIns="0" rIns="0" bIns="0" anchor="b">
            <a:noAutofit/>
          </a:bodyPr>
          <a:lstStyle>
            <a:lvl1pPr>
              <a:lnSpc>
                <a:spcPct val="100000"/>
              </a:lnSpc>
              <a:defRPr sz="3200" b="0" i="0" spc="600" baseline="0">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1BD9CFE2-F1DE-34DA-A154-9AE903E5B7FC}"/>
              </a:ext>
            </a:extLst>
          </p:cNvPr>
          <p:cNvSpPr>
            <a:spLocks noGrp="1"/>
          </p:cNvSpPr>
          <p:nvPr>
            <p:ph type="body" sz="quarter" idx="12"/>
          </p:nvPr>
        </p:nvSpPr>
        <p:spPr>
          <a:xfrm>
            <a:off x="850899" y="2231136"/>
            <a:ext cx="4828032" cy="3566160"/>
          </a:xfrm>
        </p:spPr>
        <p:txBody>
          <a:bodyPr/>
          <a:lstStyle>
            <a:lvl1pPr marL="283464" indent="-283464">
              <a:lnSpc>
                <a:spcPct val="120000"/>
              </a:lnSpc>
              <a:spcBef>
                <a:spcPts val="0"/>
              </a:spcBef>
              <a:spcAft>
                <a:spcPts val="1200"/>
              </a:spcAft>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36687821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4011738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556464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515711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4187157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42011897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1029749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1571172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2504933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1313202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E22BE3E1-C93A-48B7-A004-D6B093802100}" type="slidenum">
              <a:rPr lang="en-US" smtClean="0"/>
              <a:t>‹#›</a:t>
            </a:fld>
            <a:endParaRPr lang="en-US"/>
          </a:p>
        </p:txBody>
      </p:sp>
    </p:spTree>
    <p:extLst>
      <p:ext uri="{BB962C8B-B14F-4D97-AF65-F5344CB8AC3E}">
        <p14:creationId xmlns:p14="http://schemas.microsoft.com/office/powerpoint/2010/main" val="68626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D5B031-92C7-C093-2551-D07457044EAC}"/>
              </a:ext>
            </a:extLst>
          </p:cNvPr>
          <p:cNvGrpSpPr/>
          <p:nvPr/>
        </p:nvGrpSpPr>
        <p:grpSpPr>
          <a:xfrm>
            <a:off x="-1" y="-2"/>
            <a:ext cx="12191610" cy="6858001"/>
            <a:chOff x="-1" y="-2"/>
            <a:chExt cx="12191610" cy="6858001"/>
          </a:xfrm>
        </p:grpSpPr>
        <p:pic>
          <p:nvPicPr>
            <p:cNvPr id="4" name="Picture Placeholder 14" descr="White modern architecture">
              <a:extLst>
                <a:ext uri="{FF2B5EF4-FFF2-40B4-BE49-F238E27FC236}">
                  <a16:creationId xmlns:a16="http://schemas.microsoft.com/office/drawing/2014/main" id="{21A49D77-8AEF-828A-03A8-2845B710DEEA}"/>
                </a:ext>
              </a:extLst>
            </p:cNvPr>
            <p:cNvPicPr>
              <a:picLocks noChangeAspect="1"/>
            </p:cNvPicPr>
            <p:nvPr/>
          </p:nvPicPr>
          <p:blipFill rotWithShape="1">
            <a:blip r:embed="rId2" cstate="print">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rot="10800000">
              <a:off x="6155702" y="-2"/>
              <a:ext cx="6035907" cy="6858001"/>
            </a:xfrm>
            <a:prstGeom prst="rect">
              <a:avLst/>
            </a:prstGeom>
            <a:solidFill>
              <a:schemeClr val="accent1">
                <a:lumMod val="20000"/>
                <a:lumOff val="80000"/>
              </a:schemeClr>
            </a:solidFill>
          </p:spPr>
        </p:pic>
        <p:pic>
          <p:nvPicPr>
            <p:cNvPr id="5" name="Picture Placeholder 14" descr="White modern architecture">
              <a:extLst>
                <a:ext uri="{FF2B5EF4-FFF2-40B4-BE49-F238E27FC236}">
                  <a16:creationId xmlns:a16="http://schemas.microsoft.com/office/drawing/2014/main" id="{206EA98F-16E6-C607-6268-D08FD83B704F}"/>
                </a:ext>
              </a:extLst>
            </p:cNvPr>
            <p:cNvPicPr>
              <a:picLocks noChangeAspect="1"/>
            </p:cNvPicPr>
            <p:nvPr/>
          </p:nvPicPr>
          <p:blipFill rotWithShape="1">
            <a:blip r:embed="rId2" cstate="print">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rot="10800000">
              <a:off x="-1" y="-2"/>
              <a:ext cx="6035907" cy="6858001"/>
            </a:xfrm>
            <a:prstGeom prst="rect">
              <a:avLst/>
            </a:prstGeom>
            <a:solidFill>
              <a:schemeClr val="accent1">
                <a:lumMod val="20000"/>
                <a:lumOff val="80000"/>
              </a:schemeClr>
            </a:solidFill>
          </p:spPr>
        </p:pic>
      </p:grpSp>
      <p:sp>
        <p:nvSpPr>
          <p:cNvPr id="7" name="Title 6">
            <a:extLst>
              <a:ext uri="{FF2B5EF4-FFF2-40B4-BE49-F238E27FC236}">
                <a16:creationId xmlns:a16="http://schemas.microsoft.com/office/drawing/2014/main" id="{7E6947B8-AA10-E633-EF28-E1A80069E880}"/>
              </a:ext>
            </a:extLst>
          </p:cNvPr>
          <p:cNvSpPr>
            <a:spLocks noGrp="1"/>
          </p:cNvSpPr>
          <p:nvPr>
            <p:ph type="title" hasCustomPrompt="1"/>
          </p:nvPr>
        </p:nvSpPr>
        <p:spPr>
          <a:xfrm>
            <a:off x="2648932" y="0"/>
            <a:ext cx="6894136" cy="6894136"/>
          </a:xfrm>
          <a:custGeom>
            <a:avLst/>
            <a:gdLst>
              <a:gd name="connsiteX0" fmla="*/ 3447068 w 6894136"/>
              <a:gd name="connsiteY0" fmla="*/ 0 h 6894136"/>
              <a:gd name="connsiteX1" fmla="*/ 6894136 w 6894136"/>
              <a:gd name="connsiteY1" fmla="*/ 3447068 h 6894136"/>
              <a:gd name="connsiteX2" fmla="*/ 3447068 w 6894136"/>
              <a:gd name="connsiteY2" fmla="*/ 6894136 h 6894136"/>
              <a:gd name="connsiteX3" fmla="*/ 0 w 6894136"/>
              <a:gd name="connsiteY3" fmla="*/ 3447068 h 6894136"/>
              <a:gd name="connsiteX4" fmla="*/ 3447068 w 6894136"/>
              <a:gd name="connsiteY4" fmla="*/ 0 h 689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136" h="6894136">
                <a:moveTo>
                  <a:pt x="3447068" y="0"/>
                </a:moveTo>
                <a:cubicBezTo>
                  <a:pt x="5350831" y="0"/>
                  <a:pt x="6894136" y="1543305"/>
                  <a:pt x="6894136" y="3447068"/>
                </a:cubicBezTo>
                <a:cubicBezTo>
                  <a:pt x="6894136" y="5350831"/>
                  <a:pt x="5350831" y="6894136"/>
                  <a:pt x="3447068" y="6894136"/>
                </a:cubicBezTo>
                <a:cubicBezTo>
                  <a:pt x="1543305" y="6894136"/>
                  <a:pt x="0" y="5350831"/>
                  <a:pt x="0" y="3447068"/>
                </a:cubicBezTo>
                <a:cubicBezTo>
                  <a:pt x="0" y="1543305"/>
                  <a:pt x="1543305" y="0"/>
                  <a:pt x="3447068" y="0"/>
                </a:cubicBezTo>
                <a:close/>
              </a:path>
            </a:pathLst>
          </a:custGeom>
          <a:solidFill>
            <a:schemeClr val="accent1"/>
          </a:solidFill>
        </p:spPr>
        <p:txBody>
          <a:bodyPr wrap="square" lIns="0" tIns="0" rIns="0" bIns="0" anchor="ctr">
            <a:noAutofit/>
          </a:bodyPr>
          <a:lstStyle>
            <a:lvl1pPr algn="ctr">
              <a:defRPr sz="4500" cap="all" baseline="0"/>
            </a:lvl1pPr>
          </a:lstStyle>
          <a:p>
            <a:r>
              <a:rPr lang="en-US" dirty="0"/>
              <a:t>CLICK TO EDIT MASTER TITLE STYLE</a:t>
            </a:r>
          </a:p>
        </p:txBody>
      </p:sp>
    </p:spTree>
    <p:extLst>
      <p:ext uri="{BB962C8B-B14F-4D97-AF65-F5344CB8AC3E}">
        <p14:creationId xmlns:p14="http://schemas.microsoft.com/office/powerpoint/2010/main" val="38364038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248538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9524326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11775039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986787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0306514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Title Slide">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7" y="1399032"/>
            <a:ext cx="6757416" cy="3427502"/>
          </a:xfrm>
        </p:spPr>
        <p:txBody>
          <a:bodyPr lIns="0" tIns="0" rIns="0" bIns="0" anchor="t">
            <a:noAutofit/>
          </a:bodyPr>
          <a:lstStyle>
            <a:lvl1pPr algn="l">
              <a:defRPr sz="4500" cap="all" baseline="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816768" y="417444"/>
            <a:ext cx="7414940" cy="883258"/>
          </a:xfrm>
        </p:spPr>
        <p:txBody>
          <a:bodyPr lIns="0" tIns="0" rIns="0" bIns="182880" anchor="b">
            <a:noAutofit/>
          </a:bodyPr>
          <a:lstStyle>
            <a:lvl1pPr marL="0" indent="0" algn="l">
              <a:lnSpc>
                <a:spcPct val="100000"/>
              </a:lnSpc>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31352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40D456-F0A3-4789-A310-A23F01B2E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A8B05-7071-44D4-80F7-3E8191C9A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D3EB0F6F-1A19-8685-94D8-5A98CBD6E38F}"/>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BCCF226E-F07D-A427-EB58-5A8126EA5F21}"/>
              </a:ext>
            </a:extLst>
          </p:cNvPr>
          <p:cNvSpPr>
            <a:spLocks noGrp="1"/>
          </p:cNvSpPr>
          <p:nvPr>
            <p:ph type="ftr" sz="quarter" idx="10"/>
          </p:nvPr>
        </p:nvSpPr>
        <p:spPr/>
        <p:txBody>
          <a:bodyPr/>
          <a:lstStyle/>
          <a:p>
            <a:endParaRPr lang="en-US"/>
          </a:p>
        </p:txBody>
      </p:sp>
      <p:sp>
        <p:nvSpPr>
          <p:cNvPr id="10" name="Slide Number Placeholder 9">
            <a:extLst>
              <a:ext uri="{FF2B5EF4-FFF2-40B4-BE49-F238E27FC236}">
                <a16:creationId xmlns:a16="http://schemas.microsoft.com/office/drawing/2014/main" id="{D28C98F2-86E5-267F-EB18-E5180D1F0BD2}"/>
              </a:ext>
            </a:extLst>
          </p:cNvPr>
          <p:cNvSpPr>
            <a:spLocks noGrp="1"/>
          </p:cNvSpPr>
          <p:nvPr>
            <p:ph type="sldNum" sz="quarter" idx="11"/>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21903827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ide Special">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2F08206-9F9E-41EC-B916-803A90177418}"/>
              </a:ext>
            </a:extLst>
          </p:cNvPr>
          <p:cNvSpPr/>
          <p:nvPr userDrawn="1"/>
        </p:nvSpPr>
        <p:spPr>
          <a:xfrm>
            <a:off x="261667" y="419100"/>
            <a:ext cx="3700733" cy="5753100"/>
          </a:xfrm>
          <a:prstGeom prst="roundRect">
            <a:avLst>
              <a:gd name="adj" fmla="val 60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F360219-F2D3-423A-AF0F-4D0AB45F423F}"/>
              </a:ext>
            </a:extLst>
          </p:cNvPr>
          <p:cNvSpPr>
            <a:spLocks noGrp="1"/>
          </p:cNvSpPr>
          <p:nvPr>
            <p:ph type="dt" sz="half" idx="10"/>
          </p:nvPr>
        </p:nvSpPr>
        <p:spPr/>
        <p:txBody>
          <a:bodyPr/>
          <a:lstStyle/>
          <a:p>
            <a:fld id="{D459DD08-046E-4E9F-8422-00183DAABDDD}" type="datetime1">
              <a:rPr lang="en-US" smtClean="0"/>
              <a:t>5/21/2025</a:t>
            </a:fld>
            <a:endParaRPr lang="en-US" dirty="0"/>
          </a:p>
        </p:txBody>
      </p:sp>
      <p:sp>
        <p:nvSpPr>
          <p:cNvPr id="4" name="Footer Placeholder 3">
            <a:extLst>
              <a:ext uri="{FF2B5EF4-FFF2-40B4-BE49-F238E27FC236}">
                <a16:creationId xmlns:a16="http://schemas.microsoft.com/office/drawing/2014/main" id="{590D88D1-D0CB-4671-A541-24C616E3C0A3}"/>
              </a:ext>
            </a:extLst>
          </p:cNvPr>
          <p:cNvSpPr>
            <a:spLocks noGrp="1"/>
          </p:cNvSpPr>
          <p:nvPr>
            <p:ph type="ftr" sz="quarter" idx="11"/>
          </p:nvPr>
        </p:nvSpPr>
        <p:spPr/>
        <p:txBody>
          <a:bodyPr/>
          <a:lstStyle/>
          <a:p>
            <a:r>
              <a:rPr lang="en-US"/>
              <a:t>©2019 Texas Association of School Business Officials. All rights reserved. Do not duplicate or distribute without express permission.</a:t>
            </a:r>
            <a:endParaRPr lang="en-US" dirty="0"/>
          </a:p>
        </p:txBody>
      </p:sp>
      <p:sp>
        <p:nvSpPr>
          <p:cNvPr id="5" name="Slide Number Placeholder 4">
            <a:extLst>
              <a:ext uri="{FF2B5EF4-FFF2-40B4-BE49-F238E27FC236}">
                <a16:creationId xmlns:a16="http://schemas.microsoft.com/office/drawing/2014/main" id="{6D7A29B6-8D5D-43B7-8AA9-2A1D56EE53CF}"/>
              </a:ext>
            </a:extLst>
          </p:cNvPr>
          <p:cNvSpPr>
            <a:spLocks noGrp="1"/>
          </p:cNvSpPr>
          <p:nvPr>
            <p:ph type="sldNum" sz="quarter" idx="12"/>
          </p:nvPr>
        </p:nvSpPr>
        <p:spPr/>
        <p:txBody>
          <a:bodyPr/>
          <a:lstStyle/>
          <a:p>
            <a:fld id="{84EABBBB-E3DC-4519-9308-927FE08F4BCD}" type="slidenum">
              <a:rPr lang="en-US" smtClean="0"/>
              <a:pPr/>
              <a:t>‹#›</a:t>
            </a:fld>
            <a:endParaRPr lang="en-US"/>
          </a:p>
        </p:txBody>
      </p:sp>
      <p:sp>
        <p:nvSpPr>
          <p:cNvPr id="7" name="Title 1">
            <a:extLst>
              <a:ext uri="{FF2B5EF4-FFF2-40B4-BE49-F238E27FC236}">
                <a16:creationId xmlns:a16="http://schemas.microsoft.com/office/drawing/2014/main" id="{F0DC66BA-9BBC-4B57-8416-D7418A5EFC21}"/>
              </a:ext>
            </a:extLst>
          </p:cNvPr>
          <p:cNvSpPr>
            <a:spLocks noGrp="1"/>
          </p:cNvSpPr>
          <p:nvPr>
            <p:ph type="title" hasCustomPrompt="1"/>
          </p:nvPr>
        </p:nvSpPr>
        <p:spPr>
          <a:xfrm>
            <a:off x="494564" y="592902"/>
            <a:ext cx="3200400" cy="2286000"/>
          </a:xfrm>
        </p:spPr>
        <p:txBody>
          <a:bodyPr anchor="b">
            <a:normAutofit/>
          </a:bodyPr>
          <a:lstStyle>
            <a:lvl1pPr>
              <a:defRPr sz="4000" b="0">
                <a:solidFill>
                  <a:srgbClr val="FFFFFF"/>
                </a:solidFill>
              </a:defRPr>
            </a:lvl1pPr>
          </a:lstStyle>
          <a:p>
            <a:r>
              <a:rPr lang="en-US" dirty="0"/>
              <a:t>Click to edit title style</a:t>
            </a:r>
          </a:p>
        </p:txBody>
      </p:sp>
      <p:sp>
        <p:nvSpPr>
          <p:cNvPr id="8" name="Content Placeholder 2">
            <a:extLst>
              <a:ext uri="{FF2B5EF4-FFF2-40B4-BE49-F238E27FC236}">
                <a16:creationId xmlns:a16="http://schemas.microsoft.com/office/drawing/2014/main" id="{34D4B535-D891-4E10-9E93-367DEE06C1CF}"/>
              </a:ext>
            </a:extLst>
          </p:cNvPr>
          <p:cNvSpPr>
            <a:spLocks noGrp="1"/>
          </p:cNvSpPr>
          <p:nvPr>
            <p:ph idx="1"/>
          </p:nvPr>
        </p:nvSpPr>
        <p:spPr>
          <a:xfrm>
            <a:off x="4377669" y="592902"/>
            <a:ext cx="7519597" cy="5394961"/>
          </a:xfrm>
        </p:spPr>
        <p:txBody>
          <a:body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3E53BE71-44D6-4365-86D9-980338834853}"/>
              </a:ext>
            </a:extLst>
          </p:cNvPr>
          <p:cNvSpPr>
            <a:spLocks noGrp="1"/>
          </p:cNvSpPr>
          <p:nvPr>
            <p:ph type="body" sz="half" idx="2"/>
          </p:nvPr>
        </p:nvSpPr>
        <p:spPr>
          <a:xfrm>
            <a:off x="494564" y="2924623"/>
            <a:ext cx="3200400" cy="3063240"/>
          </a:xfrm>
        </p:spPr>
        <p:txBody>
          <a:bodyPr lIns="91440" rIns="91440">
            <a:normAutofit/>
          </a:bodyPr>
          <a:lstStyle>
            <a:lvl1pPr marL="0" indent="0">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76961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8FC-5755-447A-8D7F-9ADED3E99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50287-81AA-46CA-8CB3-53A7F8313741}"/>
              </a:ext>
            </a:extLst>
          </p:cNvPr>
          <p:cNvSpPr>
            <a:spLocks noGrp="1"/>
          </p:cNvSpPr>
          <p:nvPr>
            <p:ph type="dt" sz="half" idx="10"/>
          </p:nvPr>
        </p:nvSpPr>
        <p:spPr/>
        <p:txBody>
          <a:bodyPr/>
          <a:lstStyle/>
          <a:p>
            <a:fld id="{DECF21A4-E71B-4D3A-AF45-E989C23A7BB1}" type="datetimeFigureOut">
              <a:rPr lang="en-US" smtClean="0"/>
              <a:t>5/21/2025</a:t>
            </a:fld>
            <a:endParaRPr lang="en-US" dirty="0"/>
          </a:p>
        </p:txBody>
      </p:sp>
      <p:sp>
        <p:nvSpPr>
          <p:cNvPr id="4" name="Footer Placeholder 3">
            <a:extLst>
              <a:ext uri="{FF2B5EF4-FFF2-40B4-BE49-F238E27FC236}">
                <a16:creationId xmlns:a16="http://schemas.microsoft.com/office/drawing/2014/main" id="{2F1BA4AA-02C9-459E-9362-3DA60E3B59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16350474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ACAA5-F8E7-46E9-8BA7-A510948B62CC}"/>
              </a:ext>
            </a:extLst>
          </p:cNvPr>
          <p:cNvSpPr>
            <a:spLocks noGrp="1"/>
          </p:cNvSpPr>
          <p:nvPr>
            <p:ph type="dt" sz="half" idx="10"/>
          </p:nvPr>
        </p:nvSpPr>
        <p:spPr/>
        <p:txBody>
          <a:bodyPr/>
          <a:lstStyle/>
          <a:p>
            <a:fld id="{DECF21A4-E71B-4D3A-AF45-E989C23A7BB1}" type="datetimeFigureOut">
              <a:rPr lang="en-US" smtClean="0"/>
              <a:t>5/21/2025</a:t>
            </a:fld>
            <a:endParaRPr lang="en-US" dirty="0"/>
          </a:p>
        </p:txBody>
      </p:sp>
      <p:sp>
        <p:nvSpPr>
          <p:cNvPr id="3" name="Footer Placeholder 2">
            <a:extLst>
              <a:ext uri="{FF2B5EF4-FFF2-40B4-BE49-F238E27FC236}">
                <a16:creationId xmlns:a16="http://schemas.microsoft.com/office/drawing/2014/main" id="{D1F2DEE8-5654-4DCA-A8D0-D883E52B6F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248691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68680"/>
            <a:ext cx="5248656" cy="2157984"/>
          </a:xfrm>
        </p:spPr>
        <p:txBody>
          <a:bodyPr lIns="0" tIns="0" rIns="0" bIns="0">
            <a:noAutofit/>
          </a:bodyPr>
          <a:lstStyle>
            <a:lvl1pPr>
              <a:defRPr sz="3200" baseline="0"/>
            </a:lvl1pPr>
          </a:lstStyle>
          <a:p>
            <a:r>
              <a:rPr lang="en-US" dirty="0"/>
              <a:t>CLICK TO EDIT MASTER TITLE STYLE</a:t>
            </a:r>
          </a:p>
        </p:txBody>
      </p:sp>
      <p:sp>
        <p:nvSpPr>
          <p:cNvPr id="14" name="Picture Placeholder 13">
            <a:extLst>
              <a:ext uri="{FF2B5EF4-FFF2-40B4-BE49-F238E27FC236}">
                <a16:creationId xmlns:a16="http://schemas.microsoft.com/office/drawing/2014/main" id="{B075B629-22B4-B399-5D07-4652BF682138}"/>
              </a:ext>
            </a:extLst>
          </p:cNvPr>
          <p:cNvSpPr>
            <a:spLocks noGrp="1"/>
          </p:cNvSpPr>
          <p:nvPr>
            <p:ph type="pic" sz="quarter" idx="13"/>
          </p:nvPr>
        </p:nvSpPr>
        <p:spPr>
          <a:xfrm>
            <a:off x="0" y="3159126"/>
            <a:ext cx="4577463" cy="3698875"/>
          </a:xfrm>
          <a:custGeom>
            <a:avLst/>
            <a:gdLst>
              <a:gd name="connsiteX0" fmla="*/ 1934275 w 4577463"/>
              <a:gd name="connsiteY0" fmla="*/ 0 h 3698875"/>
              <a:gd name="connsiteX1" fmla="*/ 4577463 w 4577463"/>
              <a:gd name="connsiteY1" fmla="*/ 2643188 h 3698875"/>
              <a:gd name="connsiteX2" fmla="*/ 4369748 w 4577463"/>
              <a:gd name="connsiteY2" fmla="*/ 3672036 h 3698875"/>
              <a:gd name="connsiteX3" fmla="*/ 4356819 w 4577463"/>
              <a:gd name="connsiteY3" fmla="*/ 3698875 h 3698875"/>
              <a:gd name="connsiteX4" fmla="*/ 0 w 4577463"/>
              <a:gd name="connsiteY4" fmla="*/ 3698875 h 3698875"/>
              <a:gd name="connsiteX5" fmla="*/ 0 w 4577463"/>
              <a:gd name="connsiteY5" fmla="*/ 845097 h 3698875"/>
              <a:gd name="connsiteX6" fmla="*/ 87814 w 4577463"/>
              <a:gd name="connsiteY6" fmla="*/ 751885 h 3698875"/>
              <a:gd name="connsiteX7" fmla="*/ 1934275 w 4577463"/>
              <a:gd name="connsiteY7"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7463" h="3698875">
                <a:moveTo>
                  <a:pt x="1934275" y="0"/>
                </a:moveTo>
                <a:cubicBezTo>
                  <a:pt x="3394067" y="0"/>
                  <a:pt x="4577463" y="1183396"/>
                  <a:pt x="4577463" y="2643188"/>
                </a:cubicBezTo>
                <a:cubicBezTo>
                  <a:pt x="4577463" y="3008136"/>
                  <a:pt x="4503501" y="3355810"/>
                  <a:pt x="4369748" y="3672036"/>
                </a:cubicBezTo>
                <a:lnTo>
                  <a:pt x="4356819" y="3698875"/>
                </a:lnTo>
                <a:lnTo>
                  <a:pt x="0" y="3698875"/>
                </a:lnTo>
                <a:lnTo>
                  <a:pt x="0" y="845097"/>
                </a:lnTo>
                <a:lnTo>
                  <a:pt x="87814" y="751885"/>
                </a:lnTo>
                <a:cubicBezTo>
                  <a:pt x="564249" y="286676"/>
                  <a:pt x="1215784" y="0"/>
                  <a:pt x="1934275" y="0"/>
                </a:cubicBezTo>
                <a:close/>
              </a:path>
            </a:pathLst>
          </a:custGeom>
        </p:spPr>
        <p:txBody>
          <a:bodyPr wrap="square">
            <a:noAutofit/>
          </a:bodyPr>
          <a:lstStyle>
            <a:lvl1pPr algn="ctr">
              <a:defRPr/>
            </a:lvl1pPr>
          </a:lstStyle>
          <a:p>
            <a:r>
              <a:rPr lang="en-US"/>
              <a:t>Click icon to add picture</a:t>
            </a:r>
            <a:endParaRPr lang="en-US" dirty="0"/>
          </a:p>
        </p:txBody>
      </p:sp>
      <p:sp>
        <p:nvSpPr>
          <p:cNvPr id="5" name="Content Placeholder 3">
            <a:extLst>
              <a:ext uri="{FF2B5EF4-FFF2-40B4-BE49-F238E27FC236}">
                <a16:creationId xmlns:a16="http://schemas.microsoft.com/office/drawing/2014/main" id="{C1B16EE8-89D3-7E4F-90BE-68EAAD85CBB7}"/>
              </a:ext>
            </a:extLst>
          </p:cNvPr>
          <p:cNvSpPr>
            <a:spLocks noGrp="1"/>
          </p:cNvSpPr>
          <p:nvPr>
            <p:ph sz="half" idx="12"/>
          </p:nvPr>
        </p:nvSpPr>
        <p:spPr>
          <a:xfrm>
            <a:off x="6729984" y="786384"/>
            <a:ext cx="4617720" cy="2770632"/>
          </a:xfrm>
        </p:spPr>
        <p:txBody>
          <a:bodyPr lIns="0" tIns="0" rIns="0" bIns="0">
            <a:normAutofit/>
          </a:bodyPr>
          <a:lstStyle>
            <a:lvl1pPr>
              <a:lnSpc>
                <a:spcPct val="120000"/>
              </a:lnSpc>
              <a:spcBef>
                <a:spcPts val="0"/>
              </a:spcBef>
              <a:spcAft>
                <a:spcPts val="1200"/>
              </a:spcAft>
              <a:defRPr sz="1800" b="1" cap="all" baseline="0">
                <a:latin typeface="+mn-lt"/>
              </a:defRPr>
            </a:lvl1pPr>
            <a:lvl2pPr marL="0">
              <a:lnSpc>
                <a:spcPct val="120000"/>
              </a:lnSpc>
              <a:spcBef>
                <a:spcPts val="0"/>
              </a:spcBef>
              <a:spcAft>
                <a:spcPts val="1200"/>
              </a:spcAft>
              <a:defRPr>
                <a:latin typeface="+mn-lt"/>
              </a:defRPr>
            </a:lvl2pPr>
            <a:lvl3pPr marL="283464" indent="-342900">
              <a:lnSpc>
                <a:spcPct val="120000"/>
              </a:lnSpc>
              <a:buFont typeface="Arial" panose="020B0604020202020204" pitchFamily="34" charset="0"/>
              <a:buChar char="•"/>
              <a:defRPr>
                <a:latin typeface="+mn-lt"/>
              </a:defRPr>
            </a:lvl3pPr>
            <a:lvl4pPr marL="548640" indent="-285750">
              <a:lnSpc>
                <a:spcPct val="120000"/>
              </a:lnSpc>
              <a:buFont typeface="Arial" panose="020B0604020202020204" pitchFamily="34" charset="0"/>
              <a:buChar char="•"/>
              <a:defRPr>
                <a:latin typeface="+mn-lt"/>
              </a:defRPr>
            </a:lvl4pPr>
            <a:lvl5pPr marL="822960" indent="-285750">
              <a:lnSpc>
                <a:spcPct val="120000"/>
              </a:lnSpc>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729984" y="3858768"/>
            <a:ext cx="4617720" cy="2770632"/>
          </a:xfrm>
        </p:spPr>
        <p:txBody>
          <a:bodyPr lIns="0" tIns="0" rIns="0" bIns="0">
            <a:normAutofit/>
          </a:bodyPr>
          <a:lstStyle>
            <a:lvl1pPr>
              <a:lnSpc>
                <a:spcPct val="120000"/>
              </a:lnSpc>
              <a:spcBef>
                <a:spcPts val="0"/>
              </a:spcBef>
              <a:spcAft>
                <a:spcPts val="1200"/>
              </a:spcAft>
              <a:defRPr sz="1800" b="1" cap="all" baseline="0">
                <a:latin typeface="+mn-lt"/>
              </a:defRPr>
            </a:lvl1pPr>
            <a:lvl2pPr marL="283464" indent="-283464">
              <a:lnSpc>
                <a:spcPct val="120000"/>
              </a:lnSpc>
              <a:spcBef>
                <a:spcPts val="0"/>
              </a:spcBef>
              <a:spcAft>
                <a:spcPts val="1200"/>
              </a:spcAft>
              <a:buFont typeface="Arial" panose="020B0604020202020204" pitchFamily="34" charset="0"/>
              <a:buChar cha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F04B56E-067D-C824-6EEB-3CCE57E4B5BA}"/>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184536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392" y="182880"/>
            <a:ext cx="10122632" cy="1307592"/>
          </a:xfrm>
        </p:spPr>
        <p:txBody>
          <a:bodyPr anchor="b">
            <a:noAutofit/>
          </a:bodyPr>
          <a:lstStyle>
            <a:lvl1pPr algn="l">
              <a:defRPr sz="32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392" y="1837944"/>
            <a:ext cx="10085832" cy="1426464"/>
          </a:xfrm>
        </p:spPr>
        <p:txBody>
          <a:bodyPr lIns="0" tIns="45720" rIns="91440" bIns="45720">
            <a:noAutofit/>
          </a:bodyPr>
          <a:lstStyle>
            <a:lvl1pPr>
              <a:lnSpc>
                <a:spcPct val="120000"/>
              </a:lnSpc>
              <a:spcBef>
                <a:spcPts val="0"/>
              </a:spcBef>
              <a:spcAft>
                <a:spcPts val="1200"/>
              </a:spcAft>
              <a:defRPr sz="18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7731A911-7B7E-249D-2D6A-132D4B395A3C}"/>
              </a:ext>
            </a:extLst>
          </p:cNvPr>
          <p:cNvSpPr>
            <a:spLocks noGrp="1"/>
          </p:cNvSpPr>
          <p:nvPr>
            <p:ph sz="half" idx="12"/>
          </p:nvPr>
        </p:nvSpPr>
        <p:spPr>
          <a:xfrm>
            <a:off x="850392" y="3950208"/>
            <a:ext cx="10085832" cy="2331720"/>
          </a:xfrm>
        </p:spPr>
        <p:txBody>
          <a:bodyPr lIns="0" tIns="0" rIns="0" bIns="0">
            <a:noAutofit/>
          </a:bodyPr>
          <a:lstStyle>
            <a:lvl1pPr>
              <a:lnSpc>
                <a:spcPct val="120000"/>
              </a:lnSpc>
              <a:spcBef>
                <a:spcPts val="0"/>
              </a:spcBef>
              <a:spcAft>
                <a:spcPts val="1200"/>
              </a:spcAft>
              <a:defRPr sz="18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E22BE3E1-C93A-48B7-A004-D6B093802100}" type="slidenum">
              <a:rPr lang="en-US" smtClean="0"/>
              <a:t>‹#›</a:t>
            </a:fld>
            <a:endParaRPr lang="en-US"/>
          </a:p>
        </p:txBody>
      </p:sp>
    </p:spTree>
    <p:extLst>
      <p:ext uri="{BB962C8B-B14F-4D97-AF65-F5344CB8AC3E}">
        <p14:creationId xmlns:p14="http://schemas.microsoft.com/office/powerpoint/2010/main" val="30133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88C66-2A77-64CD-38B5-90492185CACE}"/>
              </a:ext>
            </a:extLst>
          </p:cNvPr>
          <p:cNvSpPr/>
          <p:nvPr/>
        </p:nvSpPr>
        <p:spPr>
          <a:xfrm rot="5400000" flipH="1" flipV="1">
            <a:off x="8570975" y="3236976"/>
            <a:ext cx="6858000" cy="384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6438" y="409576"/>
            <a:ext cx="10972800" cy="132556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745644" y="1825625"/>
            <a:ext cx="11098307"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533E5E79-C396-3919-759D-5AD893CE4260}"/>
              </a:ext>
            </a:extLst>
          </p:cNvPr>
          <p:cNvSpPr>
            <a:spLocks noGrp="1"/>
          </p:cNvSpPr>
          <p:nvPr>
            <p:ph type="sldNum" sz="quarter" idx="4"/>
          </p:nvPr>
        </p:nvSpPr>
        <p:spPr>
          <a:xfrm rot="16200000">
            <a:off x="11716512" y="6382510"/>
            <a:ext cx="566928" cy="384048"/>
          </a:xfrm>
          <a:prstGeom prst="rect">
            <a:avLst/>
          </a:prstGeom>
        </p:spPr>
        <p:txBody>
          <a:bodyPr vert="horz" lIns="91440" tIns="45720" rIns="91440" bIns="45720" rtlCol="0" anchor="ctr"/>
          <a:lstStyle>
            <a:lvl1pPr algn="ctr">
              <a:defRPr sz="1400">
                <a:solidFill>
                  <a:schemeClr val="bg1"/>
                </a:solidFill>
              </a:defRPr>
            </a:lvl1pPr>
          </a:lstStyle>
          <a:p>
            <a:fld id="{E22BE3E1-C93A-48B7-A004-D6B093802100}" type="slidenum">
              <a:rPr lang="en-US" smtClean="0"/>
              <a:t>‹#›</a:t>
            </a:fld>
            <a:endParaRPr lang="en-US"/>
          </a:p>
        </p:txBody>
      </p:sp>
      <p:sp>
        <p:nvSpPr>
          <p:cNvPr id="7" name="Footer Placeholder 4">
            <a:extLst>
              <a:ext uri="{FF2B5EF4-FFF2-40B4-BE49-F238E27FC236}">
                <a16:creationId xmlns:a16="http://schemas.microsoft.com/office/drawing/2014/main" id="{89035839-CD36-5568-9808-CCDD9953C933}"/>
              </a:ext>
            </a:extLst>
          </p:cNvPr>
          <p:cNvSpPr>
            <a:spLocks noGrp="1"/>
          </p:cNvSpPr>
          <p:nvPr>
            <p:ph type="ftr" sz="quarter" idx="3"/>
          </p:nvPr>
        </p:nvSpPr>
        <p:spPr>
          <a:xfrm rot="16200000">
            <a:off x="8854442" y="2953511"/>
            <a:ext cx="6291068" cy="384048"/>
          </a:xfrm>
          <a:prstGeom prst="rect">
            <a:avLst/>
          </a:prstGeom>
          <a:noFill/>
        </p:spPr>
        <p:txBody>
          <a:bodyPr vert="horz" lIns="210312" tIns="45720" rIns="91440" bIns="45720" rtlCol="0" anchor="ctr"/>
          <a:lstStyle>
            <a:lvl1pPr algn="l">
              <a:defRPr sz="1200" b="1" cap="all" spc="300" baseline="0">
                <a:solidFill>
                  <a:schemeClr val="bg1"/>
                </a:solidFill>
                <a:latin typeface="+mj-lt"/>
              </a:defRPr>
            </a:lvl1pPr>
          </a:lstStyle>
          <a:p>
            <a:endParaRPr lang="en-US"/>
          </a:p>
        </p:txBody>
      </p:sp>
    </p:spTree>
    <p:extLst>
      <p:ext uri="{BB962C8B-B14F-4D97-AF65-F5344CB8AC3E}">
        <p14:creationId xmlns:p14="http://schemas.microsoft.com/office/powerpoint/2010/main" val="274739148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72" r:id="rId18"/>
  </p:sldLayoutIdLst>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sz="24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4" orient="horz" pos="1152">
          <p15:clr>
            <a:srgbClr val="547EBF"/>
          </p15:clr>
        </p15:guide>
        <p15:guide id="5" pos="7440">
          <p15:clr>
            <a:srgbClr val="547EBF"/>
          </p15:clr>
        </p15:guide>
        <p15:guide id="6" orient="horz" pos="4080">
          <p15:clr>
            <a:srgbClr val="547EBF"/>
          </p15:clr>
        </p15:guide>
        <p15:guide id="19">
          <p15:clr>
            <a:srgbClr val="547EBF"/>
          </p15:clr>
        </p15:guide>
        <p15:guide id="20" pos="7680">
          <p15:clr>
            <a:srgbClr val="547EBF"/>
          </p15:clr>
        </p15:guide>
        <p15:guide id="21" pos="528">
          <p15:clr>
            <a:srgbClr val="547EBF"/>
          </p15:clr>
        </p15:guide>
        <p15:guide id="22" pos="6912">
          <p15:clr>
            <a:srgbClr val="547EBF"/>
          </p15:clr>
        </p15:guide>
        <p15:guide id="23" orient="horz" pos="240">
          <p15:clr>
            <a:srgbClr val="547EBF"/>
          </p15:clr>
        </p15:guide>
        <p15:guide id="25" orient="horz" pos="552">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64498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 id="2147483919" r:id="rId28"/>
    <p:sldLayoutId id="2147483920" r:id="rId29"/>
    <p:sldLayoutId id="2147483921" r:id="rId30"/>
    <p:sldLayoutId id="2147483922" r:id="rId31"/>
    <p:sldLayoutId id="2147483923" r:id="rId32"/>
    <p:sldLayoutId id="2147483924" r:id="rId33"/>
    <p:sldLayoutId id="2147483925" r:id="rId34"/>
    <p:sldLayoutId id="2147483926" r:id="rId35"/>
    <p:sldLayoutId id="2147483927" r:id="rId36"/>
    <p:sldLayoutId id="2147483928" r:id="rId37"/>
    <p:sldLayoutId id="2147483929" r:id="rId38"/>
    <p:sldLayoutId id="2147483930" r:id="rId39"/>
    <p:sldLayoutId id="2147483931" r:id="rId40"/>
    <p:sldLayoutId id="2147483932" r:id="rId41"/>
    <p:sldLayoutId id="2147483933" r:id="rId42"/>
    <p:sldLayoutId id="2147483934" r:id="rId43"/>
    <p:sldLayoutId id="2147483935" r:id="rId44"/>
    <p:sldLayoutId id="2147483936" r:id="rId45"/>
    <p:sldLayoutId id="2147483937" r:id="rId46"/>
    <p:sldLayoutId id="2147483938" r:id="rId47"/>
    <p:sldLayoutId id="2147483939" r:id="rId48"/>
    <p:sldLayoutId id="2147483940" r:id="rId49"/>
    <p:sldLayoutId id="2147483941" r:id="rId50"/>
    <p:sldLayoutId id="2147483942" r:id="rId51"/>
    <p:sldLayoutId id="2147483943" r:id="rId52"/>
    <p:sldLayoutId id="2147483944" r:id="rId53"/>
    <p:sldLayoutId id="2147483945" r:id="rId54"/>
    <p:sldLayoutId id="2147483946" r:id="rId55"/>
    <p:sldLayoutId id="2147483947" r:id="rId56"/>
    <p:sldLayoutId id="2147483948" r:id="rId57"/>
    <p:sldLayoutId id="2147483949" r:id="rId58"/>
    <p:sldLayoutId id="2147483950" r:id="rId59"/>
    <p:sldLayoutId id="2147483951" r:id="rId60"/>
    <p:sldLayoutId id="2147483952" r:id="rId61"/>
  </p:sldLayoutIdLst>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7.xml"/><Relationship Id="rId7" Type="http://schemas.openxmlformats.org/officeDocument/2006/relationships/diagramColors" Target="../diagrams/colors6.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hyperlink" Target="mailto:Matt@rebatebyacs.co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8.xml"/><Relationship Id="rId1" Type="http://schemas.openxmlformats.org/officeDocument/2006/relationships/tags" Target="../tags/tag3.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0.xml"/><Relationship Id="rId1" Type="http://schemas.openxmlformats.org/officeDocument/2006/relationships/tags" Target="../tags/tag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7.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8.xml"/><Relationship Id="rId5" Type="http://schemas.openxmlformats.org/officeDocument/2006/relationships/hyperlink" Target="mailto:matt@rebatebyacs.com" TargetMode="Externa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chart" Target="../charts/chart1.xml"/><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78A61-CFE8-4E70-8B16-2AC050E656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6733" y="2094221"/>
            <a:ext cx="2577708" cy="1126774"/>
          </a:xfrm>
          <a:prstGeom prst="rect">
            <a:avLst/>
          </a:prstGeom>
        </p:spPr>
      </p:pic>
      <p:sp>
        <p:nvSpPr>
          <p:cNvPr id="6" name="TextBox 5">
            <a:extLst>
              <a:ext uri="{FF2B5EF4-FFF2-40B4-BE49-F238E27FC236}">
                <a16:creationId xmlns:a16="http://schemas.microsoft.com/office/drawing/2014/main" id="{7B7F3DC5-7E49-429C-94F8-755BB53A3C49}"/>
              </a:ext>
            </a:extLst>
          </p:cNvPr>
          <p:cNvSpPr txBox="1"/>
          <p:nvPr/>
        </p:nvSpPr>
        <p:spPr>
          <a:xfrm>
            <a:off x="4833304" y="2205332"/>
            <a:ext cx="6413515" cy="2400657"/>
          </a:xfrm>
          <a:prstGeom prst="rect">
            <a:avLst/>
          </a:prstGeom>
          <a:noFill/>
        </p:spPr>
        <p:txBody>
          <a:bodyPr wrap="square" rtlCol="0">
            <a:spAutoFit/>
          </a:bodyPr>
          <a:lstStyle/>
          <a:p>
            <a:r>
              <a:rPr lang="en-US" sz="2800" b="1" i="1" dirty="0">
                <a:latin typeface="Arial Narrow" panose="020B0606020202030204" pitchFamily="34" charset="0"/>
                <a:cs typeface="Arial" panose="020B0604020202020204" pitchFamily="34" charset="0"/>
              </a:rPr>
              <a:t>Arbitrage Compliance Trends &amp; Topics</a:t>
            </a:r>
          </a:p>
          <a:p>
            <a:endParaRPr lang="en-US" sz="800" i="1" dirty="0">
              <a:latin typeface="Arial Narrow" panose="020B0606020202030204" pitchFamily="34" charset="0"/>
              <a:cs typeface="Arial" panose="020B0604020202020204" pitchFamily="34" charset="0"/>
            </a:endParaRPr>
          </a:p>
          <a:p>
            <a:r>
              <a:rPr lang="en-US" dirty="0">
                <a:latin typeface="Arial Narrow" panose="020B0606020202030204" pitchFamily="34" charset="0"/>
                <a:cs typeface="Arial" panose="020B0604020202020204" pitchFamily="34" charset="0"/>
              </a:rPr>
              <a:t>Matt Collins, Vice President</a:t>
            </a:r>
          </a:p>
          <a:p>
            <a:r>
              <a:rPr lang="en-US" dirty="0">
                <a:latin typeface="Arial Narrow" panose="020B0606020202030204" pitchFamily="34" charset="0"/>
                <a:cs typeface="Arial" panose="020B0604020202020204" pitchFamily="34" charset="0"/>
              </a:rPr>
              <a:t>Arbitrage Compliance Specialists, Inc.</a:t>
            </a:r>
          </a:p>
          <a:p>
            <a:endParaRPr lang="en-US" sz="2400" dirty="0">
              <a:latin typeface="Arial Narrow" panose="020B0606020202030204" pitchFamily="34" charset="0"/>
              <a:cs typeface="Arial" panose="020B0604020202020204" pitchFamily="34" charset="0"/>
            </a:endParaRPr>
          </a:p>
          <a:p>
            <a:r>
              <a:rPr lang="en-US" dirty="0">
                <a:latin typeface="Arial Narrow" panose="020B0606020202030204" pitchFamily="34" charset="0"/>
                <a:cs typeface="Arial" panose="020B0604020202020204" pitchFamily="34" charset="0"/>
              </a:rPr>
              <a:t>Prepared for: </a:t>
            </a:r>
          </a:p>
          <a:p>
            <a:r>
              <a:rPr lang="en-US" dirty="0">
                <a:latin typeface="Arial Narrow" panose="020B0606020202030204" pitchFamily="34" charset="0"/>
                <a:cs typeface="Arial" panose="020B0604020202020204" pitchFamily="34" charset="0"/>
              </a:rPr>
              <a:t>Colorado Government Finance Officers Association</a:t>
            </a:r>
          </a:p>
          <a:p>
            <a:r>
              <a:rPr lang="en-US" dirty="0">
                <a:latin typeface="Arial Narrow" panose="020B0606020202030204" pitchFamily="34" charset="0"/>
                <a:cs typeface="Arial" panose="020B0604020202020204" pitchFamily="34" charset="0"/>
              </a:rPr>
              <a:t>May 22, 2025</a:t>
            </a:r>
          </a:p>
        </p:txBody>
      </p:sp>
      <p:pic>
        <p:nvPicPr>
          <p:cNvPr id="5" name="Picture 4" descr="Blue letters on a black background&#10;&#10;AI-generated content may be incorrect.">
            <a:extLst>
              <a:ext uri="{FF2B5EF4-FFF2-40B4-BE49-F238E27FC236}">
                <a16:creationId xmlns:a16="http://schemas.microsoft.com/office/drawing/2014/main" id="{510C8FC4-BEBF-D2CD-77BF-11AE20749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072" y="3827587"/>
            <a:ext cx="1831369" cy="525788"/>
          </a:xfrm>
          <a:prstGeom prst="rect">
            <a:avLst/>
          </a:prstGeom>
        </p:spPr>
      </p:pic>
    </p:spTree>
    <p:extLst>
      <p:ext uri="{BB962C8B-B14F-4D97-AF65-F5344CB8AC3E}">
        <p14:creationId xmlns:p14="http://schemas.microsoft.com/office/powerpoint/2010/main" val="2655966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writing on a board">
            <a:extLst>
              <a:ext uri="{FF2B5EF4-FFF2-40B4-BE49-F238E27FC236}">
                <a16:creationId xmlns:a16="http://schemas.microsoft.com/office/drawing/2014/main" id="{7A8FCB72-375D-DB13-DD68-1DF191B6A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520" y="112978"/>
            <a:ext cx="6634480" cy="6745022"/>
          </a:xfrm>
          <a:prstGeom prst="rect">
            <a:avLst/>
          </a:prstGeom>
        </p:spPr>
      </p:pic>
      <p:sp>
        <p:nvSpPr>
          <p:cNvPr id="24" name="Text Placeholder 2">
            <a:extLst>
              <a:ext uri="{FF2B5EF4-FFF2-40B4-BE49-F238E27FC236}">
                <a16:creationId xmlns:a16="http://schemas.microsoft.com/office/drawing/2014/main" id="{693B86C1-D6CE-8668-4AD9-1857AE79473D}"/>
              </a:ext>
            </a:extLst>
          </p:cNvPr>
          <p:cNvSpPr>
            <a:spLocks noGrp="1"/>
          </p:cNvSpPr>
          <p:nvPr>
            <p:ph type="body" sz="quarter" idx="19"/>
          </p:nvPr>
        </p:nvSpPr>
        <p:spPr>
          <a:xfrm rot="5400000">
            <a:off x="5238089" y="208890"/>
            <a:ext cx="6745024" cy="6553200"/>
          </a:xfrm>
        </p:spPr>
        <p:txBody>
          <a:bodyPr/>
          <a:lstStyle/>
          <a:p>
            <a:endParaRPr lang="en-US"/>
          </a:p>
        </p:txBody>
      </p:sp>
      <p:sp>
        <p:nvSpPr>
          <p:cNvPr id="2" name="Title 1">
            <a:extLst>
              <a:ext uri="{FF2B5EF4-FFF2-40B4-BE49-F238E27FC236}">
                <a16:creationId xmlns:a16="http://schemas.microsoft.com/office/drawing/2014/main" id="{C38E23D1-B138-498B-ADEE-6B2307EDD063}"/>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b="0" kern="1200" cap="all" spc="100" baseline="0">
                <a:latin typeface="+mj-lt"/>
                <a:ea typeface="+mj-ea"/>
                <a:cs typeface="+mj-cs"/>
              </a:rPr>
              <a:t>Debt Service Fund Exemption</a:t>
            </a:r>
          </a:p>
        </p:txBody>
      </p:sp>
      <p:sp>
        <p:nvSpPr>
          <p:cNvPr id="5" name="Content Placeholder 6">
            <a:extLst>
              <a:ext uri="{FF2B5EF4-FFF2-40B4-BE49-F238E27FC236}">
                <a16:creationId xmlns:a16="http://schemas.microsoft.com/office/drawing/2014/main" id="{26E01E51-ECBE-F996-0ABE-0ABB44072365}"/>
              </a:ext>
            </a:extLst>
          </p:cNvPr>
          <p:cNvSpPr txBox="1">
            <a:spLocks/>
          </p:cNvSpPr>
          <p:nvPr/>
        </p:nvSpPr>
        <p:spPr>
          <a:xfrm>
            <a:off x="548641" y="2667000"/>
            <a:ext cx="5775960" cy="3660648"/>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indent="-228600">
              <a:buFont typeface="Arial" panose="020B0604020202020204" pitchFamily="34" charset="0"/>
              <a:buChar char="•"/>
            </a:pPr>
            <a:r>
              <a:rPr lang="en-US" dirty="0">
                <a:solidFill>
                  <a:schemeClr val="tx1"/>
                </a:solidFill>
              </a:rPr>
              <a:t>Debt Service Funds (although not funded with bond proceeds, can be subject to the arbitrage rules unless the fund meets a “bona-fide” exemption.</a:t>
            </a:r>
          </a:p>
          <a:p>
            <a:pPr marL="228600" lvl="1" indent="-228600">
              <a:spcBef>
                <a:spcPts val="1200"/>
              </a:spcBef>
              <a:spcAft>
                <a:spcPts val="200"/>
              </a:spcAft>
              <a:buSzPct val="100000"/>
              <a:buFont typeface="Arial" panose="020B0604020202020204" pitchFamily="34" charset="0"/>
              <a:buChar char="•"/>
            </a:pPr>
            <a:r>
              <a:rPr lang="en-US" sz="2000" dirty="0">
                <a:solidFill>
                  <a:schemeClr val="tx1"/>
                </a:solidFill>
              </a:rPr>
              <a:t>Used primarily to achieve a proper matching of revenues with debt service payments and is depleted annually to a reasonable carryover amount:</a:t>
            </a:r>
          </a:p>
          <a:p>
            <a:pPr marL="228600" lvl="4" indent="-228600">
              <a:spcBef>
                <a:spcPts val="1200"/>
              </a:spcBef>
              <a:spcAft>
                <a:spcPts val="200"/>
              </a:spcAft>
              <a:buSzPct val="100000"/>
              <a:buFont typeface="Arial" panose="020B0604020202020204" pitchFamily="34" charset="0"/>
              <a:buChar char="•"/>
            </a:pPr>
            <a:r>
              <a:rPr lang="en-US" sz="2000" dirty="0">
                <a:solidFill>
                  <a:schemeClr val="tx1"/>
                </a:solidFill>
              </a:rPr>
              <a:t>The earnings on the fund for the preceding year, or</a:t>
            </a:r>
            <a:endParaRPr lang="en-US" sz="2000">
              <a:solidFill>
                <a:schemeClr val="tx1"/>
              </a:solidFill>
            </a:endParaRPr>
          </a:p>
          <a:p>
            <a:pPr marL="228600" lvl="4" indent="-228600">
              <a:spcBef>
                <a:spcPts val="1200"/>
              </a:spcBef>
              <a:spcAft>
                <a:spcPts val="200"/>
              </a:spcAft>
              <a:buSzPct val="100000"/>
              <a:buFont typeface="Arial" panose="020B0604020202020204" pitchFamily="34" charset="0"/>
              <a:buChar char="•"/>
            </a:pPr>
            <a:r>
              <a:rPr lang="en-US" sz="2000" dirty="0">
                <a:solidFill>
                  <a:schemeClr val="tx1"/>
                </a:solidFill>
              </a:rPr>
              <a:t>1/12 of the principal and interest payments on the issue for the preceding bond year.</a:t>
            </a:r>
            <a:endParaRPr lang="en-US" sz="2000">
              <a:solidFill>
                <a:schemeClr val="tx1"/>
              </a:solidFill>
            </a:endParaRPr>
          </a:p>
          <a:p>
            <a:pPr marL="228600" indent="-228600">
              <a:buFont typeface="Arial" panose="020B0604020202020204" pitchFamily="34" charset="0"/>
              <a:buChar char="•"/>
            </a:pPr>
            <a:endParaRPr lang="en-US" dirty="0">
              <a:solidFill>
                <a:schemeClr val="tx1"/>
              </a:solidFill>
            </a:endParaRPr>
          </a:p>
        </p:txBody>
      </p:sp>
      <p:sp>
        <p:nvSpPr>
          <p:cNvPr id="13" name="Text Placeholder 5">
            <a:extLst>
              <a:ext uri="{FF2B5EF4-FFF2-40B4-BE49-F238E27FC236}">
                <a16:creationId xmlns:a16="http://schemas.microsoft.com/office/drawing/2014/main" id="{4DC14C5C-2722-70A0-0884-2B7B75F11339}"/>
              </a:ext>
            </a:extLst>
          </p:cNvPr>
          <p:cNvSpPr>
            <a:spLocks noGrp="1"/>
          </p:cNvSpPr>
          <p:nvPr>
            <p:ph type="body" sz="quarter" idx="16"/>
          </p:nvPr>
        </p:nvSpPr>
        <p:spPr>
          <a:xfrm>
            <a:off x="548640" y="1676400"/>
            <a:ext cx="10837333" cy="424732"/>
          </a:xfrm>
        </p:spPr>
        <p:txBody>
          <a:bodyPr vert="horz" wrap="square" lIns="91440" tIns="45720" rIns="91440" bIns="45720" rtlCol="0">
            <a:normAutofit/>
          </a:bodyPr>
          <a:lstStyle/>
          <a:p>
            <a:r>
              <a:rPr lang="en-US" b="0" kern="1200">
                <a:latin typeface="+mn-lt"/>
                <a:ea typeface="+mn-ea"/>
                <a:cs typeface="+mn-cs"/>
              </a:rPr>
              <a:t>“Replacement Proceeds”</a:t>
            </a:r>
          </a:p>
        </p:txBody>
      </p:sp>
    </p:spTree>
    <p:extLst>
      <p:ext uri="{BB962C8B-B14F-4D97-AF65-F5344CB8AC3E}">
        <p14:creationId xmlns:p14="http://schemas.microsoft.com/office/powerpoint/2010/main" val="3762329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F78C7FC-52F2-5CAE-2F39-7586BC643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C4254-7B2A-A625-DB34-B1B1CA08E9BE}"/>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b="0" kern="1200" cap="all" spc="100" baseline="0"/>
              <a:t>Investment Exemptions to Arbitrage Rebate</a:t>
            </a:r>
          </a:p>
        </p:txBody>
      </p:sp>
      <p:sp>
        <p:nvSpPr>
          <p:cNvPr id="14" name="Picture Placeholder 3">
            <a:extLst>
              <a:ext uri="{FF2B5EF4-FFF2-40B4-BE49-F238E27FC236}">
                <a16:creationId xmlns:a16="http://schemas.microsoft.com/office/drawing/2014/main" id="{879F003B-389F-7B4D-CEEF-E200C9BE8711}"/>
              </a:ext>
            </a:extLst>
          </p:cNvPr>
          <p:cNvSpPr>
            <a:spLocks noGrp="1"/>
          </p:cNvSpPr>
          <p:nvPr>
            <p:ph type="pic" sz="quarter" idx="15"/>
          </p:nvPr>
        </p:nvSpPr>
        <p:spPr>
          <a:xfrm>
            <a:off x="0" y="0"/>
            <a:ext cx="8329286" cy="457200"/>
          </a:xfrm>
        </p:spPr>
        <p:txBody>
          <a:bodyPr/>
          <a:lstStyle/>
          <a:p>
            <a:endParaRPr lang="en-US"/>
          </a:p>
        </p:txBody>
      </p:sp>
      <p:sp>
        <p:nvSpPr>
          <p:cNvPr id="16" name="Text Placeholder 4">
            <a:extLst>
              <a:ext uri="{FF2B5EF4-FFF2-40B4-BE49-F238E27FC236}">
                <a16:creationId xmlns:a16="http://schemas.microsoft.com/office/drawing/2014/main" id="{9E7A3E42-381D-FE57-5F79-44F95ED0DE0B}"/>
              </a:ext>
            </a:extLst>
          </p:cNvPr>
          <p:cNvSpPr>
            <a:spLocks noGrp="1"/>
          </p:cNvSpPr>
          <p:nvPr>
            <p:ph type="body" sz="quarter" idx="16"/>
          </p:nvPr>
        </p:nvSpPr>
        <p:spPr>
          <a:xfrm>
            <a:off x="-1" y="1676400"/>
            <a:ext cx="10837333" cy="424732"/>
          </a:xfrm>
        </p:spPr>
        <p:txBody>
          <a:bodyPr/>
          <a:lstStyle/>
          <a:p>
            <a:r>
              <a:rPr lang="en-US" dirty="0"/>
              <a:t>Certain types of investments are also exempt from arbitrage</a:t>
            </a:r>
          </a:p>
        </p:txBody>
      </p:sp>
      <p:graphicFrame>
        <p:nvGraphicFramePr>
          <p:cNvPr id="5" name="Content Placeholder 5">
            <a:extLst>
              <a:ext uri="{FF2B5EF4-FFF2-40B4-BE49-F238E27FC236}">
                <a16:creationId xmlns:a16="http://schemas.microsoft.com/office/drawing/2014/main" id="{50D981EE-0036-2B37-D2B7-B5F9F4AA0AFB}"/>
              </a:ext>
            </a:extLst>
          </p:cNvPr>
          <p:cNvGraphicFramePr/>
          <p:nvPr>
            <p:extLst>
              <p:ext uri="{D42A27DB-BD31-4B8C-83A1-F6EECF244321}">
                <p14:modId xmlns:p14="http://schemas.microsoft.com/office/powerpoint/2010/main" val="813969283"/>
              </p:ext>
            </p:extLst>
          </p:nvPr>
        </p:nvGraphicFramePr>
        <p:xfrm>
          <a:off x="548640" y="2667000"/>
          <a:ext cx="10288693" cy="3660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851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553CEE-89D2-1DE5-E82A-952BC43A1EE2}"/>
              </a:ext>
            </a:extLst>
          </p:cNvPr>
          <p:cNvSpPr>
            <a:spLocks noGrp="1"/>
          </p:cNvSpPr>
          <p:nvPr>
            <p:ph type="title"/>
          </p:nvPr>
        </p:nvSpPr>
        <p:spPr>
          <a:xfrm>
            <a:off x="494564" y="592902"/>
            <a:ext cx="3200400" cy="2286000"/>
          </a:xfrm>
        </p:spPr>
        <p:txBody>
          <a:bodyPr vert="horz" lIns="91440" tIns="45720" rIns="91440" bIns="45720" rtlCol="0" anchor="b">
            <a:normAutofit/>
          </a:bodyPr>
          <a:lstStyle/>
          <a:p>
            <a:r>
              <a:rPr lang="en-US" b="0" kern="1200" cap="all" spc="100" baseline="0">
                <a:latin typeface="+mj-lt"/>
                <a:ea typeface="+mj-ea"/>
                <a:cs typeface="+mj-cs"/>
              </a:rPr>
              <a:t>What is Yield Restriction?</a:t>
            </a:r>
          </a:p>
        </p:txBody>
      </p:sp>
      <p:sp>
        <p:nvSpPr>
          <p:cNvPr id="8" name="Content Placeholder 6">
            <a:extLst>
              <a:ext uri="{FF2B5EF4-FFF2-40B4-BE49-F238E27FC236}">
                <a16:creationId xmlns:a16="http://schemas.microsoft.com/office/drawing/2014/main" id="{8D69A6BC-ACCE-5902-BCAC-0676CE9092A7}"/>
              </a:ext>
            </a:extLst>
          </p:cNvPr>
          <p:cNvSpPr txBox="1">
            <a:spLocks/>
          </p:cNvSpPr>
          <p:nvPr/>
        </p:nvSpPr>
        <p:spPr>
          <a:xfrm>
            <a:off x="4802404" y="3657685"/>
            <a:ext cx="6770164" cy="2487476"/>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700" kern="1200" dirty="0">
                <a:solidFill>
                  <a:schemeClr val="tx1"/>
                </a:solidFill>
                <a:latin typeface="+mn-lt"/>
                <a:ea typeface="+mn-ea"/>
                <a:cs typeface="+mn-cs"/>
              </a:rPr>
              <a:t>Yield Restriction is the profit made from investing bond proceeds in higher yielding taxable investments above a </a:t>
            </a:r>
            <a:r>
              <a:rPr lang="en-US" sz="1700" b="1" i="1" kern="1200" dirty="0">
                <a:solidFill>
                  <a:schemeClr val="tx1"/>
                </a:solidFill>
                <a:latin typeface="+mn-lt"/>
                <a:ea typeface="+mn-ea"/>
                <a:cs typeface="+mn-cs"/>
              </a:rPr>
              <a:t>materially higher yield </a:t>
            </a:r>
            <a:r>
              <a:rPr lang="en-US" sz="1700" kern="1200" dirty="0">
                <a:solidFill>
                  <a:schemeClr val="tx1"/>
                </a:solidFill>
                <a:latin typeface="+mn-lt"/>
                <a:ea typeface="+mn-ea"/>
                <a:cs typeface="+mn-cs"/>
              </a:rPr>
              <a:t>after a designated </a:t>
            </a:r>
            <a:r>
              <a:rPr lang="en-US" sz="1700" b="1" i="1" kern="1200" dirty="0">
                <a:solidFill>
                  <a:schemeClr val="tx1"/>
                </a:solidFill>
                <a:latin typeface="+mn-lt"/>
                <a:ea typeface="+mn-ea"/>
                <a:cs typeface="+mn-cs"/>
              </a:rPr>
              <a:t>temporary period</a:t>
            </a:r>
            <a:r>
              <a:rPr lang="en-US" sz="1700" kern="1200" dirty="0">
                <a:solidFill>
                  <a:schemeClr val="tx1"/>
                </a:solidFill>
                <a:latin typeface="+mn-lt"/>
                <a:ea typeface="+mn-ea"/>
                <a:cs typeface="+mn-cs"/>
              </a:rPr>
              <a:t> and above the </a:t>
            </a:r>
            <a:r>
              <a:rPr lang="en-US" sz="1700" b="1" i="1" kern="1200" dirty="0">
                <a:solidFill>
                  <a:schemeClr val="tx1"/>
                </a:solidFill>
                <a:latin typeface="+mn-lt"/>
                <a:ea typeface="+mn-ea"/>
                <a:cs typeface="+mn-cs"/>
              </a:rPr>
              <a:t>minor portion.</a:t>
            </a:r>
          </a:p>
          <a:p>
            <a:pPr marL="0" indent="0">
              <a:buNone/>
            </a:pPr>
            <a:r>
              <a:rPr lang="en-US" sz="1700" kern="1200" dirty="0">
                <a:solidFill>
                  <a:schemeClr val="tx1"/>
                </a:solidFill>
                <a:latin typeface="+mn-lt"/>
                <a:ea typeface="+mn-ea"/>
                <a:cs typeface="+mn-cs"/>
              </a:rPr>
              <a:t>Enacted prior to arbitrage rebate in 1969, rules still apply to tax-exempt borrowings</a:t>
            </a:r>
            <a:r>
              <a:rPr lang="en-US" sz="1700" b="1" i="1" kern="1200" dirty="0">
                <a:solidFill>
                  <a:schemeClr val="tx1"/>
                </a:solidFill>
                <a:latin typeface="+mn-lt"/>
                <a:ea typeface="+mn-ea"/>
                <a:cs typeface="+mn-cs"/>
              </a:rPr>
              <a:t>.</a:t>
            </a:r>
            <a:endParaRPr lang="en-US" sz="1700" kern="1200" dirty="0">
              <a:solidFill>
                <a:schemeClr val="tx1"/>
              </a:solidFill>
              <a:latin typeface="+mn-lt"/>
              <a:ea typeface="+mn-ea"/>
              <a:cs typeface="+mn-cs"/>
            </a:endParaRPr>
          </a:p>
        </p:txBody>
      </p:sp>
      <p:pic>
        <p:nvPicPr>
          <p:cNvPr id="15" name="Content Placeholder 4">
            <a:extLst>
              <a:ext uri="{FF2B5EF4-FFF2-40B4-BE49-F238E27FC236}">
                <a16:creationId xmlns:a16="http://schemas.microsoft.com/office/drawing/2014/main" id="{5B8D29E7-1088-55EC-6050-42F88B416DB0}"/>
              </a:ext>
            </a:extLst>
          </p:cNvPr>
          <p:cNvPicPr>
            <a:picLocks noChangeAspect="1"/>
          </p:cNvPicPr>
          <p:nvPr/>
        </p:nvPicPr>
        <p:blipFill rotWithShape="1">
          <a:blip r:embed="rId3"/>
          <a:srcRect t="3571" b="7143"/>
          <a:stretch/>
        </p:blipFill>
        <p:spPr>
          <a:xfrm>
            <a:off x="5003247" y="606684"/>
            <a:ext cx="6484061" cy="2593632"/>
          </a:xfrm>
          <a:prstGeom prst="rect">
            <a:avLst/>
          </a:prstGeom>
          <a:ln>
            <a:noFill/>
          </a:ln>
          <a:effectLst>
            <a:softEdge rad="112500"/>
          </a:effectLst>
        </p:spPr>
      </p:pic>
    </p:spTree>
    <p:extLst>
      <p:ext uri="{BB962C8B-B14F-4D97-AF65-F5344CB8AC3E}">
        <p14:creationId xmlns:p14="http://schemas.microsoft.com/office/powerpoint/2010/main" val="2150154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552757C-B70E-9853-DFF3-F7DF37F70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FD449-CA07-D113-E4F7-BC6BCE9D0BB1}"/>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sz="3600" dirty="0"/>
              <a:t>Yield Restriction vs. Arbitrage Rebate</a:t>
            </a:r>
          </a:p>
        </p:txBody>
      </p:sp>
      <p:pic>
        <p:nvPicPr>
          <p:cNvPr id="17" name="Picture 16">
            <a:extLst>
              <a:ext uri="{FF2B5EF4-FFF2-40B4-BE49-F238E27FC236}">
                <a16:creationId xmlns:a16="http://schemas.microsoft.com/office/drawing/2014/main" id="{77998038-8C83-84B7-7208-FD51CCA04FD0}"/>
              </a:ext>
            </a:extLst>
          </p:cNvPr>
          <p:cNvPicPr>
            <a:picLocks noChangeAspect="1"/>
          </p:cNvPicPr>
          <p:nvPr/>
        </p:nvPicPr>
        <p:blipFill>
          <a:blip r:embed="rId3"/>
          <a:stretch>
            <a:fillRect/>
          </a:stretch>
        </p:blipFill>
        <p:spPr>
          <a:xfrm>
            <a:off x="633999" y="3439927"/>
            <a:ext cx="4020296" cy="2032483"/>
          </a:xfrm>
          <a:prstGeom prst="rect">
            <a:avLst/>
          </a:prstGeom>
          <a:ln>
            <a:noFill/>
          </a:ln>
          <a:effectLst>
            <a:outerShdw blurRad="292100" dist="139700" dir="2700000" algn="tl" rotWithShape="0">
              <a:srgbClr val="333333">
                <a:alpha val="65000"/>
              </a:srgbClr>
            </a:outerShdw>
          </a:effectLst>
        </p:spPr>
      </p:pic>
      <p:sp>
        <p:nvSpPr>
          <p:cNvPr id="13" name="Content Placeholder 5">
            <a:extLst>
              <a:ext uri="{FF2B5EF4-FFF2-40B4-BE49-F238E27FC236}">
                <a16:creationId xmlns:a16="http://schemas.microsoft.com/office/drawing/2014/main" id="{13B6C481-6702-A4C5-D474-88EA0D8D0251}"/>
              </a:ext>
            </a:extLst>
          </p:cNvPr>
          <p:cNvSpPr txBox="1">
            <a:spLocks/>
          </p:cNvSpPr>
          <p:nvPr/>
        </p:nvSpPr>
        <p:spPr>
          <a:xfrm>
            <a:off x="5144679" y="2198914"/>
            <a:ext cx="6405063" cy="36701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200" dirty="0">
                <a:solidFill>
                  <a:schemeClr val="tx1"/>
                </a:solidFill>
              </a:rPr>
              <a:t>Similar to arbitrage rebate, restriction against investing above arbitrage yield.</a:t>
            </a:r>
          </a:p>
          <a:p>
            <a:pPr lvl="1"/>
            <a:r>
              <a:rPr lang="en-US" sz="1200" dirty="0">
                <a:solidFill>
                  <a:schemeClr val="tx1"/>
                </a:solidFill>
              </a:rPr>
              <a:t>Arbitrage Rebate = Entire “Pie”</a:t>
            </a:r>
          </a:p>
          <a:p>
            <a:pPr lvl="1"/>
            <a:r>
              <a:rPr lang="en-US" sz="1200" dirty="0">
                <a:solidFill>
                  <a:schemeClr val="tx1"/>
                </a:solidFill>
              </a:rPr>
              <a:t>Yield Restriction = Parts of the “Pie</a:t>
            </a:r>
            <a:r>
              <a:rPr lang="en-US" sz="1100" dirty="0">
                <a:solidFill>
                  <a:schemeClr val="tx1"/>
                </a:solidFill>
              </a:rPr>
              <a:t>”</a:t>
            </a:r>
          </a:p>
          <a:p>
            <a:pPr marL="324000" lvl="1" indent="0">
              <a:buFont typeface="Calibri" panose="020F0502020204030204" pitchFamily="34" charset="0"/>
              <a:buNone/>
            </a:pPr>
            <a:endParaRPr lang="en-US" sz="1100" dirty="0">
              <a:solidFill>
                <a:schemeClr val="tx1"/>
              </a:solidFill>
            </a:endParaRPr>
          </a:p>
          <a:p>
            <a:endParaRPr lang="en-US" sz="1100" dirty="0">
              <a:solidFill>
                <a:schemeClr val="tx1"/>
              </a:solidFill>
            </a:endParaRPr>
          </a:p>
          <a:p>
            <a:r>
              <a:rPr lang="en-US" sz="1200" dirty="0">
                <a:solidFill>
                  <a:schemeClr val="tx1"/>
                </a:solidFill>
              </a:rPr>
              <a:t>Enacted prior to arbitrage rebate in 1969, rules still apply to tax-exempt borrowings.</a:t>
            </a:r>
          </a:p>
          <a:p>
            <a:r>
              <a:rPr lang="en-US" sz="1200" dirty="0">
                <a:solidFill>
                  <a:schemeClr val="tx1"/>
                </a:solidFill>
              </a:rPr>
              <a:t>Exceptions apply:</a:t>
            </a:r>
          </a:p>
          <a:p>
            <a:pPr lvl="1"/>
            <a:r>
              <a:rPr lang="en-US" sz="1200" dirty="0">
                <a:solidFill>
                  <a:schemeClr val="tx1"/>
                </a:solidFill>
              </a:rPr>
              <a:t>Temporary Periods</a:t>
            </a:r>
          </a:p>
          <a:p>
            <a:pPr lvl="1"/>
            <a:r>
              <a:rPr lang="en-US" sz="1200" dirty="0">
                <a:solidFill>
                  <a:schemeClr val="tx1"/>
                </a:solidFill>
              </a:rPr>
              <a:t>Minor Portion</a:t>
            </a:r>
          </a:p>
          <a:p>
            <a:pPr lvl="1"/>
            <a:r>
              <a:rPr lang="en-US" sz="1200" dirty="0">
                <a:solidFill>
                  <a:schemeClr val="tx1"/>
                </a:solidFill>
              </a:rPr>
              <a:t>“Reasonably Required” reserve fund(s)</a:t>
            </a:r>
          </a:p>
        </p:txBody>
      </p:sp>
      <p:grpSp>
        <p:nvGrpSpPr>
          <p:cNvPr id="3" name="Group 4">
            <a:extLst>
              <a:ext uri="{FF2B5EF4-FFF2-40B4-BE49-F238E27FC236}">
                <a16:creationId xmlns:a16="http://schemas.microsoft.com/office/drawing/2014/main" id="{265CE07B-B208-B281-C2CC-9788C1AAC1E5}"/>
              </a:ext>
            </a:extLst>
          </p:cNvPr>
          <p:cNvGrpSpPr>
            <a:grpSpLocks noChangeAspect="1"/>
          </p:cNvGrpSpPr>
          <p:nvPr/>
        </p:nvGrpSpPr>
        <p:grpSpPr bwMode="auto">
          <a:xfrm>
            <a:off x="633413" y="881063"/>
            <a:ext cx="4021137" cy="1876425"/>
            <a:chOff x="399" y="555"/>
            <a:chExt cx="2533" cy="1182"/>
          </a:xfrm>
        </p:grpSpPr>
        <p:sp>
          <p:nvSpPr>
            <p:cNvPr id="4" name="AutoShape 3">
              <a:extLst>
                <a:ext uri="{FF2B5EF4-FFF2-40B4-BE49-F238E27FC236}">
                  <a16:creationId xmlns:a16="http://schemas.microsoft.com/office/drawing/2014/main" id="{AB174645-A622-ECC3-9EFB-3DC7402ACB6A}"/>
                </a:ext>
              </a:extLst>
            </p:cNvPr>
            <p:cNvSpPr>
              <a:spLocks noChangeAspect="1" noChangeArrowheads="1" noTextEdit="1"/>
            </p:cNvSpPr>
            <p:nvPr/>
          </p:nvSpPr>
          <p:spPr bwMode="auto">
            <a:xfrm>
              <a:off x="399" y="555"/>
              <a:ext cx="2533"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1142EAC3-21B6-EF3C-7C64-634C301E2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 y="555"/>
              <a:ext cx="2545" cy="1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3966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ourglass and a calendar">
            <a:extLst>
              <a:ext uri="{FF2B5EF4-FFF2-40B4-BE49-F238E27FC236}">
                <a16:creationId xmlns:a16="http://schemas.microsoft.com/office/drawing/2014/main" id="{23BFF54C-7C75-D719-EB2A-F726135E848F}"/>
              </a:ext>
            </a:extLst>
          </p:cNvPr>
          <p:cNvPicPr>
            <a:picLocks noGrp="1" noChangeAspect="1"/>
          </p:cNvPicPr>
          <p:nvPr>
            <p:ph type="pic" sz="quarter" idx="17"/>
          </p:nvPr>
        </p:nvPicPr>
        <p:blipFill>
          <a:blip r:embed="rId3">
            <a:alphaModFix amt="35000"/>
            <a:extLst>
              <a:ext uri="{28A0092B-C50C-407E-A947-70E740481C1C}">
                <a14:useLocalDpi xmlns:a14="http://schemas.microsoft.com/office/drawing/2010/main" val="0"/>
              </a:ext>
            </a:extLst>
          </a:blip>
          <a:stretch/>
        </p:blipFill>
        <p:spPr>
          <a:xfrm>
            <a:off x="5334001" y="112979"/>
            <a:ext cx="6858000" cy="6818764"/>
          </a:xfrm>
          <a:noFill/>
        </p:spPr>
      </p:pic>
      <p:sp>
        <p:nvSpPr>
          <p:cNvPr id="15" name="Text Placeholder 2">
            <a:extLst>
              <a:ext uri="{FF2B5EF4-FFF2-40B4-BE49-F238E27FC236}">
                <a16:creationId xmlns:a16="http://schemas.microsoft.com/office/drawing/2014/main" id="{0269959C-EA75-868C-D1F0-A10848A125FA}"/>
              </a:ext>
            </a:extLst>
          </p:cNvPr>
          <p:cNvSpPr>
            <a:spLocks noGrp="1"/>
          </p:cNvSpPr>
          <p:nvPr>
            <p:ph type="body" sz="quarter" idx="19"/>
          </p:nvPr>
        </p:nvSpPr>
        <p:spPr>
          <a:xfrm rot="5400000">
            <a:off x="5238089" y="208890"/>
            <a:ext cx="6745024" cy="6553200"/>
          </a:xfrm>
        </p:spPr>
        <p:txBody>
          <a:bodyPr/>
          <a:lstStyle/>
          <a:p>
            <a:endParaRPr lang="en-US" dirty="0"/>
          </a:p>
        </p:txBody>
      </p:sp>
      <p:sp>
        <p:nvSpPr>
          <p:cNvPr id="2" name="Title 1">
            <a:extLst>
              <a:ext uri="{FF2B5EF4-FFF2-40B4-BE49-F238E27FC236}">
                <a16:creationId xmlns:a16="http://schemas.microsoft.com/office/drawing/2014/main" id="{7FABFCA9-EEB2-43E7-8B54-8FF4279150E8}"/>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b="0" kern="1200" cap="all" spc="100" baseline="0">
                <a:latin typeface="+mj-lt"/>
                <a:ea typeface="+mj-ea"/>
                <a:cs typeface="+mj-cs"/>
              </a:rPr>
              <a:t>Yield Restriction: Temporary Period</a:t>
            </a:r>
          </a:p>
        </p:txBody>
      </p:sp>
      <p:sp>
        <p:nvSpPr>
          <p:cNvPr id="13" name="Content Placeholder 5">
            <a:extLst>
              <a:ext uri="{FF2B5EF4-FFF2-40B4-BE49-F238E27FC236}">
                <a16:creationId xmlns:a16="http://schemas.microsoft.com/office/drawing/2014/main" id="{52F45927-07E4-7B43-3472-6B230DA49256}"/>
              </a:ext>
            </a:extLst>
          </p:cNvPr>
          <p:cNvSpPr txBox="1">
            <a:spLocks/>
          </p:cNvSpPr>
          <p:nvPr/>
        </p:nvSpPr>
        <p:spPr>
          <a:xfrm>
            <a:off x="548640" y="1676400"/>
            <a:ext cx="10837333" cy="424732"/>
          </a:xfrm>
          <a:prstGeom prst="rect">
            <a:avLst/>
          </a:prstGeom>
          <a:noFill/>
        </p:spPr>
        <p:txBody>
          <a:bodyPr vert="horz" wrap="square" lIns="91440" tIns="45720" rIns="9144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600" b="0" kern="1200">
                <a:solidFill>
                  <a:schemeClr val="tx2"/>
                </a:solidFill>
                <a:latin typeface="+mn-lt"/>
                <a:ea typeface="+mn-ea"/>
                <a:cs typeface="+mn-cs"/>
              </a:rPr>
              <a:t>A Temporary Period defines the period for unrestricted investment per fund/proceed type. The most common Temporary Period is the </a:t>
            </a:r>
            <a:r>
              <a:rPr lang="en-US" sz="1600" b="0" i="1" kern="1200">
                <a:solidFill>
                  <a:schemeClr val="tx2"/>
                </a:solidFill>
                <a:latin typeface="+mn-lt"/>
                <a:ea typeface="+mn-ea"/>
                <a:cs typeface="+mn-cs"/>
              </a:rPr>
              <a:t>3 year period for Project Funds</a:t>
            </a:r>
            <a:r>
              <a:rPr lang="en-US" sz="1600" b="0" kern="1200">
                <a:solidFill>
                  <a:schemeClr val="tx2"/>
                </a:solidFill>
                <a:latin typeface="+mn-lt"/>
                <a:ea typeface="+mn-ea"/>
                <a:cs typeface="+mn-cs"/>
              </a:rPr>
              <a:t>. </a:t>
            </a:r>
          </a:p>
        </p:txBody>
      </p:sp>
      <p:graphicFrame>
        <p:nvGraphicFramePr>
          <p:cNvPr id="3" name="Content Placeholder 1">
            <a:extLst>
              <a:ext uri="{FF2B5EF4-FFF2-40B4-BE49-F238E27FC236}">
                <a16:creationId xmlns:a16="http://schemas.microsoft.com/office/drawing/2014/main" id="{256BBC38-4001-88A7-65AB-2977358CFE34}"/>
              </a:ext>
            </a:extLst>
          </p:cNvPr>
          <p:cNvGraphicFramePr>
            <a:graphicFrameLocks/>
          </p:cNvGraphicFramePr>
          <p:nvPr>
            <p:extLst>
              <p:ext uri="{D42A27DB-BD31-4B8C-83A1-F6EECF244321}">
                <p14:modId xmlns:p14="http://schemas.microsoft.com/office/powerpoint/2010/main" val="2141188834"/>
              </p:ext>
            </p:extLst>
          </p:nvPr>
        </p:nvGraphicFramePr>
        <p:xfrm>
          <a:off x="1009892" y="2667000"/>
          <a:ext cx="4853458" cy="3660654"/>
        </p:xfrm>
        <a:graphic>
          <a:graphicData uri="http://schemas.openxmlformats.org/drawingml/2006/table">
            <a:tbl>
              <a:tblPr firstRow="1" bandRow="1">
                <a:tableStyleId>{B301B821-A1FF-4177-AEE7-76D212191A09}</a:tableStyleId>
              </a:tblPr>
              <a:tblGrid>
                <a:gridCol w="3653711">
                  <a:extLst>
                    <a:ext uri="{9D8B030D-6E8A-4147-A177-3AD203B41FA5}">
                      <a16:colId xmlns:a16="http://schemas.microsoft.com/office/drawing/2014/main" val="20000"/>
                    </a:ext>
                  </a:extLst>
                </a:gridCol>
                <a:gridCol w="1199747">
                  <a:extLst>
                    <a:ext uri="{9D8B030D-6E8A-4147-A177-3AD203B41FA5}">
                      <a16:colId xmlns:a16="http://schemas.microsoft.com/office/drawing/2014/main" val="20001"/>
                    </a:ext>
                  </a:extLst>
                </a:gridCol>
              </a:tblGrid>
              <a:tr h="704953">
                <a:tc>
                  <a:txBody>
                    <a:bodyPr/>
                    <a:lstStyle/>
                    <a:p>
                      <a:pPr algn="l"/>
                      <a:r>
                        <a:rPr lang="en-US" sz="1300"/>
                        <a:t>Fund</a:t>
                      </a:r>
                      <a:r>
                        <a:rPr lang="en-US" sz="1300" baseline="0"/>
                        <a:t> Type</a:t>
                      </a:r>
                      <a:endParaRPr lang="en-US" sz="1300">
                        <a:latin typeface="+mn-lt"/>
                      </a:endParaRPr>
                    </a:p>
                  </a:txBody>
                  <a:tcPr marL="74735" marR="74735" marT="37363" marB="37363" anchor="ctr"/>
                </a:tc>
                <a:tc>
                  <a:txBody>
                    <a:bodyPr/>
                    <a:lstStyle/>
                    <a:p>
                      <a:pPr algn="ctr"/>
                      <a:r>
                        <a:rPr lang="en-US" sz="1300"/>
                        <a:t>Temporary Period(s) </a:t>
                      </a:r>
                      <a:r>
                        <a:rPr lang="en-US" sz="1300" baseline="0"/>
                        <a:t>Available</a:t>
                      </a:r>
                      <a:endParaRPr lang="en-US" sz="1300">
                        <a:latin typeface="+mn-lt"/>
                      </a:endParaRPr>
                    </a:p>
                  </a:txBody>
                  <a:tcPr marL="74735" marR="74735" marT="37363" marB="37363" anchor="ctr"/>
                </a:tc>
                <a:extLst>
                  <a:ext uri="{0D108BD9-81ED-4DB2-BD59-A6C34878D82A}">
                    <a16:rowId xmlns:a16="http://schemas.microsoft.com/office/drawing/2014/main" val="10000"/>
                  </a:ext>
                </a:extLst>
              </a:tr>
              <a:tr h="309159">
                <a:tc>
                  <a:txBody>
                    <a:bodyPr/>
                    <a:lstStyle/>
                    <a:p>
                      <a:r>
                        <a:rPr lang="en-US" sz="1300"/>
                        <a:t>Project </a:t>
                      </a:r>
                      <a:endParaRPr lang="en-US" sz="1300">
                        <a:latin typeface="+mn-lt"/>
                      </a:endParaRPr>
                    </a:p>
                  </a:txBody>
                  <a:tcPr marL="74735" marR="74735" marT="37363" marB="37363" anchor="ctr"/>
                </a:tc>
                <a:tc>
                  <a:txBody>
                    <a:bodyPr/>
                    <a:lstStyle/>
                    <a:p>
                      <a:pPr algn="ctr"/>
                      <a:r>
                        <a:rPr lang="en-US" sz="1300"/>
                        <a:t>3 or 5 Years</a:t>
                      </a:r>
                      <a:endParaRPr lang="en-US" sz="1300">
                        <a:latin typeface="+mn-lt"/>
                      </a:endParaRPr>
                    </a:p>
                  </a:txBody>
                  <a:tcPr marL="74735" marR="74735" marT="37363" marB="37363" anchor="ctr"/>
                </a:tc>
                <a:extLst>
                  <a:ext uri="{0D108BD9-81ED-4DB2-BD59-A6C34878D82A}">
                    <a16:rowId xmlns:a16="http://schemas.microsoft.com/office/drawing/2014/main" val="10001"/>
                  </a:ext>
                </a:extLst>
              </a:tr>
              <a:tr h="309159">
                <a:tc>
                  <a:txBody>
                    <a:bodyPr/>
                    <a:lstStyle/>
                    <a:p>
                      <a:r>
                        <a:rPr lang="en-US" sz="1300"/>
                        <a:t>Cost of Issuance</a:t>
                      </a:r>
                      <a:endParaRPr lang="en-US" sz="1300">
                        <a:latin typeface="+mn-lt"/>
                      </a:endParaRPr>
                    </a:p>
                  </a:txBody>
                  <a:tcPr marL="74735" marR="74735" marT="37363" marB="37363" anchor="ctr"/>
                </a:tc>
                <a:tc>
                  <a:txBody>
                    <a:bodyPr/>
                    <a:lstStyle/>
                    <a:p>
                      <a:pPr algn="ctr"/>
                      <a:r>
                        <a:rPr lang="en-US" sz="1300"/>
                        <a:t>13 Months</a:t>
                      </a:r>
                      <a:endParaRPr lang="en-US" sz="1300">
                        <a:latin typeface="+mn-lt"/>
                      </a:endParaRPr>
                    </a:p>
                  </a:txBody>
                  <a:tcPr marL="74735" marR="74735" marT="37363" marB="37363" anchor="ctr"/>
                </a:tc>
                <a:extLst>
                  <a:ext uri="{0D108BD9-81ED-4DB2-BD59-A6C34878D82A}">
                    <a16:rowId xmlns:a16="http://schemas.microsoft.com/office/drawing/2014/main" val="10002"/>
                  </a:ext>
                </a:extLst>
              </a:tr>
              <a:tr h="507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Current or Advanced</a:t>
                      </a:r>
                      <a:r>
                        <a:rPr lang="en-US" sz="1300" baseline="0" dirty="0"/>
                        <a:t> refunding (Adv. is defined as a refunding </a:t>
                      </a:r>
                      <a:r>
                        <a:rPr lang="en-US" sz="1300" dirty="0"/>
                        <a:t>that </a:t>
                      </a:r>
                      <a:r>
                        <a:rPr lang="en-US" sz="1300" baseline="0" dirty="0"/>
                        <a:t>takes place </a:t>
                      </a:r>
                      <a:r>
                        <a:rPr lang="en-US" sz="1300" b="1" u="sng" baseline="0" dirty="0"/>
                        <a:t>after</a:t>
                      </a:r>
                      <a:r>
                        <a:rPr lang="en-US" sz="1300" u="none" baseline="0" dirty="0"/>
                        <a:t> </a:t>
                      </a:r>
                      <a:r>
                        <a:rPr lang="en-US" sz="1300" baseline="0" dirty="0"/>
                        <a:t>90 days)</a:t>
                      </a:r>
                      <a:endParaRPr lang="en-US" sz="1300" dirty="0">
                        <a:latin typeface="+mn-lt"/>
                      </a:endParaRPr>
                    </a:p>
                  </a:txBody>
                  <a:tcPr marL="74735" marR="74735" marT="37363" marB="3736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30 or 90 Days</a:t>
                      </a:r>
                      <a:endParaRPr lang="en-US" sz="1300">
                        <a:latin typeface="+mn-lt"/>
                      </a:endParaRPr>
                    </a:p>
                  </a:txBody>
                  <a:tcPr marL="74735" marR="74735" marT="37363" marB="37363" anchor="ctr"/>
                </a:tc>
                <a:extLst>
                  <a:ext uri="{0D108BD9-81ED-4DB2-BD59-A6C34878D82A}">
                    <a16:rowId xmlns:a16="http://schemas.microsoft.com/office/drawing/2014/main" val="10003"/>
                  </a:ext>
                </a:extLst>
              </a:tr>
              <a:tr h="507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Replacement Proceeds (</a:t>
                      </a:r>
                      <a:r>
                        <a:rPr lang="en-US" sz="1300" baseline="0"/>
                        <a:t>Typically Debt Service, Pledged and Unreasonable Reserve)</a:t>
                      </a:r>
                      <a:endParaRPr lang="en-US" sz="1300">
                        <a:latin typeface="+mn-lt"/>
                      </a:endParaRPr>
                    </a:p>
                  </a:txBody>
                  <a:tcPr marL="74735" marR="74735" marT="37363" marB="3736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30 Days</a:t>
                      </a:r>
                      <a:endParaRPr lang="en-US" sz="1300">
                        <a:latin typeface="+mn-lt"/>
                      </a:endParaRPr>
                    </a:p>
                  </a:txBody>
                  <a:tcPr marL="74735" marR="74735" marT="37363" marB="37363" anchor="ctr"/>
                </a:tc>
                <a:extLst>
                  <a:ext uri="{0D108BD9-81ED-4DB2-BD59-A6C34878D82A}">
                    <a16:rowId xmlns:a16="http://schemas.microsoft.com/office/drawing/2014/main" val="10004"/>
                  </a:ext>
                </a:extLst>
              </a:tr>
              <a:tr h="3091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Bond Fide Debt Service </a:t>
                      </a:r>
                      <a:endParaRPr lang="en-US" sz="1300">
                        <a:latin typeface="+mn-lt"/>
                      </a:endParaRPr>
                    </a:p>
                  </a:txBody>
                  <a:tcPr marL="74735" marR="74735" marT="37363" marB="3736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a:t>13 Months</a:t>
                      </a:r>
                      <a:endParaRPr lang="en-US" sz="1300" b="1">
                        <a:latin typeface="+mn-lt"/>
                      </a:endParaRPr>
                    </a:p>
                  </a:txBody>
                  <a:tcPr marL="74735" marR="74735" marT="37363" marB="37363" anchor="ctr"/>
                </a:tc>
                <a:extLst>
                  <a:ext uri="{0D108BD9-81ED-4DB2-BD59-A6C34878D82A}">
                    <a16:rowId xmlns:a16="http://schemas.microsoft.com/office/drawing/2014/main" val="10005"/>
                  </a:ext>
                </a:extLst>
              </a:tr>
              <a:tr h="3091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Reasonable</a:t>
                      </a:r>
                      <a:r>
                        <a:rPr lang="en-US" sz="1300" baseline="0"/>
                        <a:t> Required Reserve</a:t>
                      </a:r>
                      <a:endParaRPr lang="en-US" sz="1300">
                        <a:latin typeface="+mn-lt"/>
                      </a:endParaRPr>
                    </a:p>
                  </a:txBody>
                  <a:tcPr marL="74735" marR="74735" marT="37363" marB="3736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a:t>None</a:t>
                      </a:r>
                      <a:endParaRPr lang="en-US" sz="1300" b="0">
                        <a:latin typeface="+mn-lt"/>
                      </a:endParaRPr>
                    </a:p>
                  </a:txBody>
                  <a:tcPr marL="74735" marR="74735" marT="37363" marB="37363" anchor="ctr"/>
                </a:tc>
                <a:extLst>
                  <a:ext uri="{0D108BD9-81ED-4DB2-BD59-A6C34878D82A}">
                    <a16:rowId xmlns:a16="http://schemas.microsoft.com/office/drawing/2014/main" val="10006"/>
                  </a:ext>
                </a:extLst>
              </a:tr>
              <a:tr h="7049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a:t>Minor Portion (Aggregate amount not</a:t>
                      </a:r>
                      <a:r>
                        <a:rPr lang="en-US" sz="1300" baseline="0"/>
                        <a:t> to exceed the lesser of 5% of sales proceeds or $100,000)</a:t>
                      </a:r>
                      <a:endParaRPr lang="en-US" sz="1300">
                        <a:latin typeface="+mn-lt"/>
                      </a:endParaRPr>
                    </a:p>
                  </a:txBody>
                  <a:tcPr marL="74735" marR="74735" marT="37363" marB="3736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dirty="0"/>
                        <a:t>None</a:t>
                      </a:r>
                      <a:endParaRPr lang="en-US" sz="1300" b="0" dirty="0">
                        <a:latin typeface="+mn-lt"/>
                      </a:endParaRPr>
                    </a:p>
                  </a:txBody>
                  <a:tcPr marL="74735" marR="74735" marT="37363" marB="37363"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80528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A5EC3F-5F3C-2286-D5F5-AC5C6B1D0BE3}"/>
              </a:ext>
            </a:extLst>
          </p:cNvPr>
          <p:cNvSpPr txBox="1">
            <a:spLocks/>
          </p:cNvSpPr>
          <p:nvPr/>
        </p:nvSpPr>
        <p:spPr>
          <a:xfrm>
            <a:off x="1310850" y="1561079"/>
            <a:ext cx="5393861" cy="209830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latin typeface="+mj-lt"/>
            </a:endParaRPr>
          </a:p>
          <a:p>
            <a:endParaRPr lang="en-US" dirty="0">
              <a:latin typeface="+mj-lt"/>
            </a:endParaRPr>
          </a:p>
          <a:p>
            <a:endParaRPr lang="en-US" dirty="0">
              <a:latin typeface="+mj-lt"/>
            </a:endParaRPr>
          </a:p>
          <a:p>
            <a:pPr marL="548640" lvl="1" indent="-342900">
              <a:buClr>
                <a:schemeClr val="tx1"/>
              </a:buClr>
              <a:defRPr/>
            </a:pPr>
            <a:endParaRPr lang="en-US" dirty="0">
              <a:latin typeface="+mj-lt"/>
            </a:endParaRPr>
          </a:p>
        </p:txBody>
      </p:sp>
      <p:sp>
        <p:nvSpPr>
          <p:cNvPr id="2" name="Title 1">
            <a:extLst>
              <a:ext uri="{FF2B5EF4-FFF2-40B4-BE49-F238E27FC236}">
                <a16:creationId xmlns:a16="http://schemas.microsoft.com/office/drawing/2014/main" id="{C3B3D368-6E42-9319-944D-BF6CFC4A2C4A}"/>
              </a:ext>
            </a:extLst>
          </p:cNvPr>
          <p:cNvSpPr>
            <a:spLocks noGrp="1"/>
          </p:cNvSpPr>
          <p:nvPr>
            <p:ph type="title"/>
          </p:nvPr>
        </p:nvSpPr>
        <p:spPr/>
        <p:txBody>
          <a:bodyPr/>
          <a:lstStyle/>
          <a:p>
            <a:r>
              <a:rPr lang="en-US" dirty="0"/>
              <a:t>Yield Restriction vs. arbitrage rebate</a:t>
            </a:r>
          </a:p>
        </p:txBody>
      </p:sp>
      <p:pic>
        <p:nvPicPr>
          <p:cNvPr id="14" name="Content Placeholder 13" descr="A graph with a line going up&#10;&#10;Description automatically generated with medium confidence">
            <a:extLst>
              <a:ext uri="{FF2B5EF4-FFF2-40B4-BE49-F238E27FC236}">
                <a16:creationId xmlns:a16="http://schemas.microsoft.com/office/drawing/2014/main" id="{6DDA342A-6455-A60B-8545-BB4E066211C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391273" y="1697867"/>
            <a:ext cx="4119412" cy="2531996"/>
          </a:xfrm>
        </p:spPr>
      </p:pic>
      <p:sp>
        <p:nvSpPr>
          <p:cNvPr id="4" name="Text Placeholder 3">
            <a:extLst>
              <a:ext uri="{FF2B5EF4-FFF2-40B4-BE49-F238E27FC236}">
                <a16:creationId xmlns:a16="http://schemas.microsoft.com/office/drawing/2014/main" id="{C36BF61F-7CA2-E37D-55A3-E115759548E5}"/>
              </a:ext>
            </a:extLst>
          </p:cNvPr>
          <p:cNvSpPr>
            <a:spLocks noGrp="1"/>
          </p:cNvSpPr>
          <p:nvPr>
            <p:ph type="body" sz="quarter" idx="16"/>
          </p:nvPr>
        </p:nvSpPr>
        <p:spPr>
          <a:xfrm>
            <a:off x="1310850" y="2363562"/>
            <a:ext cx="3474720" cy="424732"/>
          </a:xfrm>
        </p:spPr>
        <p:txBody>
          <a:bodyPr/>
          <a:lstStyle/>
          <a:p>
            <a:r>
              <a:rPr lang="en-US" sz="2000" dirty="0">
                <a:latin typeface="+mj-lt"/>
              </a:rPr>
              <a:t>Remember the earlier slide with the arbitrage graph? The bond did not owe arbitrage rebate. But what about yield restriction?</a:t>
            </a:r>
          </a:p>
          <a:p>
            <a:endParaRPr lang="en-US" sz="2000" dirty="0"/>
          </a:p>
        </p:txBody>
      </p:sp>
      <p:sp>
        <p:nvSpPr>
          <p:cNvPr id="8" name="Text Placeholder 7">
            <a:extLst>
              <a:ext uri="{FF2B5EF4-FFF2-40B4-BE49-F238E27FC236}">
                <a16:creationId xmlns:a16="http://schemas.microsoft.com/office/drawing/2014/main" id="{A15BD300-AC08-6EBF-3624-42FF99D10C11}"/>
              </a:ext>
            </a:extLst>
          </p:cNvPr>
          <p:cNvSpPr>
            <a:spLocks noGrp="1"/>
          </p:cNvSpPr>
          <p:nvPr>
            <p:ph type="body" sz="quarter" idx="23"/>
          </p:nvPr>
        </p:nvSpPr>
        <p:spPr>
          <a:xfrm>
            <a:off x="1310850" y="4617724"/>
            <a:ext cx="3474720" cy="424732"/>
          </a:xfrm>
        </p:spPr>
        <p:txBody>
          <a:bodyPr/>
          <a:lstStyle/>
          <a:p>
            <a:r>
              <a:rPr lang="en-US" sz="1800" dirty="0">
                <a:latin typeface="+mj-lt"/>
              </a:rPr>
              <a:t>Project yield restriction starts if funds remain after year three (remember the temporary period). Positive yield restriction is occurring for many 2019 &amp; 2020 bonds where funds were not spent after year three. </a:t>
            </a:r>
          </a:p>
          <a:p>
            <a:endParaRPr lang="en-US" sz="1800" dirty="0"/>
          </a:p>
        </p:txBody>
      </p:sp>
      <p:pic>
        <p:nvPicPr>
          <p:cNvPr id="26" name="Content Placeholder 25" descr="A graph showing negative and negative&#10;&#10;Description automatically generated">
            <a:extLst>
              <a:ext uri="{FF2B5EF4-FFF2-40B4-BE49-F238E27FC236}">
                <a16:creationId xmlns:a16="http://schemas.microsoft.com/office/drawing/2014/main" id="{3827E497-A220-4C3F-F96B-835EF21D4280}"/>
              </a:ext>
            </a:extLst>
          </p:cNvPr>
          <p:cNvPicPr>
            <a:picLocks noGrp="1" noChangeAspect="1"/>
          </p:cNvPicPr>
          <p:nvPr>
            <p:ph sz="quarter" idx="22"/>
          </p:nvPr>
        </p:nvPicPr>
        <p:blipFill>
          <a:blip r:embed="rId3">
            <a:extLst>
              <a:ext uri="{28A0092B-C50C-407E-A947-70E740481C1C}">
                <a14:useLocalDpi xmlns:a14="http://schemas.microsoft.com/office/drawing/2010/main" val="0"/>
              </a:ext>
            </a:extLst>
          </a:blip>
          <a:stretch>
            <a:fillRect/>
          </a:stretch>
        </p:blipFill>
        <p:spPr>
          <a:xfrm>
            <a:off x="6391273" y="4302834"/>
            <a:ext cx="4154735" cy="2553707"/>
          </a:xfrm>
        </p:spPr>
      </p:pic>
    </p:spTree>
    <p:extLst>
      <p:ext uri="{BB962C8B-B14F-4D97-AF65-F5344CB8AC3E}">
        <p14:creationId xmlns:p14="http://schemas.microsoft.com/office/powerpoint/2010/main" val="3173580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772E81-D368-47CF-E2AB-1D5E81044B73}"/>
              </a:ext>
            </a:extLst>
          </p:cNvPr>
          <p:cNvPicPr>
            <a:picLocks noChangeAspect="1"/>
          </p:cNvPicPr>
          <p:nvPr/>
        </p:nvPicPr>
        <p:blipFill>
          <a:blip r:embed="rId3">
            <a:extLst>
              <a:ext uri="{28A0092B-C50C-407E-A947-70E740481C1C}">
                <a14:useLocalDpi xmlns:a14="http://schemas.microsoft.com/office/drawing/2010/main" val="0"/>
              </a:ext>
            </a:extLst>
          </a:blip>
          <a:srcRect t="7248" b="7248"/>
          <a:stretch/>
        </p:blipFill>
        <p:spPr>
          <a:xfrm>
            <a:off x="5445760" y="112978"/>
            <a:ext cx="6858000" cy="6745024"/>
          </a:xfrm>
          <a:prstGeom prst="rect">
            <a:avLst/>
          </a:prstGeom>
          <a:noFill/>
        </p:spPr>
      </p:pic>
      <p:sp>
        <p:nvSpPr>
          <p:cNvPr id="9" name="Text Placeholder 2">
            <a:extLst>
              <a:ext uri="{FF2B5EF4-FFF2-40B4-BE49-F238E27FC236}">
                <a16:creationId xmlns:a16="http://schemas.microsoft.com/office/drawing/2014/main" id="{D0D44339-A6BF-36FE-596B-4B6A707E8804}"/>
              </a:ext>
            </a:extLst>
          </p:cNvPr>
          <p:cNvSpPr>
            <a:spLocks noGrp="1"/>
          </p:cNvSpPr>
          <p:nvPr>
            <p:ph type="body" sz="quarter" idx="19"/>
          </p:nvPr>
        </p:nvSpPr>
        <p:spPr>
          <a:xfrm rot="5400000">
            <a:off x="5238089" y="208890"/>
            <a:ext cx="6745024" cy="6553200"/>
          </a:xfrm>
        </p:spPr>
        <p:txBody>
          <a:bodyPr/>
          <a:lstStyle/>
          <a:p>
            <a:endParaRPr lang="en-US" dirty="0"/>
          </a:p>
        </p:txBody>
      </p:sp>
      <p:sp>
        <p:nvSpPr>
          <p:cNvPr id="2" name="Title 1">
            <a:extLst>
              <a:ext uri="{FF2B5EF4-FFF2-40B4-BE49-F238E27FC236}">
                <a16:creationId xmlns:a16="http://schemas.microsoft.com/office/drawing/2014/main" id="{7FABFCA9-EEB2-43E7-8B54-8FF4279150E8}"/>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b="0" kern="1200" cap="all" spc="100" baseline="0">
                <a:latin typeface="+mj-lt"/>
                <a:ea typeface="+mj-ea"/>
                <a:cs typeface="+mj-cs"/>
              </a:rPr>
              <a:t>What are the Minimum Reporting Requirements?</a:t>
            </a:r>
          </a:p>
        </p:txBody>
      </p:sp>
      <p:sp>
        <p:nvSpPr>
          <p:cNvPr id="3" name="Rectangle 3">
            <a:extLst>
              <a:ext uri="{FF2B5EF4-FFF2-40B4-BE49-F238E27FC236}">
                <a16:creationId xmlns:a16="http://schemas.microsoft.com/office/drawing/2014/main" id="{838232FD-7910-0380-A595-42A5912E663F}"/>
              </a:ext>
            </a:extLst>
          </p:cNvPr>
          <p:cNvSpPr txBox="1">
            <a:spLocks noChangeArrowheads="1"/>
          </p:cNvSpPr>
          <p:nvPr/>
        </p:nvSpPr>
        <p:spPr>
          <a:xfrm>
            <a:off x="548641" y="2667000"/>
            <a:ext cx="5775960" cy="366064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28600" indent="-228600" defTabSz="914400">
              <a:lnSpc>
                <a:spcPct val="90000"/>
              </a:lnSpc>
              <a:spcBef>
                <a:spcPts val="1200"/>
              </a:spcBef>
              <a:spcAft>
                <a:spcPts val="200"/>
              </a:spcAft>
              <a:buSzPct val="100000"/>
              <a:buFont typeface="Arial" panose="020B0604020202020204" pitchFamily="34" charset="0"/>
              <a:buChar char="•"/>
            </a:pPr>
            <a:r>
              <a:rPr lang="en-US" sz="2000" dirty="0">
                <a:solidFill>
                  <a:schemeClr val="tx1"/>
                </a:solidFill>
              </a:rPr>
              <a:t>Any arbitrage or yield restriction payments must be made no later than 60 days after the computation date.</a:t>
            </a:r>
          </a:p>
          <a:p>
            <a:pPr marL="228600" lvl="1" indent="-228600" defTabSz="914400">
              <a:lnSpc>
                <a:spcPct val="90000"/>
              </a:lnSpc>
              <a:spcBef>
                <a:spcPts val="1200"/>
              </a:spcBef>
              <a:spcAft>
                <a:spcPts val="200"/>
              </a:spcAft>
              <a:buSzPct val="100000"/>
              <a:buFont typeface="Arial" panose="020B0604020202020204" pitchFamily="34" charset="0"/>
              <a:buChar char="•"/>
            </a:pPr>
            <a:r>
              <a:rPr lang="en-US" sz="2000" dirty="0">
                <a:solidFill>
                  <a:schemeClr val="tx1"/>
                </a:solidFill>
              </a:rPr>
              <a:t>Computation Date: No later than 5-years after the issue date and every five years thereafter until the final maturity date</a:t>
            </a:r>
          </a:p>
          <a:p>
            <a:pPr marL="228600" lvl="1" indent="-228600" defTabSz="914400">
              <a:lnSpc>
                <a:spcPct val="90000"/>
              </a:lnSpc>
              <a:spcBef>
                <a:spcPts val="1200"/>
              </a:spcBef>
              <a:spcAft>
                <a:spcPts val="200"/>
              </a:spcAft>
              <a:buSzPct val="100000"/>
              <a:buFont typeface="Arial" panose="020B0604020202020204" pitchFamily="34" charset="0"/>
              <a:buChar char="•"/>
            </a:pPr>
            <a:r>
              <a:rPr lang="en-US" sz="2000" dirty="0">
                <a:solidFill>
                  <a:schemeClr val="tx1"/>
                </a:solidFill>
              </a:rPr>
              <a:t>Payment(s): 90% or 100%</a:t>
            </a:r>
          </a:p>
          <a:p>
            <a:pPr marL="228600" indent="-228600" defTabSz="914400">
              <a:lnSpc>
                <a:spcPct val="90000"/>
              </a:lnSpc>
              <a:spcBef>
                <a:spcPts val="1200"/>
              </a:spcBef>
              <a:spcAft>
                <a:spcPts val="200"/>
              </a:spcAft>
              <a:buSzPct val="100000"/>
              <a:buFont typeface="Arial" panose="020B0604020202020204" pitchFamily="34" charset="0"/>
              <a:buChar char="•"/>
            </a:pPr>
            <a:r>
              <a:rPr lang="en-US" sz="2000" dirty="0">
                <a:solidFill>
                  <a:schemeClr val="tx1"/>
                </a:solidFill>
              </a:rPr>
              <a:t>Submit check and IRS Form 8038-T.</a:t>
            </a:r>
          </a:p>
          <a:p>
            <a:pPr marL="228600" indent="-228600" defTabSz="914400">
              <a:lnSpc>
                <a:spcPct val="90000"/>
              </a:lnSpc>
              <a:spcBef>
                <a:spcPts val="1200"/>
              </a:spcBef>
              <a:spcAft>
                <a:spcPts val="200"/>
              </a:spcAft>
              <a:buSzPct val="100000"/>
              <a:buFont typeface="Arial" panose="020B0604020202020204" pitchFamily="34" charset="0"/>
              <a:buChar char="•"/>
            </a:pPr>
            <a:r>
              <a:rPr lang="en-US" sz="2000" dirty="0">
                <a:solidFill>
                  <a:schemeClr val="tx1"/>
                </a:solidFill>
              </a:rPr>
              <a:t>Do not send calculations!</a:t>
            </a:r>
          </a:p>
          <a:p>
            <a:pPr marL="228600" indent="-228600" defTabSz="914400">
              <a:lnSpc>
                <a:spcPct val="90000"/>
              </a:lnSpc>
              <a:spcBef>
                <a:spcPts val="1200"/>
              </a:spcBef>
              <a:spcAft>
                <a:spcPts val="200"/>
              </a:spcAft>
              <a:buSzPct val="100000"/>
              <a:buFont typeface="Arial" panose="020B0604020202020204" pitchFamily="34" charset="0"/>
              <a:buChar char="•"/>
            </a:pPr>
            <a:r>
              <a:rPr lang="en-US" sz="2000" dirty="0">
                <a:solidFill>
                  <a:schemeClr val="tx1"/>
                </a:solidFill>
              </a:rPr>
              <a:t>No filing requirement if no payment is due.</a:t>
            </a:r>
          </a:p>
        </p:txBody>
      </p:sp>
      <p:sp>
        <p:nvSpPr>
          <p:cNvPr id="11" name="Text Placeholder 5">
            <a:extLst>
              <a:ext uri="{FF2B5EF4-FFF2-40B4-BE49-F238E27FC236}">
                <a16:creationId xmlns:a16="http://schemas.microsoft.com/office/drawing/2014/main" id="{87EBE8CE-714F-8944-7C06-442CCBE1427C}"/>
              </a:ext>
            </a:extLst>
          </p:cNvPr>
          <p:cNvSpPr>
            <a:spLocks noGrp="1"/>
          </p:cNvSpPr>
          <p:nvPr>
            <p:ph type="body" sz="quarter" idx="16"/>
          </p:nvPr>
        </p:nvSpPr>
        <p:spPr>
          <a:xfrm>
            <a:off x="548640" y="1676400"/>
            <a:ext cx="10837333" cy="424732"/>
          </a:xfrm>
        </p:spPr>
        <p:txBody>
          <a:bodyPr/>
          <a:lstStyle/>
          <a:p>
            <a:r>
              <a:rPr lang="en-US" dirty="0"/>
              <a:t>Arbitrage Rebate &amp; Yield Restriction</a:t>
            </a:r>
          </a:p>
        </p:txBody>
      </p:sp>
    </p:spTree>
    <p:extLst>
      <p:ext uri="{BB962C8B-B14F-4D97-AF65-F5344CB8AC3E}">
        <p14:creationId xmlns:p14="http://schemas.microsoft.com/office/powerpoint/2010/main" val="1912979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Content Placeholder 9" descr="Flying Money with solid fill">
            <a:extLst>
              <a:ext uri="{FF2B5EF4-FFF2-40B4-BE49-F238E27FC236}">
                <a16:creationId xmlns:a16="http://schemas.microsoft.com/office/drawing/2014/main" id="{1586F2AC-CCD7-A4AF-E6F8-AFD97BF2933F}"/>
              </a:ext>
            </a:extLst>
          </p:cNvPr>
          <p:cNvPicPr>
            <a:picLocks noGrp="1" noChangeAspect="1"/>
          </p:cNvPicPr>
          <p:nvPr>
            <p:ph type="pic" sz="quarter" idx="17"/>
          </p:nvPr>
        </p:nvPicPr>
        <p:blipFill>
          <a:blip r:embed="rId3">
            <a:alphaModFix amt="75000"/>
            <a:extLst>
              <a:ext uri="{96DAC541-7B7A-43D3-8B79-37D633B846F1}">
                <asvg:svgBlip xmlns:asvg="http://schemas.microsoft.com/office/drawing/2016/SVG/main" r:embed="rId4"/>
              </a:ext>
            </a:extLst>
          </a:blip>
          <a:stretch/>
        </p:blipFill>
        <p:spPr>
          <a:xfrm>
            <a:off x="1664844" y="2667001"/>
            <a:ext cx="3543552" cy="3543552"/>
          </a:xfrm>
          <a:effectLst>
            <a:outerShdw blurRad="50800" dist="38100" dir="10800000" algn="r" rotWithShape="0">
              <a:prstClr val="black">
                <a:alpha val="40000"/>
              </a:prstClr>
            </a:outerShdw>
          </a:effectLst>
        </p:spPr>
      </p:pic>
      <p:sp>
        <p:nvSpPr>
          <p:cNvPr id="2" name="Title 1">
            <a:extLst>
              <a:ext uri="{FF2B5EF4-FFF2-40B4-BE49-F238E27FC236}">
                <a16:creationId xmlns:a16="http://schemas.microsoft.com/office/drawing/2014/main" id="{7FABFCA9-EEB2-43E7-8B54-8FF4279150E8}"/>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b="0" kern="1200" cap="all" spc="100" baseline="0" dirty="0">
                <a:latin typeface="+mj-lt"/>
                <a:ea typeface="+mj-ea"/>
                <a:cs typeface="+mj-cs"/>
              </a:rPr>
              <a:t>Filing Requirements</a:t>
            </a:r>
          </a:p>
        </p:txBody>
      </p:sp>
      <p:sp>
        <p:nvSpPr>
          <p:cNvPr id="4" name="Content Placeholder 2">
            <a:extLst>
              <a:ext uri="{FF2B5EF4-FFF2-40B4-BE49-F238E27FC236}">
                <a16:creationId xmlns:a16="http://schemas.microsoft.com/office/drawing/2014/main" id="{76662E00-B52B-A27B-F88C-E1FB36BF9C03}"/>
              </a:ext>
            </a:extLst>
          </p:cNvPr>
          <p:cNvSpPr txBox="1">
            <a:spLocks/>
          </p:cNvSpPr>
          <p:nvPr/>
        </p:nvSpPr>
        <p:spPr>
          <a:xfrm>
            <a:off x="6553200" y="2667001"/>
            <a:ext cx="5090157" cy="3543552"/>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lvl="1" indent="-228600">
              <a:spcBef>
                <a:spcPts val="1200"/>
              </a:spcBef>
              <a:spcAft>
                <a:spcPts val="200"/>
              </a:spcAft>
              <a:buSzPct val="100000"/>
              <a:buFont typeface="Arial" panose="020B0604020202020204" pitchFamily="34" charset="0"/>
              <a:buChar char="•"/>
            </a:pPr>
            <a:r>
              <a:rPr lang="en-US" sz="1600">
                <a:solidFill>
                  <a:schemeClr val="tx1"/>
                </a:solidFill>
              </a:rPr>
              <a:t>Subject to interest and penalties:</a:t>
            </a:r>
          </a:p>
          <a:p>
            <a:pPr marL="228600" lvl="2" indent="-228600">
              <a:spcBef>
                <a:spcPts val="1200"/>
              </a:spcBef>
              <a:spcAft>
                <a:spcPts val="200"/>
              </a:spcAft>
              <a:buSzPct val="100000"/>
              <a:buFont typeface="Arial" panose="020B0604020202020204" pitchFamily="34" charset="0"/>
              <a:buChar char="•"/>
            </a:pPr>
            <a:r>
              <a:rPr lang="en-US" sz="1600">
                <a:solidFill>
                  <a:schemeClr val="tx1"/>
                </a:solidFill>
              </a:rPr>
              <a:t>50% of rebate amount, plus interest</a:t>
            </a:r>
          </a:p>
          <a:p>
            <a:pPr marL="228600" lvl="2" indent="-228600">
              <a:spcBef>
                <a:spcPts val="1200"/>
              </a:spcBef>
              <a:spcAft>
                <a:spcPts val="200"/>
              </a:spcAft>
              <a:buSzPct val="100000"/>
              <a:buFont typeface="Arial" panose="020B0604020202020204" pitchFamily="34" charset="0"/>
              <a:buChar char="•"/>
            </a:pPr>
            <a:r>
              <a:rPr lang="en-US" sz="1600">
                <a:solidFill>
                  <a:schemeClr val="tx1"/>
                </a:solidFill>
              </a:rPr>
              <a:t>Interest computed at underpayment rate </a:t>
            </a:r>
          </a:p>
          <a:p>
            <a:pPr marL="228600" lvl="1" indent="-228600">
              <a:spcBef>
                <a:spcPts val="1200"/>
              </a:spcBef>
              <a:spcAft>
                <a:spcPts val="200"/>
              </a:spcAft>
              <a:buSzPct val="100000"/>
              <a:buFont typeface="Arial" panose="020B0604020202020204" pitchFamily="34" charset="0"/>
              <a:buChar char="•"/>
            </a:pPr>
            <a:r>
              <a:rPr lang="en-US" sz="1600">
                <a:solidFill>
                  <a:schemeClr val="tx1"/>
                </a:solidFill>
              </a:rPr>
              <a:t>Late payment explanation required</a:t>
            </a:r>
          </a:p>
          <a:p>
            <a:pPr marL="228600" lvl="1" indent="-228600">
              <a:spcBef>
                <a:spcPts val="1200"/>
              </a:spcBef>
              <a:spcAft>
                <a:spcPts val="200"/>
              </a:spcAft>
              <a:buSzPct val="100000"/>
              <a:buFont typeface="Arial" panose="020B0604020202020204" pitchFamily="34" charset="0"/>
              <a:buChar char="•"/>
            </a:pPr>
            <a:r>
              <a:rPr lang="en-US" sz="1600">
                <a:solidFill>
                  <a:schemeClr val="tx1"/>
                </a:solidFill>
              </a:rPr>
              <a:t>IRS can consider waiving penalty (excluding interest) if:</a:t>
            </a:r>
          </a:p>
          <a:p>
            <a:pPr marL="228600" lvl="3" indent="-228600">
              <a:spcBef>
                <a:spcPts val="1200"/>
              </a:spcBef>
              <a:spcAft>
                <a:spcPts val="200"/>
              </a:spcAft>
              <a:buSzPct val="100000"/>
              <a:buFont typeface="Arial" panose="020B0604020202020204" pitchFamily="34" charset="0"/>
              <a:buChar char="•"/>
            </a:pPr>
            <a:r>
              <a:rPr lang="en-US" sz="1600">
                <a:solidFill>
                  <a:schemeClr val="tx1"/>
                </a:solidFill>
              </a:rPr>
              <a:t>Liability plus late interest is paid within 180 days after the date the failure was discovered</a:t>
            </a:r>
          </a:p>
          <a:p>
            <a:pPr marL="228600" lvl="3" indent="-228600">
              <a:spcBef>
                <a:spcPts val="1200"/>
              </a:spcBef>
              <a:spcAft>
                <a:spcPts val="200"/>
              </a:spcAft>
              <a:buSzPct val="100000"/>
              <a:buFont typeface="Arial" panose="020B0604020202020204" pitchFamily="34" charset="0"/>
              <a:buChar char="•"/>
            </a:pPr>
            <a:r>
              <a:rPr lang="en-US" sz="1600">
                <a:solidFill>
                  <a:schemeClr val="tx1"/>
                </a:solidFill>
              </a:rPr>
              <a:t>Bonds are not under audit</a:t>
            </a:r>
          </a:p>
          <a:p>
            <a:pPr marL="228600" lvl="3" indent="-228600">
              <a:spcBef>
                <a:spcPts val="1200"/>
              </a:spcBef>
              <a:spcAft>
                <a:spcPts val="200"/>
              </a:spcAft>
              <a:buSzPct val="100000"/>
              <a:buFont typeface="Arial" panose="020B0604020202020204" pitchFamily="34" charset="0"/>
              <a:buChar char="•"/>
            </a:pPr>
            <a:r>
              <a:rPr lang="en-US" sz="1600">
                <a:solidFill>
                  <a:schemeClr val="tx1"/>
                </a:solidFill>
              </a:rPr>
              <a:t>Late payment was not caused by “willful neglect”</a:t>
            </a:r>
          </a:p>
          <a:p>
            <a:pPr marL="228600" indent="-228600">
              <a:buFont typeface="Arial" panose="020B0604020202020204" pitchFamily="34" charset="0"/>
              <a:buChar char="•"/>
            </a:pPr>
            <a:endParaRPr lang="en-US" sz="1600">
              <a:solidFill>
                <a:schemeClr val="tx1"/>
              </a:solidFill>
            </a:endParaRPr>
          </a:p>
        </p:txBody>
      </p:sp>
      <p:sp>
        <p:nvSpPr>
          <p:cNvPr id="11" name="Text Placeholder 4">
            <a:extLst>
              <a:ext uri="{FF2B5EF4-FFF2-40B4-BE49-F238E27FC236}">
                <a16:creationId xmlns:a16="http://schemas.microsoft.com/office/drawing/2014/main" id="{A3B0E74C-FA30-76F9-7E03-DD09A912C498}"/>
              </a:ext>
            </a:extLst>
          </p:cNvPr>
          <p:cNvSpPr>
            <a:spLocks noGrp="1"/>
          </p:cNvSpPr>
          <p:nvPr>
            <p:ph type="body" sz="quarter" idx="16"/>
          </p:nvPr>
        </p:nvSpPr>
        <p:spPr>
          <a:xfrm>
            <a:off x="548640" y="1676400"/>
            <a:ext cx="10837333" cy="424732"/>
          </a:xfrm>
        </p:spPr>
        <p:txBody>
          <a:bodyPr vert="horz" wrap="square" lIns="91440" tIns="45720" rIns="91440" bIns="45720" rtlCol="0">
            <a:normAutofit/>
          </a:bodyPr>
          <a:lstStyle/>
          <a:p>
            <a:r>
              <a:rPr lang="en-US" b="0" kern="1200">
                <a:latin typeface="+mn-lt"/>
                <a:ea typeface="+mn-ea"/>
                <a:cs typeface="+mn-cs"/>
              </a:rPr>
              <a:t>What if payments are not made on time?</a:t>
            </a:r>
          </a:p>
        </p:txBody>
      </p:sp>
    </p:spTree>
    <p:extLst>
      <p:ext uri="{BB962C8B-B14F-4D97-AF65-F5344CB8AC3E}">
        <p14:creationId xmlns:p14="http://schemas.microsoft.com/office/powerpoint/2010/main" val="619269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E71A3-3F5E-44CE-AB14-A0BCFB195285}"/>
              </a:ext>
            </a:extLst>
          </p:cNvPr>
          <p:cNvSpPr>
            <a:spLocks noGrp="1"/>
          </p:cNvSpPr>
          <p:nvPr>
            <p:ph type="title"/>
          </p:nvPr>
        </p:nvSpPr>
        <p:spPr>
          <a:xfrm>
            <a:off x="548640" y="990600"/>
            <a:ext cx="10805160" cy="1447800"/>
          </a:xfrm>
        </p:spPr>
        <p:txBody>
          <a:bodyPr vert="horz" lIns="91440" tIns="45720" rIns="91440" bIns="45720" rtlCol="0" anchor="t">
            <a:normAutofit/>
          </a:bodyPr>
          <a:lstStyle/>
          <a:p>
            <a:r>
              <a:rPr lang="en-US" b="0" kern="1200" cap="all" spc="100" baseline="0">
                <a:latin typeface="+mj-lt"/>
                <a:ea typeface="+mj-ea"/>
                <a:cs typeface="+mj-cs"/>
              </a:rPr>
              <a:t>What if Issuers Owe Rebate or YR?</a:t>
            </a:r>
          </a:p>
        </p:txBody>
      </p:sp>
      <p:sp>
        <p:nvSpPr>
          <p:cNvPr id="11" name="Picture Placeholder 3">
            <a:extLst>
              <a:ext uri="{FF2B5EF4-FFF2-40B4-BE49-F238E27FC236}">
                <a16:creationId xmlns:a16="http://schemas.microsoft.com/office/drawing/2014/main" id="{645BC4C2-AB09-921F-F386-A25BEAEF8FF6}"/>
              </a:ext>
            </a:extLst>
          </p:cNvPr>
          <p:cNvSpPr>
            <a:spLocks noGrp="1"/>
          </p:cNvSpPr>
          <p:nvPr>
            <p:ph type="pic" sz="quarter" idx="15"/>
          </p:nvPr>
        </p:nvSpPr>
        <p:spPr>
          <a:xfrm>
            <a:off x="0" y="0"/>
            <a:ext cx="8329286" cy="457200"/>
          </a:xfrm>
        </p:spPr>
        <p:txBody>
          <a:bodyPr/>
          <a:lstStyle/>
          <a:p>
            <a:endParaRPr lang="en-US"/>
          </a:p>
        </p:txBody>
      </p:sp>
      <p:graphicFrame>
        <p:nvGraphicFramePr>
          <p:cNvPr id="7" name="Content Placeholder 6">
            <a:extLst>
              <a:ext uri="{FF2B5EF4-FFF2-40B4-BE49-F238E27FC236}">
                <a16:creationId xmlns:a16="http://schemas.microsoft.com/office/drawing/2014/main" id="{28F4EC4D-2738-5108-DFBD-31949D90DC53}"/>
              </a:ext>
            </a:extLst>
          </p:cNvPr>
          <p:cNvGraphicFramePr/>
          <p:nvPr>
            <p:extLst>
              <p:ext uri="{D42A27DB-BD31-4B8C-83A1-F6EECF244321}">
                <p14:modId xmlns:p14="http://schemas.microsoft.com/office/powerpoint/2010/main" val="1286520576"/>
              </p:ext>
            </p:extLst>
          </p:nvPr>
        </p:nvGraphicFramePr>
        <p:xfrm>
          <a:off x="548640" y="2667000"/>
          <a:ext cx="10288693" cy="3660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7052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0DDEA31-2FF8-D9DB-C5A6-DF3D7D28C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3EE0E-D653-D5F3-64B7-B0FA5D5B3FC6}"/>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b="0" kern="1200" cap="all" spc="100" baseline="0" dirty="0">
                <a:latin typeface="+mj-lt"/>
                <a:ea typeface="+mj-ea"/>
                <a:cs typeface="+mj-cs"/>
              </a:rPr>
              <a:t>What if Issuers Owe Rebate or YR?</a:t>
            </a:r>
          </a:p>
        </p:txBody>
      </p:sp>
      <p:sp>
        <p:nvSpPr>
          <p:cNvPr id="7" name="Content Placeholder 6">
            <a:extLst>
              <a:ext uri="{FF2B5EF4-FFF2-40B4-BE49-F238E27FC236}">
                <a16:creationId xmlns:a16="http://schemas.microsoft.com/office/drawing/2014/main" id="{C40DE89F-FD4F-60C1-FC02-A32658037AA8}"/>
              </a:ext>
            </a:extLst>
          </p:cNvPr>
          <p:cNvSpPr>
            <a:spLocks noGrp="1"/>
          </p:cNvSpPr>
          <p:nvPr>
            <p:ph sz="quarter" idx="13"/>
          </p:nvPr>
        </p:nvSpPr>
        <p:spPr>
          <a:xfrm>
            <a:off x="548640" y="2667000"/>
            <a:ext cx="10288693" cy="3660648"/>
          </a:xfrm>
        </p:spPr>
        <p:txBody>
          <a:bodyPr vert="horz" lIns="91440" tIns="45720" rIns="91440" bIns="45720" rtlCol="0">
            <a:normAutofit/>
          </a:bodyPr>
          <a:lstStyle/>
          <a:p>
            <a:r>
              <a:rPr lang="en-US" sz="2000" b="0" kern="1200" dirty="0">
                <a:latin typeface="+mn-lt"/>
                <a:ea typeface="+mn-ea"/>
                <a:cs typeface="+mn-cs"/>
              </a:rPr>
              <a:t>Arbitrage Report - </a:t>
            </a:r>
            <a:r>
              <a:rPr lang="en-US" sz="2000" b="0" kern="1200" dirty="0">
                <a:highlight>
                  <a:srgbClr val="FFFF00"/>
                </a:highlight>
                <a:latin typeface="+mn-lt"/>
                <a:ea typeface="+mn-ea"/>
                <a:cs typeface="+mn-cs"/>
              </a:rPr>
              <a:t>60 Days </a:t>
            </a:r>
            <a:r>
              <a:rPr lang="en-US" sz="2000" b="0" kern="1200" dirty="0">
                <a:latin typeface="+mn-lt"/>
                <a:ea typeface="+mn-ea"/>
                <a:cs typeface="+mn-cs"/>
              </a:rPr>
              <a:t>to complete and make payment to the IRS and covers </a:t>
            </a:r>
            <a:r>
              <a:rPr lang="en-US" sz="2000" b="0" kern="1200" dirty="0">
                <a:highlight>
                  <a:srgbClr val="FFFF00"/>
                </a:highlight>
                <a:latin typeface="+mn-lt"/>
                <a:ea typeface="+mn-ea"/>
                <a:cs typeface="+mn-cs"/>
              </a:rPr>
              <a:t>5 Years</a:t>
            </a:r>
          </a:p>
          <a:p>
            <a:r>
              <a:rPr lang="en-US" sz="1900" b="0" kern="1200" dirty="0">
                <a:latin typeface="+mn-lt"/>
                <a:ea typeface="+mn-ea"/>
                <a:cs typeface="+mn-cs"/>
              </a:rPr>
              <a:t>Personal Taxes – 105 Days to complete and make payment to the IRS and covers 1 Year </a:t>
            </a:r>
          </a:p>
          <a:p>
            <a:pPr>
              <a:defRPr/>
            </a:pPr>
            <a:r>
              <a:rPr lang="en-US" dirty="0"/>
              <a:t>Arbitrage Rebate and Yield Restriction Calculations involve working with:</a:t>
            </a:r>
          </a:p>
          <a:p>
            <a:pPr lvl="1">
              <a:defRPr/>
            </a:pPr>
            <a:r>
              <a:rPr lang="en-US" sz="2000" dirty="0"/>
              <a:t>Investments</a:t>
            </a:r>
          </a:p>
          <a:p>
            <a:pPr lvl="1">
              <a:defRPr/>
            </a:pPr>
            <a:r>
              <a:rPr lang="en-US" sz="2000" dirty="0"/>
              <a:t>General and Subsidiary Ledgers</a:t>
            </a:r>
          </a:p>
          <a:p>
            <a:pPr lvl="1">
              <a:defRPr/>
            </a:pPr>
            <a:r>
              <a:rPr lang="en-US" sz="2000" dirty="0"/>
              <a:t>Annual Comprehensive Financial Report</a:t>
            </a:r>
          </a:p>
          <a:p>
            <a:pPr lvl="1">
              <a:defRPr/>
            </a:pPr>
            <a:r>
              <a:rPr lang="en-US" sz="2000" dirty="0"/>
              <a:t>Official Statement, Tax Certificate, Form 8038-G, Escrow Verification </a:t>
            </a:r>
          </a:p>
          <a:p>
            <a:pPr lvl="1">
              <a:defRPr/>
            </a:pPr>
            <a:r>
              <a:rPr lang="en-US" sz="2000" dirty="0"/>
              <a:t>Tax Code Interpretation</a:t>
            </a:r>
          </a:p>
          <a:p>
            <a:pPr>
              <a:defRPr/>
            </a:pPr>
            <a:r>
              <a:rPr lang="en-US" dirty="0"/>
              <a:t>Can include over thousands of pages of documentation!</a:t>
            </a:r>
          </a:p>
          <a:p>
            <a:pPr>
              <a:defRPr/>
            </a:pPr>
            <a:endParaRPr lang="en-US" dirty="0"/>
          </a:p>
          <a:p>
            <a:pPr marL="0"/>
            <a:endParaRPr lang="en-US" dirty="0"/>
          </a:p>
        </p:txBody>
      </p:sp>
      <p:sp>
        <p:nvSpPr>
          <p:cNvPr id="12" name="Picture Placeholder 3">
            <a:extLst>
              <a:ext uri="{FF2B5EF4-FFF2-40B4-BE49-F238E27FC236}">
                <a16:creationId xmlns:a16="http://schemas.microsoft.com/office/drawing/2014/main" id="{F7424CC0-1754-D8EA-7751-99AAF9E78222}"/>
              </a:ext>
            </a:extLst>
          </p:cNvPr>
          <p:cNvSpPr>
            <a:spLocks noGrp="1"/>
          </p:cNvSpPr>
          <p:nvPr>
            <p:ph type="pic" sz="quarter" idx="15"/>
          </p:nvPr>
        </p:nvSpPr>
        <p:spPr>
          <a:xfrm>
            <a:off x="0" y="0"/>
            <a:ext cx="8329286" cy="457200"/>
          </a:xfrm>
        </p:spPr>
        <p:txBody>
          <a:bodyPr/>
          <a:lstStyle/>
          <a:p>
            <a:endParaRPr lang="en-US"/>
          </a:p>
        </p:txBody>
      </p:sp>
      <p:sp>
        <p:nvSpPr>
          <p:cNvPr id="5" name="Content Placeholder 6">
            <a:extLst>
              <a:ext uri="{FF2B5EF4-FFF2-40B4-BE49-F238E27FC236}">
                <a16:creationId xmlns:a16="http://schemas.microsoft.com/office/drawing/2014/main" id="{31671E59-7179-2C6C-D276-2688FA341DDD}"/>
              </a:ext>
            </a:extLst>
          </p:cNvPr>
          <p:cNvSpPr txBox="1">
            <a:spLocks/>
          </p:cNvSpPr>
          <p:nvPr/>
        </p:nvSpPr>
        <p:spPr>
          <a:xfrm>
            <a:off x="-1" y="1676400"/>
            <a:ext cx="10837333" cy="424732"/>
          </a:xfrm>
          <a:prstGeom prst="rect">
            <a:avLst/>
          </a:prstGeom>
          <a:solidFill>
            <a:schemeClr val="accent1"/>
          </a:solidFill>
        </p:spPr>
        <p:txBody>
          <a:bodyPr vert="horz" wrap="square" lIns="64008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600" b="0" kern="1200" dirty="0">
              <a:solidFill>
                <a:schemeClr val="bg1"/>
              </a:solidFill>
              <a:latin typeface="+mn-lt"/>
              <a:ea typeface="+mn-ea"/>
              <a:cs typeface="+mn-cs"/>
            </a:endParaRPr>
          </a:p>
        </p:txBody>
      </p:sp>
    </p:spTree>
    <p:custDataLst>
      <p:tags r:id="rId1"/>
    </p:custDataLst>
    <p:extLst>
      <p:ext uri="{BB962C8B-B14F-4D97-AF65-F5344CB8AC3E}">
        <p14:creationId xmlns:p14="http://schemas.microsoft.com/office/powerpoint/2010/main" val="248597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1B90B-536C-8AEF-3699-A8779FB7B840}"/>
            </a:ext>
          </a:extLst>
        </p:cNvPr>
        <p:cNvGrpSpPr/>
        <p:nvPr/>
      </p:nvGrpSpPr>
      <p:grpSpPr>
        <a:xfrm>
          <a:off x="0" y="0"/>
          <a:ext cx="0" cy="0"/>
          <a:chOff x="0" y="0"/>
          <a:chExt cx="0" cy="0"/>
        </a:xfrm>
      </p:grpSpPr>
      <p:pic>
        <p:nvPicPr>
          <p:cNvPr id="7" name="Content Placeholder 6" descr="A person walking on a rocky mountain&#10;&#10;Description automatically generated">
            <a:extLst>
              <a:ext uri="{FF2B5EF4-FFF2-40B4-BE49-F238E27FC236}">
                <a16:creationId xmlns:a16="http://schemas.microsoft.com/office/drawing/2014/main" id="{FED69A60-4FA6-9A92-43DA-314FA4EB21C1}"/>
              </a:ext>
            </a:extLst>
          </p:cNvPr>
          <p:cNvPicPr>
            <a:picLocks noGrp="1" noChangeAspect="1"/>
          </p:cNvPicPr>
          <p:nvPr>
            <p:ph type="pic" sz="quarter" idx="17"/>
          </p:nvPr>
        </p:nvPicPr>
        <p:blipFill>
          <a:blip r:embed="rId3"/>
          <a:srcRect l="25509" r="6622" b="-1"/>
          <a:stretch/>
        </p:blipFill>
        <p:spPr>
          <a:xfrm>
            <a:off x="5334001" y="112976"/>
            <a:ext cx="6858000" cy="6745024"/>
          </a:xfrm>
          <a:prstGeom prst="rect">
            <a:avLst/>
          </a:prstGeom>
          <a:noFill/>
          <a:scene3d>
            <a:camera prst="orthographicFront"/>
            <a:lightRig rig="contrasting" dir="t">
              <a:rot lat="0" lon="0" rev="4200000"/>
            </a:lightRig>
          </a:scene3d>
          <a:sp3d prstMaterial="plastic">
            <a:bevelT w="381000" h="114300" prst="relaxedInset"/>
            <a:contourClr>
              <a:srgbClr val="969696"/>
            </a:contourClr>
          </a:sp3d>
        </p:spPr>
      </p:pic>
      <p:sp>
        <p:nvSpPr>
          <p:cNvPr id="12" name="Text Placeholder 2">
            <a:extLst>
              <a:ext uri="{FF2B5EF4-FFF2-40B4-BE49-F238E27FC236}">
                <a16:creationId xmlns:a16="http://schemas.microsoft.com/office/drawing/2014/main" id="{073D6616-568A-A0EF-47FA-B483CD3522DC}"/>
              </a:ext>
            </a:extLst>
          </p:cNvPr>
          <p:cNvSpPr>
            <a:spLocks noGrp="1"/>
          </p:cNvSpPr>
          <p:nvPr>
            <p:ph type="body" sz="quarter" idx="19"/>
          </p:nvPr>
        </p:nvSpPr>
        <p:spPr>
          <a:xfrm rot="5400000">
            <a:off x="5208593" y="208890"/>
            <a:ext cx="6745024" cy="6553200"/>
          </a:xfrm>
          <a:ln>
            <a:noFill/>
          </a:ln>
        </p:spPr>
        <p:txBody>
          <a:bodyPr/>
          <a:lstStyle/>
          <a:p>
            <a:endParaRPr lang="en-US" dirty="0"/>
          </a:p>
        </p:txBody>
      </p:sp>
      <p:sp>
        <p:nvSpPr>
          <p:cNvPr id="2" name="Title 1">
            <a:extLst>
              <a:ext uri="{FF2B5EF4-FFF2-40B4-BE49-F238E27FC236}">
                <a16:creationId xmlns:a16="http://schemas.microsoft.com/office/drawing/2014/main" id="{5A919A9E-0B2B-387B-E38D-3010F62CE3A2}"/>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kern="1200" spc="-50" baseline="0" dirty="0"/>
              <a:t>Your Arbitrage Expert</a:t>
            </a:r>
          </a:p>
        </p:txBody>
      </p:sp>
      <p:sp>
        <p:nvSpPr>
          <p:cNvPr id="4" name="Text Placeholder 3">
            <a:extLst>
              <a:ext uri="{FF2B5EF4-FFF2-40B4-BE49-F238E27FC236}">
                <a16:creationId xmlns:a16="http://schemas.microsoft.com/office/drawing/2014/main" id="{B3301FFA-D793-8529-547C-AB690EC32A16}"/>
              </a:ext>
            </a:extLst>
          </p:cNvPr>
          <p:cNvSpPr>
            <a:spLocks noGrp="1"/>
          </p:cNvSpPr>
          <p:nvPr>
            <p:ph sz="quarter" idx="13"/>
          </p:nvPr>
        </p:nvSpPr>
        <p:spPr>
          <a:xfrm>
            <a:off x="548641" y="2667000"/>
            <a:ext cx="5775960" cy="3660648"/>
          </a:xfrm>
        </p:spPr>
        <p:txBody>
          <a:bodyPr vert="horz" lIns="0" tIns="45720" rIns="0" bIns="45720" rtlCol="0">
            <a:normAutofit/>
          </a:bodyPr>
          <a:lstStyle/>
          <a:p>
            <a:r>
              <a:rPr lang="en-US" dirty="0"/>
              <a:t>Arbitrage Compliance Specialists, Inc. </a:t>
            </a:r>
          </a:p>
          <a:p>
            <a:r>
              <a:rPr lang="en-US" dirty="0">
                <a:hlinkClick r:id="rId4"/>
              </a:rPr>
              <a:t>Matt@rebatebyacs.com</a:t>
            </a:r>
            <a:endParaRPr lang="en-US" dirty="0"/>
          </a:p>
          <a:p>
            <a:r>
              <a:rPr lang="en-US" dirty="0"/>
              <a:t>(303)867-7538</a:t>
            </a:r>
          </a:p>
          <a:p>
            <a:r>
              <a:rPr lang="en-US" dirty="0"/>
              <a:t>12 Years of arbitrage rebate experience, 17 years of financial services experience. Provides arbitrage consulting services for over 340 Cities, Counties and School Districts across the Country. ACS completes over 2,500 arbitrage calculations annually. </a:t>
            </a:r>
          </a:p>
          <a:p>
            <a:endParaRPr lang="en-US" dirty="0"/>
          </a:p>
        </p:txBody>
      </p:sp>
      <p:sp>
        <p:nvSpPr>
          <p:cNvPr id="14" name="Text Placeholder 5">
            <a:extLst>
              <a:ext uri="{FF2B5EF4-FFF2-40B4-BE49-F238E27FC236}">
                <a16:creationId xmlns:a16="http://schemas.microsoft.com/office/drawing/2014/main" id="{9EC6A3AA-182F-1FB1-8537-5AC2E7916EF3}"/>
              </a:ext>
            </a:extLst>
          </p:cNvPr>
          <p:cNvSpPr>
            <a:spLocks noGrp="1"/>
          </p:cNvSpPr>
          <p:nvPr>
            <p:ph type="body" sz="quarter" idx="16"/>
          </p:nvPr>
        </p:nvSpPr>
        <p:spPr>
          <a:xfrm>
            <a:off x="548640" y="1676400"/>
            <a:ext cx="10837333" cy="936667"/>
          </a:xfrm>
        </p:spPr>
        <p:txBody>
          <a:bodyPr/>
          <a:lstStyle/>
          <a:p>
            <a:r>
              <a:rPr lang="en-US" dirty="0"/>
              <a:t>Matt Collins, Vice President </a:t>
            </a:r>
          </a:p>
          <a:p>
            <a:endParaRPr lang="en-US" dirty="0"/>
          </a:p>
        </p:txBody>
      </p:sp>
    </p:spTree>
    <p:extLst>
      <p:ext uri="{BB962C8B-B14F-4D97-AF65-F5344CB8AC3E}">
        <p14:creationId xmlns:p14="http://schemas.microsoft.com/office/powerpoint/2010/main" val="4134926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696F2-0E09-F8FB-2BFB-1CEDABC78CC4}"/>
            </a:ext>
          </a:extLst>
        </p:cNvPr>
        <p:cNvGrpSpPr/>
        <p:nvPr/>
      </p:nvGrpSpPr>
      <p:grpSpPr>
        <a:xfrm>
          <a:off x="0" y="0"/>
          <a:ext cx="0" cy="0"/>
          <a:chOff x="0" y="0"/>
          <a:chExt cx="0" cy="0"/>
        </a:xfrm>
      </p:grpSpPr>
      <p:pic>
        <p:nvPicPr>
          <p:cNvPr id="8" name="Picture 7" descr="White calculator">
            <a:extLst>
              <a:ext uri="{FF2B5EF4-FFF2-40B4-BE49-F238E27FC236}">
                <a16:creationId xmlns:a16="http://schemas.microsoft.com/office/drawing/2014/main" id="{730F4C8B-970D-02B3-84E9-E3E9185EB826}"/>
              </a:ext>
            </a:extLst>
          </p:cNvPr>
          <p:cNvPicPr>
            <a:picLocks noChangeAspect="1"/>
          </p:cNvPicPr>
          <p:nvPr/>
        </p:nvPicPr>
        <p:blipFill>
          <a:blip r:embed="rId4"/>
          <a:srcRect r="32131" b="-1"/>
          <a:stretch/>
        </p:blipFill>
        <p:spPr>
          <a:xfrm>
            <a:off x="5334001" y="112976"/>
            <a:ext cx="6858000" cy="6745024"/>
          </a:xfrm>
          <a:prstGeom prst="rect">
            <a:avLst/>
          </a:prstGeom>
          <a:noFill/>
        </p:spPr>
      </p:pic>
      <p:sp>
        <p:nvSpPr>
          <p:cNvPr id="12" name="Text Placeholder 2">
            <a:extLst>
              <a:ext uri="{FF2B5EF4-FFF2-40B4-BE49-F238E27FC236}">
                <a16:creationId xmlns:a16="http://schemas.microsoft.com/office/drawing/2014/main" id="{D4CED3DE-187D-BCA9-B7CD-4CB67FBAE898}"/>
              </a:ext>
            </a:extLst>
          </p:cNvPr>
          <p:cNvSpPr>
            <a:spLocks noGrp="1"/>
          </p:cNvSpPr>
          <p:nvPr>
            <p:ph type="body" sz="quarter" idx="19"/>
          </p:nvPr>
        </p:nvSpPr>
        <p:spPr>
          <a:xfrm rot="5400000">
            <a:off x="5238089" y="208890"/>
            <a:ext cx="6745024" cy="6553200"/>
          </a:xfrm>
        </p:spPr>
        <p:txBody>
          <a:bodyPr/>
          <a:lstStyle/>
          <a:p>
            <a:endParaRPr lang="en-US"/>
          </a:p>
        </p:txBody>
      </p:sp>
      <p:sp>
        <p:nvSpPr>
          <p:cNvPr id="2" name="Title 1">
            <a:extLst>
              <a:ext uri="{FF2B5EF4-FFF2-40B4-BE49-F238E27FC236}">
                <a16:creationId xmlns:a16="http://schemas.microsoft.com/office/drawing/2014/main" id="{693D34B0-6477-3F80-3D75-BFDE69E7190D}"/>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a:t>What if Issuers Owe Rebate or YR?</a:t>
            </a:r>
          </a:p>
        </p:txBody>
      </p:sp>
      <p:sp>
        <p:nvSpPr>
          <p:cNvPr id="6" name="Content Placeholder 5">
            <a:extLst>
              <a:ext uri="{FF2B5EF4-FFF2-40B4-BE49-F238E27FC236}">
                <a16:creationId xmlns:a16="http://schemas.microsoft.com/office/drawing/2014/main" id="{2FDC3762-2190-5883-F6FE-A7ADFD0C55CC}"/>
              </a:ext>
            </a:extLst>
          </p:cNvPr>
          <p:cNvSpPr>
            <a:spLocks noGrp="1"/>
          </p:cNvSpPr>
          <p:nvPr>
            <p:ph sz="quarter" idx="13"/>
          </p:nvPr>
        </p:nvSpPr>
        <p:spPr>
          <a:xfrm>
            <a:off x="548640" y="2245740"/>
            <a:ext cx="6553199" cy="3943362"/>
          </a:xfrm>
        </p:spPr>
        <p:txBody>
          <a:bodyPr vert="horz" lIns="0" tIns="45720" rIns="0" bIns="45720" rtlCol="0">
            <a:noAutofit/>
          </a:bodyPr>
          <a:lstStyle/>
          <a:p>
            <a:pPr marL="342900" indent="-342900">
              <a:buFont typeface="+mj-lt"/>
              <a:buAutoNum type="arabicPeriod"/>
            </a:pPr>
            <a:r>
              <a:rPr lang="en-US" sz="1600" dirty="0"/>
              <a:t>The tax code does not prevent issuers from earning positive arbitrage, issuers are still compliant with the tax code if any positive arbitrage payment is made within 60-days after the 5-year anniversary date of the issue.</a:t>
            </a:r>
          </a:p>
          <a:p>
            <a:pPr marL="342900" indent="-342900">
              <a:buFont typeface="+mj-lt"/>
              <a:buAutoNum type="arabicPeriod"/>
            </a:pPr>
            <a:r>
              <a:rPr lang="en-US" sz="1600" dirty="0"/>
              <a:t>Every issuer’s tolerance for risk is different, but if issuers plan ahead for positive arbitrage and make payments on time, then you are just maximizing interest earnings allowed under the federal tax code.  </a:t>
            </a:r>
          </a:p>
          <a:p>
            <a:pPr marL="342900" indent="-342900">
              <a:buFont typeface="+mj-lt"/>
              <a:buAutoNum type="arabicPeriod"/>
            </a:pPr>
            <a:r>
              <a:rPr lang="en-US" sz="1600" dirty="0"/>
              <a:t>Trying to blend down investment yields to not “owe” arbitrage can leave potential earnings on the table. </a:t>
            </a:r>
          </a:p>
          <a:p>
            <a:pPr marL="342900" indent="-342900">
              <a:buFont typeface="+mj-lt"/>
              <a:buAutoNum type="arabicPeriod"/>
            </a:pPr>
            <a:r>
              <a:rPr lang="en-US" sz="1600" dirty="0"/>
              <a:t>If positive arbitrage is being earned, we advise issuers to complete annual calculations and set aside funds to make future rebate payments that may be due</a:t>
            </a:r>
          </a:p>
          <a:p>
            <a:pPr marL="342900" indent="-342900">
              <a:buFont typeface="+mj-lt"/>
              <a:buAutoNum type="arabicPeriod"/>
            </a:pPr>
            <a:r>
              <a:rPr lang="en-US" sz="1600" dirty="0"/>
              <a:t>There are also options to for “spending exceptions” that issuers can try to meet that allow </a:t>
            </a:r>
            <a:r>
              <a:rPr lang="en-US" sz="1600" b="1" u="sng" dirty="0"/>
              <a:t>all</a:t>
            </a:r>
            <a:r>
              <a:rPr lang="en-US" sz="1600" dirty="0"/>
              <a:t> earnings to be retained. Additionally, certain investments can be purchased with bond proceeds that are exempt from the arbitrage regulations.</a:t>
            </a:r>
          </a:p>
          <a:p>
            <a:pPr marL="324000" lvl="1" indent="0"/>
            <a:endParaRPr lang="en-US" sz="1600" b="1" i="1" dirty="0"/>
          </a:p>
          <a:p>
            <a:endParaRPr lang="en-US" sz="1600" dirty="0"/>
          </a:p>
        </p:txBody>
      </p:sp>
      <p:sp>
        <p:nvSpPr>
          <p:cNvPr id="14" name="Text Placeholder 5">
            <a:extLst>
              <a:ext uri="{FF2B5EF4-FFF2-40B4-BE49-F238E27FC236}">
                <a16:creationId xmlns:a16="http://schemas.microsoft.com/office/drawing/2014/main" id="{D74AE5D6-F15A-BB30-DFD0-64AC337A4E0C}"/>
              </a:ext>
            </a:extLst>
          </p:cNvPr>
          <p:cNvSpPr>
            <a:spLocks noGrp="1"/>
          </p:cNvSpPr>
          <p:nvPr>
            <p:ph type="body" sz="quarter" idx="16"/>
          </p:nvPr>
        </p:nvSpPr>
        <p:spPr>
          <a:xfrm>
            <a:off x="548640" y="1676400"/>
            <a:ext cx="10837333" cy="424732"/>
          </a:xfrm>
        </p:spPr>
        <p:txBody>
          <a:bodyPr/>
          <a:lstStyle/>
          <a:p>
            <a:r>
              <a:rPr lang="en-US" sz="2400" dirty="0"/>
              <a:t>What should I do if we are earning positive arbitrage?</a:t>
            </a:r>
          </a:p>
        </p:txBody>
      </p:sp>
    </p:spTree>
    <p:custDataLst>
      <p:tags r:id="rId1"/>
    </p:custDataLst>
    <p:extLst>
      <p:ext uri="{BB962C8B-B14F-4D97-AF65-F5344CB8AC3E}">
        <p14:creationId xmlns:p14="http://schemas.microsoft.com/office/powerpoint/2010/main" val="117352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Placeholder 4" descr="A graph with a line going up&#10;&#10;Description automatically generated with medium confidence">
            <a:extLst>
              <a:ext uri="{FF2B5EF4-FFF2-40B4-BE49-F238E27FC236}">
                <a16:creationId xmlns:a16="http://schemas.microsoft.com/office/drawing/2014/main" id="{4CC8057A-6207-D5B2-38E4-DBB1C9164BBF}"/>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92" b="92"/>
          <a:stretch>
            <a:fillRect/>
          </a:stretch>
        </p:blipFill>
        <p:spPr>
          <a:xfrm>
            <a:off x="549275" y="2667000"/>
            <a:ext cx="5775325" cy="3543300"/>
          </a:xfrm>
        </p:spPr>
      </p:pic>
      <p:sp>
        <p:nvSpPr>
          <p:cNvPr id="2" name="Title 1">
            <a:extLst>
              <a:ext uri="{FF2B5EF4-FFF2-40B4-BE49-F238E27FC236}">
                <a16:creationId xmlns:a16="http://schemas.microsoft.com/office/drawing/2014/main" id="{037E71A3-3F5E-44CE-AB14-A0BCFB195285}"/>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dirty="0"/>
              <a:t>Current Arbitrage Trends</a:t>
            </a:r>
          </a:p>
        </p:txBody>
      </p:sp>
      <p:sp>
        <p:nvSpPr>
          <p:cNvPr id="6" name="Content Placeholder 5">
            <a:extLst>
              <a:ext uri="{FF2B5EF4-FFF2-40B4-BE49-F238E27FC236}">
                <a16:creationId xmlns:a16="http://schemas.microsoft.com/office/drawing/2014/main" id="{9C0111C9-8AF7-4F36-9763-9053D7629E2B}"/>
              </a:ext>
            </a:extLst>
          </p:cNvPr>
          <p:cNvSpPr>
            <a:spLocks noGrp="1"/>
          </p:cNvSpPr>
          <p:nvPr>
            <p:ph sz="quarter" idx="13"/>
          </p:nvPr>
        </p:nvSpPr>
        <p:spPr>
          <a:xfrm>
            <a:off x="6553200" y="2667001"/>
            <a:ext cx="5090157" cy="3543552"/>
          </a:xfrm>
        </p:spPr>
        <p:txBody>
          <a:bodyPr vert="horz" lIns="0" tIns="45720" rIns="0" bIns="45720" rtlCol="0">
            <a:normAutofit/>
          </a:bodyPr>
          <a:lstStyle/>
          <a:p>
            <a:r>
              <a:rPr lang="en-US" sz="1600" dirty="0"/>
              <a:t>Why are we here?</a:t>
            </a:r>
          </a:p>
          <a:p>
            <a:pPr marL="635508" lvl="1" indent="-342900">
              <a:buFont typeface="+mj-lt"/>
              <a:buAutoNum type="arabicPeriod"/>
            </a:pPr>
            <a:r>
              <a:rPr lang="en-US" sz="1600" dirty="0"/>
              <a:t>Higer investment rates</a:t>
            </a:r>
          </a:p>
          <a:p>
            <a:pPr marL="635508" lvl="1" indent="-342900">
              <a:buFont typeface="+mj-lt"/>
              <a:buAutoNum type="arabicPeriod"/>
            </a:pPr>
            <a:r>
              <a:rPr lang="en-US" sz="1600" dirty="0"/>
              <a:t>Lower Borrowing Rates</a:t>
            </a:r>
          </a:p>
          <a:p>
            <a:r>
              <a:rPr lang="en-US" sz="1600" dirty="0"/>
              <a:t>Recent Trends in Investment Rates and its Effect on Arbitrage:</a:t>
            </a:r>
          </a:p>
          <a:p>
            <a:pPr marL="635508" lvl="1" indent="-342900">
              <a:buFont typeface="+mj-lt"/>
              <a:buAutoNum type="arabicPeriod"/>
            </a:pPr>
            <a:r>
              <a:rPr lang="en-US" sz="1600" dirty="0"/>
              <a:t>Currently, a majority of 2022, 2023 &amp; 2024 bonds are earning arbitrage (however, doesn’t mean that there is a possibility for older bonds to start “flipping” into positive arbitrage liabilities, or that all 2022 – 2024 bonds are earning positive arbitrage). Each financing has different elements that can be unique to each arbitrage rebate calculation.</a:t>
            </a:r>
          </a:p>
          <a:p>
            <a:pPr marL="324000" lvl="1" indent="0"/>
            <a:endParaRPr lang="en-US" sz="1600" b="1" i="1" dirty="0"/>
          </a:p>
          <a:p>
            <a:endParaRPr lang="en-US" sz="1600" dirty="0"/>
          </a:p>
        </p:txBody>
      </p:sp>
      <p:sp>
        <p:nvSpPr>
          <p:cNvPr id="13" name="Text Placeholder 4">
            <a:extLst>
              <a:ext uri="{FF2B5EF4-FFF2-40B4-BE49-F238E27FC236}">
                <a16:creationId xmlns:a16="http://schemas.microsoft.com/office/drawing/2014/main" id="{0AE39C14-6B1A-DF86-BA8C-D1786821A27D}"/>
              </a:ext>
            </a:extLst>
          </p:cNvPr>
          <p:cNvSpPr>
            <a:spLocks noGrp="1"/>
          </p:cNvSpPr>
          <p:nvPr>
            <p:ph type="body" sz="quarter" idx="16"/>
          </p:nvPr>
        </p:nvSpPr>
        <p:spPr>
          <a:xfrm>
            <a:off x="548640" y="1676400"/>
            <a:ext cx="10837333" cy="424732"/>
          </a:xfrm>
        </p:spPr>
        <p:txBody>
          <a:bodyPr/>
          <a:lstStyle/>
          <a:p>
            <a:r>
              <a:rPr lang="en-US" dirty="0"/>
              <a:t>Are we the only issuer earning arbitrage? (No)</a:t>
            </a:r>
          </a:p>
        </p:txBody>
      </p:sp>
    </p:spTree>
    <p:custDataLst>
      <p:tags r:id="rId1"/>
    </p:custDataLst>
    <p:extLst>
      <p:ext uri="{BB962C8B-B14F-4D97-AF65-F5344CB8AC3E}">
        <p14:creationId xmlns:p14="http://schemas.microsoft.com/office/powerpoint/2010/main" val="2089782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E71A3-3F5E-44CE-AB14-A0BCFB195285}"/>
              </a:ext>
            </a:extLst>
          </p:cNvPr>
          <p:cNvSpPr>
            <a:spLocks noGrp="1"/>
          </p:cNvSpPr>
          <p:nvPr>
            <p:ph type="title"/>
          </p:nvPr>
        </p:nvSpPr>
        <p:spPr>
          <a:xfrm>
            <a:off x="492370" y="516835"/>
            <a:ext cx="3084844" cy="2103875"/>
          </a:xfrm>
        </p:spPr>
        <p:txBody>
          <a:bodyPr vert="horz" lIns="91440" tIns="45720" rIns="91440" bIns="45720" rtlCol="0" anchor="b">
            <a:normAutofit fontScale="90000"/>
          </a:bodyPr>
          <a:lstStyle/>
          <a:p>
            <a:r>
              <a:rPr lang="en-US" sz="2800" dirty="0"/>
              <a:t>Current Trends:</a:t>
            </a:r>
            <a:br>
              <a:rPr lang="en-US" sz="2800" dirty="0"/>
            </a:br>
            <a:br>
              <a:rPr lang="en-US" sz="2800" dirty="0"/>
            </a:br>
            <a:r>
              <a:rPr lang="en-US" sz="2800" dirty="0"/>
              <a:t>Arbitrage Rebate &amp; Yield Restriction Payments &amp; Liability Accruals</a:t>
            </a:r>
          </a:p>
        </p:txBody>
      </p:sp>
      <p:sp>
        <p:nvSpPr>
          <p:cNvPr id="6" name="Content Placeholder 5">
            <a:extLst>
              <a:ext uri="{FF2B5EF4-FFF2-40B4-BE49-F238E27FC236}">
                <a16:creationId xmlns:a16="http://schemas.microsoft.com/office/drawing/2014/main" id="{9C0111C9-8AF7-4F36-9763-9053D7629E2B}"/>
              </a:ext>
            </a:extLst>
          </p:cNvPr>
          <p:cNvSpPr>
            <a:spLocks noGrp="1"/>
          </p:cNvSpPr>
          <p:nvPr>
            <p:ph idx="1"/>
          </p:nvPr>
        </p:nvSpPr>
        <p:spPr>
          <a:xfrm>
            <a:off x="492370" y="2906407"/>
            <a:ext cx="3084844" cy="753116"/>
          </a:xfrm>
        </p:spPr>
        <p:txBody>
          <a:bodyPr vert="horz" lIns="0" tIns="45720" rIns="0" bIns="45720" rtlCol="0">
            <a:normAutofit/>
          </a:bodyPr>
          <a:lstStyle/>
          <a:p>
            <a:r>
              <a:rPr lang="en-US" sz="1500" dirty="0">
                <a:solidFill>
                  <a:srgbClr val="FFFFFF"/>
                </a:solidFill>
              </a:rPr>
              <a:t>ACS completes approximately 2,500 arbitrage rebate &amp; yield restriction calculations per year.</a:t>
            </a:r>
          </a:p>
          <a:p>
            <a:pPr marL="0" indent="0">
              <a:buFont typeface="Calibri" panose="020F0502020204030204" pitchFamily="34" charset="0"/>
              <a:buNone/>
            </a:pPr>
            <a:endParaRPr lang="en-US" sz="1500" dirty="0">
              <a:solidFill>
                <a:srgbClr val="FFFFFF"/>
              </a:solidFill>
            </a:endParaRPr>
          </a:p>
        </p:txBody>
      </p:sp>
      <p:sp>
        <p:nvSpPr>
          <p:cNvPr id="5" name="TextBox 4">
            <a:extLst>
              <a:ext uri="{FF2B5EF4-FFF2-40B4-BE49-F238E27FC236}">
                <a16:creationId xmlns:a16="http://schemas.microsoft.com/office/drawing/2014/main" id="{4A667FB7-3177-28A7-C9EE-51A87562F468}"/>
              </a:ext>
            </a:extLst>
          </p:cNvPr>
          <p:cNvSpPr txBox="1"/>
          <p:nvPr/>
        </p:nvSpPr>
        <p:spPr>
          <a:xfrm>
            <a:off x="4583552" y="6209659"/>
            <a:ext cx="17442937" cy="276999"/>
          </a:xfrm>
          <a:prstGeom prst="rect">
            <a:avLst/>
          </a:prstGeom>
          <a:noFill/>
        </p:spPr>
        <p:txBody>
          <a:bodyPr wrap="square">
            <a:spAutoFit/>
          </a:bodyPr>
          <a:lstStyle/>
          <a:p>
            <a:r>
              <a:rPr lang="en-US" sz="1200" dirty="0">
                <a:cs typeface="Arial" panose="020B0604020202020204" pitchFamily="34" charset="0"/>
              </a:rPr>
              <a:t>*Note: Difficult to access true number, since many issuers do not complete interim reports.</a:t>
            </a:r>
          </a:p>
        </p:txBody>
      </p:sp>
      <p:graphicFrame>
        <p:nvGraphicFramePr>
          <p:cNvPr id="3" name="Table 2">
            <a:extLst>
              <a:ext uri="{FF2B5EF4-FFF2-40B4-BE49-F238E27FC236}">
                <a16:creationId xmlns:a16="http://schemas.microsoft.com/office/drawing/2014/main" id="{8455ADAB-F195-4F42-4CEB-E9A67C0CE270}"/>
              </a:ext>
            </a:extLst>
          </p:cNvPr>
          <p:cNvGraphicFramePr>
            <a:graphicFrameLocks noGrp="1"/>
          </p:cNvGraphicFramePr>
          <p:nvPr>
            <p:extLst>
              <p:ext uri="{D42A27DB-BD31-4B8C-83A1-F6EECF244321}">
                <p14:modId xmlns:p14="http://schemas.microsoft.com/office/powerpoint/2010/main" val="2558236779"/>
              </p:ext>
            </p:extLst>
          </p:nvPr>
        </p:nvGraphicFramePr>
        <p:xfrm>
          <a:off x="4434464" y="178904"/>
          <a:ext cx="6798085" cy="5656581"/>
        </p:xfrm>
        <a:graphic>
          <a:graphicData uri="http://schemas.openxmlformats.org/drawingml/2006/table">
            <a:tbl>
              <a:tblPr firstRow="1" bandRow="1">
                <a:tableStyleId>{0660B408-B3CF-4A94-85FC-2B1E0A45F4A2}</a:tableStyleId>
              </a:tblPr>
              <a:tblGrid>
                <a:gridCol w="1538953">
                  <a:extLst>
                    <a:ext uri="{9D8B030D-6E8A-4147-A177-3AD203B41FA5}">
                      <a16:colId xmlns:a16="http://schemas.microsoft.com/office/drawing/2014/main" val="3816870382"/>
                    </a:ext>
                  </a:extLst>
                </a:gridCol>
                <a:gridCol w="1254281">
                  <a:extLst>
                    <a:ext uri="{9D8B030D-6E8A-4147-A177-3AD203B41FA5}">
                      <a16:colId xmlns:a16="http://schemas.microsoft.com/office/drawing/2014/main" val="1549053341"/>
                    </a:ext>
                  </a:extLst>
                </a:gridCol>
                <a:gridCol w="1337830">
                  <a:extLst>
                    <a:ext uri="{9D8B030D-6E8A-4147-A177-3AD203B41FA5}">
                      <a16:colId xmlns:a16="http://schemas.microsoft.com/office/drawing/2014/main" val="4241877001"/>
                    </a:ext>
                  </a:extLst>
                </a:gridCol>
                <a:gridCol w="1340579">
                  <a:extLst>
                    <a:ext uri="{9D8B030D-6E8A-4147-A177-3AD203B41FA5}">
                      <a16:colId xmlns:a16="http://schemas.microsoft.com/office/drawing/2014/main" val="1391863832"/>
                    </a:ext>
                  </a:extLst>
                </a:gridCol>
                <a:gridCol w="1326442">
                  <a:extLst>
                    <a:ext uri="{9D8B030D-6E8A-4147-A177-3AD203B41FA5}">
                      <a16:colId xmlns:a16="http://schemas.microsoft.com/office/drawing/2014/main" val="412934631"/>
                    </a:ext>
                  </a:extLst>
                </a:gridCol>
              </a:tblGrid>
              <a:tr h="1202363">
                <a:tc>
                  <a:txBody>
                    <a:bodyPr/>
                    <a:lstStyle/>
                    <a:p>
                      <a:r>
                        <a:rPr lang="en-US" sz="1600" dirty="0"/>
                        <a:t>Report Type</a:t>
                      </a:r>
                    </a:p>
                  </a:txBody>
                  <a:tcPr marL="69101" marR="69101" marT="34551" marB="34551">
                    <a:lnB w="38100" cap="flat" cmpd="sng" algn="ctr">
                      <a:solidFill>
                        <a:schemeClr val="tx1"/>
                      </a:solidFill>
                      <a:prstDash val="solid"/>
                      <a:round/>
                      <a:headEnd type="none" w="med" len="med"/>
                      <a:tailEnd type="none" w="med" len="med"/>
                    </a:lnB>
                  </a:tcPr>
                </a:tc>
                <a:tc>
                  <a:txBody>
                    <a:bodyPr/>
                    <a:lstStyle/>
                    <a:p>
                      <a:r>
                        <a:rPr lang="en-US" sz="1600" dirty="0"/>
                        <a:t>Report Periods</a:t>
                      </a:r>
                    </a:p>
                  </a:txBody>
                  <a:tcPr marL="69101" marR="69101" marT="34551" marB="34551">
                    <a:lnB w="38100" cap="flat" cmpd="sng" algn="ctr">
                      <a:solidFill>
                        <a:schemeClr val="tx1"/>
                      </a:solidFill>
                      <a:prstDash val="solid"/>
                      <a:round/>
                      <a:headEnd type="none" w="med" len="med"/>
                      <a:tailEnd type="none" w="med" len="med"/>
                    </a:lnB>
                  </a:tcPr>
                </a:tc>
                <a:tc>
                  <a:txBody>
                    <a:bodyPr/>
                    <a:lstStyle/>
                    <a:p>
                      <a:r>
                        <a:rPr lang="en-US" sz="1600" dirty="0"/>
                        <a:t>ACS # of Reports Completed</a:t>
                      </a:r>
                    </a:p>
                  </a:txBody>
                  <a:tcPr marL="69101" marR="69101" marT="34551" marB="34551">
                    <a:lnB w="38100" cap="flat" cmpd="sng" algn="ctr">
                      <a:solidFill>
                        <a:schemeClr val="tx1"/>
                      </a:solidFill>
                      <a:prstDash val="solid"/>
                      <a:round/>
                      <a:headEnd type="none" w="med" len="med"/>
                      <a:tailEnd type="none" w="med" len="med"/>
                    </a:lnB>
                  </a:tcPr>
                </a:tc>
                <a:tc>
                  <a:txBody>
                    <a:bodyPr/>
                    <a:lstStyle/>
                    <a:p>
                      <a:r>
                        <a:rPr lang="en-US" sz="1600"/>
                        <a:t>Number of Payments</a:t>
                      </a:r>
                    </a:p>
                  </a:txBody>
                  <a:tcPr marL="69101" marR="69101" marT="34551" marB="34551">
                    <a:lnB w="38100" cap="flat" cmpd="sng" algn="ctr">
                      <a:solidFill>
                        <a:schemeClr val="tx1"/>
                      </a:solidFill>
                      <a:prstDash val="solid"/>
                      <a:round/>
                      <a:headEnd type="none" w="med" len="med"/>
                      <a:tailEnd type="none" w="med" len="med"/>
                    </a:lnB>
                  </a:tcPr>
                </a:tc>
                <a:tc>
                  <a:txBody>
                    <a:bodyPr/>
                    <a:lstStyle/>
                    <a:p>
                      <a:r>
                        <a:rPr lang="en-US" sz="1600" b="1" dirty="0"/>
                        <a:t>Liabilities (to be paid)</a:t>
                      </a:r>
                    </a:p>
                  </a:txBody>
                  <a:tcPr marL="69101" marR="69101" marT="34551" marB="34551">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114262"/>
                  </a:ext>
                </a:extLst>
              </a:tr>
              <a:tr h="649553">
                <a:tc>
                  <a:txBody>
                    <a:bodyPr/>
                    <a:lstStyle/>
                    <a:p>
                      <a:r>
                        <a:rPr lang="en-US" sz="1400" dirty="0"/>
                        <a:t>Arbitrage Rebate</a:t>
                      </a:r>
                    </a:p>
                  </a:txBody>
                  <a:tcPr marL="69101" marR="69101" marT="34551" marB="34551">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1400" dirty="0"/>
                        <a:t>2009 to 2019</a:t>
                      </a:r>
                    </a:p>
                  </a:txBody>
                  <a:tcPr marL="69101" marR="69101" marT="34551" marB="34551">
                    <a:lnT w="38100" cap="flat" cmpd="sng" algn="ctr">
                      <a:solidFill>
                        <a:schemeClr val="tx1"/>
                      </a:solidFill>
                      <a:prstDash val="solid"/>
                      <a:round/>
                      <a:headEnd type="none" w="med" len="med"/>
                      <a:tailEnd type="none" w="med" len="med"/>
                    </a:lnT>
                  </a:tcPr>
                </a:tc>
                <a:tc>
                  <a:txBody>
                    <a:bodyPr/>
                    <a:lstStyle/>
                    <a:p>
                      <a:pPr algn="ctr"/>
                      <a:r>
                        <a:rPr lang="en-US" sz="1400" dirty="0"/>
                        <a:t>25,208</a:t>
                      </a:r>
                    </a:p>
                  </a:txBody>
                  <a:tcPr marL="69101" marR="69101" marT="34551" marB="34551">
                    <a:lnT w="38100" cap="flat" cmpd="sng" algn="ctr">
                      <a:solidFill>
                        <a:schemeClr val="tx1"/>
                      </a:solidFill>
                      <a:prstDash val="solid"/>
                      <a:round/>
                      <a:headEnd type="none" w="med" len="med"/>
                      <a:tailEnd type="none" w="med" len="med"/>
                    </a:lnT>
                  </a:tcPr>
                </a:tc>
                <a:tc>
                  <a:txBody>
                    <a:bodyPr/>
                    <a:lstStyle/>
                    <a:p>
                      <a:pPr algn="ctr"/>
                      <a:r>
                        <a:rPr lang="en-US" sz="1400" dirty="0"/>
                        <a:t>27</a:t>
                      </a:r>
                    </a:p>
                  </a:txBody>
                  <a:tcPr marL="69101" marR="69101" marT="34551" marB="34551">
                    <a:lnT w="38100" cap="flat" cmpd="sng" algn="ctr">
                      <a:solidFill>
                        <a:schemeClr val="tx1"/>
                      </a:solidFill>
                      <a:prstDash val="solid"/>
                      <a:round/>
                      <a:headEnd type="none" w="med" len="med"/>
                      <a:tailEnd type="none" w="med" len="med"/>
                    </a:lnT>
                  </a:tcPr>
                </a:tc>
                <a:tc>
                  <a:txBody>
                    <a:bodyPr/>
                    <a:lstStyle/>
                    <a:p>
                      <a:pPr algn="ctr"/>
                      <a:r>
                        <a:rPr lang="en-US" sz="1400" dirty="0"/>
                        <a:t>N/A</a:t>
                      </a:r>
                    </a:p>
                  </a:txBody>
                  <a:tcPr marL="69101" marR="69101" marT="34551" marB="34551">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72319594"/>
                  </a:ext>
                </a:extLst>
              </a:tr>
              <a:tr h="649553">
                <a:tc>
                  <a:txBody>
                    <a:bodyPr/>
                    <a:lstStyle/>
                    <a:p>
                      <a:r>
                        <a:rPr lang="en-US" sz="1400"/>
                        <a:t>Arbitrage Rebate</a:t>
                      </a:r>
                    </a:p>
                  </a:txBody>
                  <a:tcPr marL="69101" marR="69101" marT="34551" marB="34551">
                    <a:lnL w="38100" cap="flat" cmpd="sng" algn="ctr">
                      <a:solidFill>
                        <a:schemeClr val="tx1"/>
                      </a:solidFill>
                      <a:prstDash val="solid"/>
                      <a:round/>
                      <a:headEnd type="none" w="med" len="med"/>
                      <a:tailEnd type="none" w="med" len="med"/>
                    </a:lnL>
                  </a:tcPr>
                </a:tc>
                <a:tc>
                  <a:txBody>
                    <a:bodyPr/>
                    <a:lstStyle/>
                    <a:p>
                      <a:r>
                        <a:rPr lang="en-US" sz="1400" dirty="0"/>
                        <a:t>2020 to Current</a:t>
                      </a:r>
                    </a:p>
                  </a:txBody>
                  <a:tcPr marL="69101" marR="69101" marT="34551" marB="34551"/>
                </a:tc>
                <a:tc>
                  <a:txBody>
                    <a:bodyPr/>
                    <a:lstStyle/>
                    <a:p>
                      <a:pPr algn="ctr"/>
                      <a:r>
                        <a:rPr lang="en-US" sz="1400" dirty="0"/>
                        <a:t>11,301</a:t>
                      </a:r>
                    </a:p>
                  </a:txBody>
                  <a:tcPr marL="69101" marR="69101" marT="34551" marB="34551"/>
                </a:tc>
                <a:tc>
                  <a:txBody>
                    <a:bodyPr/>
                    <a:lstStyle/>
                    <a:p>
                      <a:pPr algn="ctr"/>
                      <a:r>
                        <a:rPr lang="en-US" sz="1400" dirty="0"/>
                        <a:t>72</a:t>
                      </a:r>
                    </a:p>
                  </a:txBody>
                  <a:tcPr marL="69101" marR="69101" marT="34551" marB="34551"/>
                </a:tc>
                <a:tc>
                  <a:txBody>
                    <a:bodyPr/>
                    <a:lstStyle/>
                    <a:p>
                      <a:pPr algn="ctr"/>
                      <a:r>
                        <a:rPr lang="en-US" sz="1400" b="1" dirty="0"/>
                        <a:t>456*</a:t>
                      </a:r>
                    </a:p>
                  </a:txBody>
                  <a:tcPr marL="69101" marR="69101" marT="34551" marB="34551">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09993625"/>
                  </a:ext>
                </a:extLst>
              </a:tr>
              <a:tr h="437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Total Paid or Accrued Liability Amounts (Rebate)</a:t>
                      </a:r>
                    </a:p>
                  </a:txBody>
                  <a:tcPr marL="69101" marR="69101" marT="34551" marB="34551">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gridSpan="4">
                  <a:txBody>
                    <a:bodyPr/>
                    <a:lstStyle/>
                    <a:p>
                      <a:pPr algn="ctr"/>
                      <a:r>
                        <a:rPr lang="en-US" sz="1400" b="1" u="sng" dirty="0"/>
                        <a:t>$354,192,334</a:t>
                      </a:r>
                    </a:p>
                  </a:txBody>
                  <a:tcPr marL="69101" marR="69101" marT="34551" marB="34551"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hMerge="1">
                  <a:txBody>
                    <a:bodyPr/>
                    <a:lstStyle/>
                    <a:p>
                      <a:pPr algn="ctr"/>
                      <a:endParaRPr lang="en-US" sz="1400" dirty="0"/>
                    </a:p>
                  </a:txBody>
                  <a:tcPr marL="69101" marR="69101" marT="34551" marB="34551">
                    <a:lnB w="38100" cap="flat" cmpd="sng" algn="ctr">
                      <a:solidFill>
                        <a:schemeClr val="tx1"/>
                      </a:solidFill>
                      <a:prstDash val="solid"/>
                      <a:round/>
                      <a:headEnd type="none" w="med" len="med"/>
                      <a:tailEnd type="none" w="med" len="med"/>
                    </a:lnB>
                  </a:tcPr>
                </a:tc>
                <a:tc hMerge="1">
                  <a:txBody>
                    <a:bodyPr/>
                    <a:lstStyle/>
                    <a:p>
                      <a:pPr algn="ctr"/>
                      <a:endParaRPr lang="en-US" sz="1400" dirty="0"/>
                    </a:p>
                  </a:txBody>
                  <a:tcPr marL="69101" marR="69101" marT="34551" marB="34551">
                    <a:lnB w="38100" cap="flat" cmpd="sng" algn="ctr">
                      <a:solidFill>
                        <a:schemeClr val="tx1"/>
                      </a:solidFill>
                      <a:prstDash val="solid"/>
                      <a:round/>
                      <a:headEnd type="none" w="med" len="med"/>
                      <a:tailEnd type="none" w="med" len="med"/>
                    </a:lnB>
                  </a:tcPr>
                </a:tc>
                <a:tc hMerge="1">
                  <a:txBody>
                    <a:bodyPr/>
                    <a:lstStyle/>
                    <a:p>
                      <a:endParaRPr dirty="0"/>
                    </a:p>
                  </a:txBody>
                  <a:tcPr marL="69101" marR="69101" marT="34551" marB="34551">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1431850"/>
                  </a:ext>
                </a:extLst>
              </a:tr>
              <a:tr h="437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txBody>
                  <a:tcPr marL="69101" marR="69101" marT="34551" marB="34551">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sz="1400" dirty="0"/>
                    </a:p>
                  </a:txBody>
                  <a:tcPr marL="69101" marR="69101" marT="34551" marB="34551">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US" sz="1400" dirty="0"/>
                    </a:p>
                  </a:txBody>
                  <a:tcPr marL="69101" marR="69101" marT="34551" marB="34551">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US" sz="1400" dirty="0"/>
                    </a:p>
                  </a:txBody>
                  <a:tcPr marL="69101" marR="69101" marT="34551" marB="34551">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US" sz="1400" dirty="0"/>
                    </a:p>
                  </a:txBody>
                  <a:tcPr marL="69101" marR="69101" marT="34551" marB="34551">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9367480"/>
                  </a:ext>
                </a:extLst>
              </a:tr>
              <a:tr h="649553">
                <a:tc>
                  <a:txBody>
                    <a:bodyPr/>
                    <a:lstStyle/>
                    <a:p>
                      <a:r>
                        <a:rPr lang="en-US" sz="1400" dirty="0"/>
                        <a:t>Project Yield Restriction</a:t>
                      </a:r>
                    </a:p>
                  </a:txBody>
                  <a:tcPr marL="69101" marR="69101" marT="34551" marB="34551">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1400" dirty="0"/>
                        <a:t>2009 to 2019</a:t>
                      </a:r>
                    </a:p>
                  </a:txBody>
                  <a:tcPr marL="69101" marR="69101" marT="34551" marB="34551">
                    <a:lnT w="38100" cap="flat" cmpd="sng" algn="ctr">
                      <a:solidFill>
                        <a:schemeClr val="tx1"/>
                      </a:solidFill>
                      <a:prstDash val="solid"/>
                      <a:round/>
                      <a:headEnd type="none" w="med" len="med"/>
                      <a:tailEnd type="none" w="med" len="med"/>
                    </a:lnT>
                  </a:tcPr>
                </a:tc>
                <a:tc>
                  <a:txBody>
                    <a:bodyPr/>
                    <a:lstStyle/>
                    <a:p>
                      <a:pPr algn="ctr"/>
                      <a:r>
                        <a:rPr lang="en-US" sz="1400" dirty="0"/>
                        <a:t>See above</a:t>
                      </a:r>
                    </a:p>
                  </a:txBody>
                  <a:tcPr marL="69101" marR="69101" marT="34551" marB="34551">
                    <a:lnT w="38100" cap="flat" cmpd="sng" algn="ctr">
                      <a:solidFill>
                        <a:schemeClr val="tx1"/>
                      </a:solidFill>
                      <a:prstDash val="solid"/>
                      <a:round/>
                      <a:headEnd type="none" w="med" len="med"/>
                      <a:tailEnd type="none" w="med" len="med"/>
                    </a:lnT>
                  </a:tcPr>
                </a:tc>
                <a:tc>
                  <a:txBody>
                    <a:bodyPr/>
                    <a:lstStyle/>
                    <a:p>
                      <a:pPr algn="ctr"/>
                      <a:r>
                        <a:rPr lang="en-US" sz="1400" dirty="0"/>
                        <a:t>9</a:t>
                      </a:r>
                    </a:p>
                  </a:txBody>
                  <a:tcPr marL="69101" marR="69101" marT="34551" marB="34551">
                    <a:lnT w="38100" cap="flat" cmpd="sng" algn="ctr">
                      <a:solidFill>
                        <a:schemeClr val="tx1"/>
                      </a:solidFill>
                      <a:prstDash val="solid"/>
                      <a:round/>
                      <a:headEnd type="none" w="med" len="med"/>
                      <a:tailEnd type="none" w="med" len="med"/>
                    </a:lnT>
                  </a:tcPr>
                </a:tc>
                <a:tc>
                  <a:txBody>
                    <a:bodyPr/>
                    <a:lstStyle/>
                    <a:p>
                      <a:pPr algn="ctr"/>
                      <a:r>
                        <a:rPr lang="en-US" sz="1400" dirty="0"/>
                        <a:t>N/A</a:t>
                      </a:r>
                    </a:p>
                  </a:txBody>
                  <a:tcPr marL="69101" marR="69101" marT="34551" marB="34551">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32942944"/>
                  </a:ext>
                </a:extLst>
              </a:tr>
              <a:tr h="649553">
                <a:tc>
                  <a:txBody>
                    <a:bodyPr/>
                    <a:lstStyle/>
                    <a:p>
                      <a:r>
                        <a:rPr lang="en-US" sz="1400" dirty="0"/>
                        <a:t>Project Yield Restriction</a:t>
                      </a:r>
                    </a:p>
                  </a:txBody>
                  <a:tcPr marL="69101" marR="69101" marT="34551" marB="34551">
                    <a:lnL w="38100" cap="flat" cmpd="sng" algn="ctr">
                      <a:solidFill>
                        <a:schemeClr val="tx1"/>
                      </a:solidFill>
                      <a:prstDash val="solid"/>
                      <a:round/>
                      <a:headEnd type="none" w="med" len="med"/>
                      <a:tailEnd type="none" w="med" len="med"/>
                    </a:lnL>
                  </a:tcPr>
                </a:tc>
                <a:tc>
                  <a:txBody>
                    <a:bodyPr/>
                    <a:lstStyle/>
                    <a:p>
                      <a:r>
                        <a:rPr lang="en-US" sz="1400" dirty="0"/>
                        <a:t>2020 to Current</a:t>
                      </a:r>
                    </a:p>
                  </a:txBody>
                  <a:tcPr marL="69101" marR="69101" marT="34551" marB="34551"/>
                </a:tc>
                <a:tc>
                  <a:txBody>
                    <a:bodyPr/>
                    <a:lstStyle/>
                    <a:p>
                      <a:pPr algn="ctr"/>
                      <a:r>
                        <a:rPr lang="en-US" sz="1400" dirty="0"/>
                        <a:t>See above</a:t>
                      </a:r>
                    </a:p>
                  </a:txBody>
                  <a:tcPr marL="69101" marR="69101" marT="34551" marB="34551"/>
                </a:tc>
                <a:tc>
                  <a:txBody>
                    <a:bodyPr/>
                    <a:lstStyle/>
                    <a:p>
                      <a:pPr algn="ctr"/>
                      <a:r>
                        <a:rPr lang="en-US" sz="1400" dirty="0"/>
                        <a:t>131</a:t>
                      </a:r>
                    </a:p>
                  </a:txBody>
                  <a:tcPr marL="69101" marR="69101" marT="34551" marB="34551"/>
                </a:tc>
                <a:tc>
                  <a:txBody>
                    <a:bodyPr/>
                    <a:lstStyle/>
                    <a:p>
                      <a:pPr algn="ctr"/>
                      <a:r>
                        <a:rPr lang="en-US" sz="1400" b="1" dirty="0"/>
                        <a:t>153*</a:t>
                      </a:r>
                    </a:p>
                  </a:txBody>
                  <a:tcPr marL="69101" marR="69101" marT="34551" marB="34551">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1823195"/>
                  </a:ext>
                </a:extLst>
              </a:tr>
              <a:tr h="649553">
                <a:tc>
                  <a:txBody>
                    <a:bodyPr/>
                    <a:lstStyle/>
                    <a:p>
                      <a:r>
                        <a:rPr lang="en-US" sz="1400" dirty="0"/>
                        <a:t>Total Paid or Accrued Liability Amounts (YR)</a:t>
                      </a:r>
                    </a:p>
                  </a:txBody>
                  <a:tcPr marL="69101" marR="69101" marT="34551" marB="34551">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gridSpan="4">
                  <a:txBody>
                    <a:bodyPr/>
                    <a:lstStyle/>
                    <a:p>
                      <a:pPr algn="ctr"/>
                      <a:r>
                        <a:rPr lang="en-US" sz="1400" b="1" u="sng" dirty="0"/>
                        <a:t>$46,336,677</a:t>
                      </a:r>
                    </a:p>
                  </a:txBody>
                  <a:tcPr marL="69101" marR="69101" marT="34551" marB="34551"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hMerge="1">
                  <a:txBody>
                    <a:bodyPr/>
                    <a:lstStyle/>
                    <a:p>
                      <a:pPr algn="ctr"/>
                      <a:endParaRPr lang="en-US" sz="1400" dirty="0"/>
                    </a:p>
                  </a:txBody>
                  <a:tcPr marL="69101" marR="69101" marT="34551" marB="34551" anchor="ctr">
                    <a:lnB w="38100" cap="flat" cmpd="sng" algn="ctr">
                      <a:solidFill>
                        <a:schemeClr val="tx1"/>
                      </a:solidFill>
                      <a:prstDash val="solid"/>
                      <a:round/>
                      <a:headEnd type="none" w="med" len="med"/>
                      <a:tailEnd type="none" w="med" len="med"/>
                    </a:lnB>
                  </a:tcPr>
                </a:tc>
                <a:tc hMerge="1">
                  <a:txBody>
                    <a:bodyPr/>
                    <a:lstStyle/>
                    <a:p>
                      <a:pPr algn="ctr"/>
                      <a:endParaRPr lang="en-US" sz="1400" dirty="0"/>
                    </a:p>
                  </a:txBody>
                  <a:tcPr marL="69101" marR="69101" marT="34551" marB="34551" anchor="ctr">
                    <a:lnB w="38100" cap="flat" cmpd="sng" algn="ctr">
                      <a:solidFill>
                        <a:schemeClr val="tx1"/>
                      </a:solidFill>
                      <a:prstDash val="solid"/>
                      <a:round/>
                      <a:headEnd type="none" w="med" len="med"/>
                      <a:tailEnd type="none" w="med" len="med"/>
                    </a:lnB>
                  </a:tcPr>
                </a:tc>
                <a:tc hMerge="1">
                  <a:txBody>
                    <a:bodyPr/>
                    <a:lstStyle/>
                    <a:p>
                      <a:endParaRPr dirty="0"/>
                    </a:p>
                  </a:txBody>
                  <a:tcPr marL="69101" marR="69101" marT="34551" marB="34551"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1161330"/>
                  </a:ext>
                </a:extLst>
              </a:tr>
            </a:tbl>
          </a:graphicData>
        </a:graphic>
      </p:graphicFrame>
    </p:spTree>
    <p:custDataLst>
      <p:tags r:id="rId1"/>
    </p:custDataLst>
    <p:extLst>
      <p:ext uri="{BB962C8B-B14F-4D97-AF65-F5344CB8AC3E}">
        <p14:creationId xmlns:p14="http://schemas.microsoft.com/office/powerpoint/2010/main" val="349991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6DDB-21A8-47AC-A371-C77EFAF36B2B}"/>
              </a:ext>
            </a:extLst>
          </p:cNvPr>
          <p:cNvSpPr>
            <a:spLocks noGrp="1"/>
          </p:cNvSpPr>
          <p:nvPr>
            <p:ph type="title"/>
          </p:nvPr>
        </p:nvSpPr>
        <p:spPr>
          <a:xfrm>
            <a:off x="7399422" y="639097"/>
            <a:ext cx="4143650" cy="3686015"/>
          </a:xfrm>
        </p:spPr>
        <p:txBody>
          <a:bodyPr vert="horz" lIns="91440" tIns="45720" rIns="91440" bIns="45720" rtlCol="0" anchor="b">
            <a:normAutofit/>
          </a:bodyPr>
          <a:lstStyle/>
          <a:p>
            <a:r>
              <a:rPr lang="en-US" sz="5600" dirty="0">
                <a:solidFill>
                  <a:schemeClr val="tx1">
                    <a:lumMod val="85000"/>
                    <a:lumOff val="15000"/>
                  </a:schemeClr>
                </a:solidFill>
              </a:rPr>
              <a:t>Questions?</a:t>
            </a:r>
          </a:p>
        </p:txBody>
      </p:sp>
      <p:pic>
        <p:nvPicPr>
          <p:cNvPr id="100" name="Graphic 99" descr="Questions">
            <a:extLst>
              <a:ext uri="{FF2B5EF4-FFF2-40B4-BE49-F238E27FC236}">
                <a16:creationId xmlns:a16="http://schemas.microsoft.com/office/drawing/2014/main" id="{2ECA345B-1E8D-4C16-8D1D-7E13FC9D4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3029" y="640081"/>
            <a:ext cx="5054156" cy="5054156"/>
          </a:xfrm>
          <a:prstGeom prst="rect">
            <a:avLst/>
          </a:prstGeom>
        </p:spPr>
      </p:pic>
      <p:sp>
        <p:nvSpPr>
          <p:cNvPr id="5" name="TextBox 4">
            <a:extLst>
              <a:ext uri="{FF2B5EF4-FFF2-40B4-BE49-F238E27FC236}">
                <a16:creationId xmlns:a16="http://schemas.microsoft.com/office/drawing/2014/main" id="{87409535-6656-4189-BD8B-FB972C1DBB3A}"/>
              </a:ext>
            </a:extLst>
          </p:cNvPr>
          <p:cNvSpPr txBox="1"/>
          <p:nvPr/>
        </p:nvSpPr>
        <p:spPr>
          <a:xfrm>
            <a:off x="7399423" y="4588042"/>
            <a:ext cx="4428394" cy="923330"/>
          </a:xfrm>
          <a:prstGeom prst="rect">
            <a:avLst/>
          </a:prstGeom>
          <a:noFill/>
        </p:spPr>
        <p:txBody>
          <a:bodyPr wrap="square" rtlCol="0">
            <a:spAutoFit/>
          </a:bodyPr>
          <a:lstStyle/>
          <a:p>
            <a:r>
              <a:rPr lang="en-US" dirty="0"/>
              <a:t>Arbitrage Compliance Specialists, Inc.</a:t>
            </a:r>
          </a:p>
          <a:p>
            <a:r>
              <a:rPr lang="en-US" dirty="0"/>
              <a:t>(303) 867-7538</a:t>
            </a:r>
          </a:p>
          <a:p>
            <a:r>
              <a:rPr lang="en-US" dirty="0">
                <a:hlinkClick r:id="rId5"/>
              </a:rPr>
              <a:t>matt@rebatebyacs.com</a:t>
            </a:r>
            <a:endParaRPr lang="en-US" dirty="0"/>
          </a:p>
        </p:txBody>
      </p:sp>
    </p:spTree>
    <p:extLst>
      <p:ext uri="{BB962C8B-B14F-4D97-AF65-F5344CB8AC3E}">
        <p14:creationId xmlns:p14="http://schemas.microsoft.com/office/powerpoint/2010/main" val="298495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AFC050F-99B7-70E1-DB11-8E55D35AFA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85AF8-E999-2416-B88C-DCC1620578D0}"/>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kern="1200" spc="-50" baseline="0"/>
              <a:t>Learning Objectives</a:t>
            </a:r>
          </a:p>
        </p:txBody>
      </p:sp>
      <p:sp>
        <p:nvSpPr>
          <p:cNvPr id="15" name="Picture Placeholder 3">
            <a:extLst>
              <a:ext uri="{FF2B5EF4-FFF2-40B4-BE49-F238E27FC236}">
                <a16:creationId xmlns:a16="http://schemas.microsoft.com/office/drawing/2014/main" id="{B047BE77-D46A-A3F5-4E4D-C31E09FC2453}"/>
              </a:ext>
            </a:extLst>
          </p:cNvPr>
          <p:cNvSpPr>
            <a:spLocks noGrp="1"/>
          </p:cNvSpPr>
          <p:nvPr>
            <p:ph type="pic" sz="quarter" idx="15"/>
          </p:nvPr>
        </p:nvSpPr>
        <p:spPr>
          <a:xfrm>
            <a:off x="0" y="0"/>
            <a:ext cx="8329286" cy="457200"/>
          </a:xfrm>
        </p:spPr>
        <p:txBody>
          <a:bodyPr/>
          <a:lstStyle/>
          <a:p>
            <a:endParaRPr lang="en-US"/>
          </a:p>
        </p:txBody>
      </p:sp>
      <p:sp>
        <p:nvSpPr>
          <p:cNvPr id="17" name="Text Placeholder 4">
            <a:extLst>
              <a:ext uri="{FF2B5EF4-FFF2-40B4-BE49-F238E27FC236}">
                <a16:creationId xmlns:a16="http://schemas.microsoft.com/office/drawing/2014/main" id="{816ADC96-0D4C-DF9F-1A12-8302D25E9778}"/>
              </a:ext>
            </a:extLst>
          </p:cNvPr>
          <p:cNvSpPr>
            <a:spLocks noGrp="1"/>
          </p:cNvSpPr>
          <p:nvPr>
            <p:ph type="body" sz="quarter" idx="16"/>
          </p:nvPr>
        </p:nvSpPr>
        <p:spPr>
          <a:xfrm>
            <a:off x="-1" y="1676400"/>
            <a:ext cx="10837333" cy="424732"/>
          </a:xfrm>
        </p:spPr>
        <p:txBody>
          <a:bodyPr/>
          <a:lstStyle/>
          <a:p>
            <a:endParaRPr lang="en-US"/>
          </a:p>
        </p:txBody>
      </p:sp>
      <p:graphicFrame>
        <p:nvGraphicFramePr>
          <p:cNvPr id="5" name="Content Placeholder 5">
            <a:extLst>
              <a:ext uri="{FF2B5EF4-FFF2-40B4-BE49-F238E27FC236}">
                <a16:creationId xmlns:a16="http://schemas.microsoft.com/office/drawing/2014/main" id="{1931262B-9A10-79E5-56F3-BD1F1D28A847}"/>
              </a:ext>
            </a:extLst>
          </p:cNvPr>
          <p:cNvGraphicFramePr>
            <a:graphicFrameLocks/>
          </p:cNvGraphicFramePr>
          <p:nvPr>
            <p:extLst>
              <p:ext uri="{D42A27DB-BD31-4B8C-83A1-F6EECF244321}">
                <p14:modId xmlns:p14="http://schemas.microsoft.com/office/powerpoint/2010/main" val="3195960636"/>
              </p:ext>
            </p:extLst>
          </p:nvPr>
        </p:nvGraphicFramePr>
        <p:xfrm>
          <a:off x="548640" y="2667000"/>
          <a:ext cx="10288693" cy="3660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867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A40A8-5994-7AD6-C5B3-7D44A287A04B}"/>
              </a:ext>
            </a:extLst>
          </p:cNvPr>
          <p:cNvPicPr>
            <a:picLocks noChangeAspect="1"/>
          </p:cNvPicPr>
          <p:nvPr/>
        </p:nvPicPr>
        <p:blipFill rotWithShape="1">
          <a:blip r:embed="rId3"/>
          <a:srcRect l="22824" r="15917" b="1"/>
          <a:stretch/>
        </p:blipFill>
        <p:spPr>
          <a:xfrm>
            <a:off x="5334001" y="112976"/>
            <a:ext cx="6858000" cy="6745024"/>
          </a:xfrm>
          <a:prstGeom prst="rect">
            <a:avLst/>
          </a:prstGeom>
          <a:noFill/>
          <a:ln>
            <a:noFill/>
          </a:ln>
          <a:effectLst>
            <a:outerShdw blurRad="292100" dist="139700" dir="2700000" algn="tl" rotWithShape="0">
              <a:srgbClr val="333333">
                <a:alpha val="65000"/>
              </a:srgbClr>
            </a:outerShdw>
          </a:effectLst>
        </p:spPr>
      </p:pic>
      <p:sp>
        <p:nvSpPr>
          <p:cNvPr id="9" name="Text Placeholder 2">
            <a:extLst>
              <a:ext uri="{FF2B5EF4-FFF2-40B4-BE49-F238E27FC236}">
                <a16:creationId xmlns:a16="http://schemas.microsoft.com/office/drawing/2014/main" id="{E67871CD-2DE6-8BD1-25E5-0CE0CE46D6F9}"/>
              </a:ext>
            </a:extLst>
          </p:cNvPr>
          <p:cNvSpPr>
            <a:spLocks noGrp="1"/>
          </p:cNvSpPr>
          <p:nvPr>
            <p:ph type="body" sz="quarter" idx="19"/>
          </p:nvPr>
        </p:nvSpPr>
        <p:spPr>
          <a:xfrm rot="5400000">
            <a:off x="5029153" y="-46"/>
            <a:ext cx="6745024" cy="6971072"/>
          </a:xfrm>
        </p:spPr>
        <p:txBody>
          <a:bodyPr/>
          <a:lstStyle/>
          <a:p>
            <a:endParaRPr lang="en-US" dirty="0"/>
          </a:p>
        </p:txBody>
      </p:sp>
      <p:sp>
        <p:nvSpPr>
          <p:cNvPr id="2" name="Title 1">
            <a:extLst>
              <a:ext uri="{FF2B5EF4-FFF2-40B4-BE49-F238E27FC236}">
                <a16:creationId xmlns:a16="http://schemas.microsoft.com/office/drawing/2014/main" id="{2B5580D3-F03C-4D67-9FA7-4FA369D9F7B4}"/>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b="0" kern="1200" cap="all" spc="100" baseline="0">
                <a:latin typeface="+mj-lt"/>
                <a:ea typeface="+mj-ea"/>
                <a:cs typeface="+mj-cs"/>
              </a:rPr>
              <a:t>Arbitrage Rebate</a:t>
            </a:r>
          </a:p>
        </p:txBody>
      </p:sp>
      <p:sp>
        <p:nvSpPr>
          <p:cNvPr id="4" name="Content Placeholder 5">
            <a:extLst>
              <a:ext uri="{FF2B5EF4-FFF2-40B4-BE49-F238E27FC236}">
                <a16:creationId xmlns:a16="http://schemas.microsoft.com/office/drawing/2014/main" id="{BD91561E-BADB-E91F-468B-BC5DEB41A3BF}"/>
              </a:ext>
            </a:extLst>
          </p:cNvPr>
          <p:cNvSpPr txBox="1">
            <a:spLocks/>
          </p:cNvSpPr>
          <p:nvPr/>
        </p:nvSpPr>
        <p:spPr>
          <a:xfrm>
            <a:off x="548640" y="1984443"/>
            <a:ext cx="5852160" cy="4377446"/>
          </a:xfrm>
          <a:prstGeom prst="rect">
            <a:avLst/>
          </a:prstGeom>
        </p:spPr>
        <p:txBody>
          <a:bodyPr vert="horz" lIns="91440" tIns="45720" rIns="9144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indent="-228600">
              <a:buFont typeface="Arial" panose="020B0604020202020204" pitchFamily="34" charset="0"/>
              <a:buChar char="•"/>
            </a:pPr>
            <a:r>
              <a:rPr lang="en-US" sz="1600" dirty="0">
                <a:solidFill>
                  <a:schemeClr val="tx1"/>
                </a:solidFill>
              </a:rPr>
              <a:t>Arbitrage rebate is a federal tax law requirement - §148 of the Internal Revenue Code.</a:t>
            </a:r>
          </a:p>
          <a:p>
            <a:pPr marL="228600" indent="-228600">
              <a:buFont typeface="Arial" panose="020B0604020202020204" pitchFamily="34" charset="0"/>
              <a:buChar char="•"/>
            </a:pPr>
            <a:r>
              <a:rPr lang="en-US" sz="1600" dirty="0">
                <a:solidFill>
                  <a:schemeClr val="tx1"/>
                </a:solidFill>
              </a:rPr>
              <a:t>Applicable to </a:t>
            </a:r>
            <a:r>
              <a:rPr lang="en-US" sz="1600" b="1" u="sng" dirty="0">
                <a:solidFill>
                  <a:schemeClr val="tx1"/>
                </a:solidFill>
              </a:rPr>
              <a:t>every</a:t>
            </a:r>
            <a:r>
              <a:rPr lang="en-US" sz="1600" dirty="0">
                <a:solidFill>
                  <a:schemeClr val="tx1"/>
                </a:solidFill>
              </a:rPr>
              <a:t> tax-exempt borrowing unless exceptions apply.</a:t>
            </a:r>
          </a:p>
          <a:p>
            <a:pPr marL="228600" indent="-228600">
              <a:buFont typeface="Arial" panose="020B0604020202020204" pitchFamily="34" charset="0"/>
              <a:buChar char="•"/>
            </a:pPr>
            <a:r>
              <a:rPr lang="en-US" sz="1600" dirty="0">
                <a:solidFill>
                  <a:schemeClr val="tx1"/>
                </a:solidFill>
              </a:rPr>
              <a:t>Established by Congress with the intention to limit use of tax-exempt proceeds from:</a:t>
            </a:r>
          </a:p>
          <a:p>
            <a:pPr marL="411480" lvl="2" indent="-228600">
              <a:spcBef>
                <a:spcPts val="1200"/>
              </a:spcBef>
              <a:spcAft>
                <a:spcPts val="200"/>
              </a:spcAft>
              <a:buSzPct val="100000"/>
              <a:buFont typeface="Arial" panose="020B0604020202020204" pitchFamily="34" charset="0"/>
              <a:buChar char="•"/>
            </a:pPr>
            <a:r>
              <a:rPr lang="en-US" sz="1600" dirty="0">
                <a:solidFill>
                  <a:schemeClr val="tx1"/>
                </a:solidFill>
              </a:rPr>
              <a:t>Issuance of more bonds than necessary</a:t>
            </a:r>
          </a:p>
          <a:p>
            <a:pPr marL="411480" lvl="2" indent="-228600">
              <a:spcBef>
                <a:spcPts val="1200"/>
              </a:spcBef>
              <a:spcAft>
                <a:spcPts val="200"/>
              </a:spcAft>
              <a:buSzPct val="100000"/>
              <a:buFont typeface="Arial" panose="020B0604020202020204" pitchFamily="34" charset="0"/>
              <a:buChar char="•"/>
            </a:pPr>
            <a:r>
              <a:rPr lang="en-US" sz="1600" dirty="0">
                <a:solidFill>
                  <a:schemeClr val="tx1"/>
                </a:solidFill>
              </a:rPr>
              <a:t>Issuance of bonds earlier than necessary</a:t>
            </a:r>
          </a:p>
          <a:p>
            <a:pPr marL="411480" lvl="2" indent="-228600">
              <a:spcBef>
                <a:spcPts val="1200"/>
              </a:spcBef>
              <a:spcAft>
                <a:spcPts val="200"/>
              </a:spcAft>
              <a:buSzPct val="100000"/>
              <a:buFont typeface="Arial" panose="020B0604020202020204" pitchFamily="34" charset="0"/>
              <a:buChar char="•"/>
            </a:pPr>
            <a:r>
              <a:rPr lang="en-US" sz="1600" dirty="0">
                <a:solidFill>
                  <a:schemeClr val="tx1"/>
                </a:solidFill>
              </a:rPr>
              <a:t>Prevention of bonds from remaining outstanding longer than necessary</a:t>
            </a:r>
          </a:p>
          <a:p>
            <a:pPr marL="228600" indent="-228600">
              <a:buFont typeface="Arial" panose="020B0604020202020204" pitchFamily="34" charset="0"/>
              <a:buChar char="•"/>
            </a:pPr>
            <a:r>
              <a:rPr lang="en-US" sz="1600" dirty="0">
                <a:solidFill>
                  <a:schemeClr val="tx1"/>
                </a:solidFill>
              </a:rPr>
              <a:t>Borrow what you need, when you need it, and for an appropriate duration based on financing needs.</a:t>
            </a:r>
          </a:p>
        </p:txBody>
      </p:sp>
    </p:spTree>
    <p:extLst>
      <p:ext uri="{BB962C8B-B14F-4D97-AF65-F5344CB8AC3E}">
        <p14:creationId xmlns:p14="http://schemas.microsoft.com/office/powerpoint/2010/main" val="687024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96B88E4-49E5-E9D2-B557-A551F799D074}"/>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548641" y="3471304"/>
            <a:ext cx="5775959" cy="1934945"/>
          </a:xfrm>
          <a:prstGeom prst="rect">
            <a:avLst/>
          </a:prstGeom>
          <a:noFill/>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B5580D3-F03C-4D67-9FA7-4FA369D9F7B4}"/>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kern="1200" spc="-50" baseline="0"/>
              <a:t>Arbitrage Rebate</a:t>
            </a:r>
          </a:p>
        </p:txBody>
      </p:sp>
      <p:sp>
        <p:nvSpPr>
          <p:cNvPr id="6" name="Content Placeholder 5">
            <a:extLst>
              <a:ext uri="{FF2B5EF4-FFF2-40B4-BE49-F238E27FC236}">
                <a16:creationId xmlns:a16="http://schemas.microsoft.com/office/drawing/2014/main" id="{58B717F2-0DB5-4BE9-B3D9-193B020C2844}"/>
              </a:ext>
            </a:extLst>
          </p:cNvPr>
          <p:cNvSpPr>
            <a:spLocks noGrp="1"/>
          </p:cNvSpPr>
          <p:nvPr>
            <p:ph sz="quarter" idx="13"/>
          </p:nvPr>
        </p:nvSpPr>
        <p:spPr>
          <a:xfrm>
            <a:off x="6504713" y="2384286"/>
            <a:ext cx="5576455" cy="3826267"/>
          </a:xfrm>
        </p:spPr>
        <p:txBody>
          <a:bodyPr vert="horz" lIns="0" tIns="45720" rIns="0" bIns="45720" rtlCol="0">
            <a:normAutofit fontScale="92500" lnSpcReduction="10000"/>
          </a:bodyPr>
          <a:lstStyle/>
          <a:p>
            <a:pPr>
              <a:spcBef>
                <a:spcPts val="0"/>
              </a:spcBef>
            </a:pPr>
            <a:r>
              <a:rPr lang="en-US" sz="1900" dirty="0"/>
              <a:t>As of any computation date, the arbitrage rebate amount for an issue is the excess of the future value of all receipts on non-purpose investments over the future value of all payments on non-purpose investments. These rules have been in place for all tax-advantaged bonds since the Tax Reform Act of 1986.</a:t>
            </a:r>
          </a:p>
          <a:p>
            <a:pPr>
              <a:spcBef>
                <a:spcPts val="0"/>
              </a:spcBef>
            </a:pPr>
            <a:endParaRPr lang="en-US" sz="1900" dirty="0"/>
          </a:p>
          <a:p>
            <a:pPr>
              <a:spcBef>
                <a:spcPts val="0"/>
              </a:spcBef>
            </a:pPr>
            <a:r>
              <a:rPr lang="en-US" sz="1900" dirty="0"/>
              <a:t>In other words, arbitrage is the profit made from investing tax-exempt bond proceeds in taxable investments. Arbitrage rebate limits those profits not to exceed the “arbitrage yield” or bond yield for each bond issuance.</a:t>
            </a:r>
          </a:p>
          <a:p>
            <a:pPr>
              <a:spcBef>
                <a:spcPts val="0"/>
              </a:spcBef>
            </a:pPr>
            <a:endParaRPr lang="en-US" sz="1900" dirty="0"/>
          </a:p>
          <a:p>
            <a:r>
              <a:rPr lang="en-US" sz="1900" dirty="0"/>
              <a:t>Measured on an issue-by-issue basis</a:t>
            </a:r>
          </a:p>
          <a:p>
            <a:pPr lvl="1"/>
            <a:r>
              <a:rPr lang="en-US" sz="1900" dirty="0"/>
              <a:t>Positive Arbitrage</a:t>
            </a:r>
          </a:p>
          <a:p>
            <a:pPr lvl="1"/>
            <a:r>
              <a:rPr lang="en-US" sz="1900" dirty="0"/>
              <a:t>Negative Arbitrage</a:t>
            </a:r>
          </a:p>
          <a:p>
            <a:pPr>
              <a:spcBef>
                <a:spcPts val="0"/>
              </a:spcBef>
            </a:pPr>
            <a:endParaRPr lang="en-US" sz="1900" dirty="0"/>
          </a:p>
          <a:p>
            <a:pPr>
              <a:spcBef>
                <a:spcPts val="0"/>
              </a:spcBef>
            </a:pPr>
            <a:endParaRPr lang="en-US" sz="1900" dirty="0"/>
          </a:p>
          <a:p>
            <a:pPr>
              <a:spcBef>
                <a:spcPts val="0"/>
              </a:spcBef>
            </a:pPr>
            <a:endParaRPr lang="en-US" sz="1900" dirty="0"/>
          </a:p>
        </p:txBody>
      </p:sp>
      <p:sp>
        <p:nvSpPr>
          <p:cNvPr id="11" name="Text Placeholder 4">
            <a:extLst>
              <a:ext uri="{FF2B5EF4-FFF2-40B4-BE49-F238E27FC236}">
                <a16:creationId xmlns:a16="http://schemas.microsoft.com/office/drawing/2014/main" id="{2333A161-D0AB-B462-4B2F-B5732BB394A2}"/>
              </a:ext>
            </a:extLst>
          </p:cNvPr>
          <p:cNvSpPr>
            <a:spLocks noGrp="1"/>
          </p:cNvSpPr>
          <p:nvPr>
            <p:ph type="body" sz="quarter" idx="16"/>
          </p:nvPr>
        </p:nvSpPr>
        <p:spPr>
          <a:xfrm>
            <a:off x="548640" y="1676400"/>
            <a:ext cx="10837333" cy="424732"/>
          </a:xfrm>
        </p:spPr>
        <p:txBody>
          <a:bodyPr wrap="square">
            <a:normAutofit/>
          </a:bodyPr>
          <a:lstStyle/>
          <a:p>
            <a:r>
              <a:rPr lang="en-US" dirty="0"/>
              <a:t>Definition of Arbitrage</a:t>
            </a:r>
          </a:p>
        </p:txBody>
      </p:sp>
    </p:spTree>
    <p:extLst>
      <p:ext uri="{BB962C8B-B14F-4D97-AF65-F5344CB8AC3E}">
        <p14:creationId xmlns:p14="http://schemas.microsoft.com/office/powerpoint/2010/main" val="493959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2FE7-5053-4BED-AB1C-692B547F7CA5}"/>
              </a:ext>
            </a:extLst>
          </p:cNvPr>
          <p:cNvSpPr>
            <a:spLocks noGrp="1"/>
          </p:cNvSpPr>
          <p:nvPr>
            <p:ph type="title"/>
          </p:nvPr>
        </p:nvSpPr>
        <p:spPr>
          <a:xfrm>
            <a:off x="1010843" y="430050"/>
            <a:ext cx="3690257" cy="1450757"/>
          </a:xfrm>
        </p:spPr>
        <p:txBody>
          <a:bodyPr vert="horz" lIns="91440" tIns="45720" rIns="91440" bIns="45720" rtlCol="0" anchor="b">
            <a:normAutofit/>
          </a:bodyPr>
          <a:lstStyle/>
          <a:p>
            <a:r>
              <a:rPr lang="en-US" sz="4400"/>
              <a:t>Funds Subject to Arbitrage Rebate:</a:t>
            </a:r>
            <a:endParaRPr lang="en-US" sz="2700" dirty="0"/>
          </a:p>
        </p:txBody>
      </p:sp>
      <p:sp>
        <p:nvSpPr>
          <p:cNvPr id="3" name="Rectangle 2">
            <a:extLst>
              <a:ext uri="{FF2B5EF4-FFF2-40B4-BE49-F238E27FC236}">
                <a16:creationId xmlns:a16="http://schemas.microsoft.com/office/drawing/2014/main" id="{EF30C704-D279-DED1-2F8E-5463ACC3FEF7}"/>
              </a:ext>
            </a:extLst>
          </p:cNvPr>
          <p:cNvSpPr>
            <a:spLocks noGrp="1" noChangeArrowheads="1"/>
          </p:cNvSpPr>
          <p:nvPr/>
        </p:nvSpPr>
        <p:spPr bwMode="auto">
          <a:xfrm>
            <a:off x="704287" y="2076633"/>
            <a:ext cx="4709679" cy="29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eaLnBrk="1" hangingPunct="1">
              <a:buFont typeface="Wingdings" panose="05000000000000000000" pitchFamily="2" charset="2"/>
              <a:buChar char="ü"/>
              <a:defRPr/>
            </a:pPr>
            <a:r>
              <a:rPr lang="en-US" sz="1400">
                <a:cs typeface="Arial" panose="020B0604020202020204" pitchFamily="34" charset="0"/>
              </a:rPr>
              <a:t>Project Funds</a:t>
            </a:r>
          </a:p>
          <a:p>
            <a:pPr lvl="1" eaLnBrk="1" hangingPunct="1">
              <a:buFont typeface="Wingdings" panose="05000000000000000000" pitchFamily="2" charset="2"/>
              <a:buChar char="ü"/>
              <a:defRPr/>
            </a:pPr>
            <a:r>
              <a:rPr lang="en-US" sz="1400">
                <a:cs typeface="Arial" panose="020B0604020202020204" pitchFamily="34" charset="0"/>
              </a:rPr>
              <a:t>Capitalized Interest Funds</a:t>
            </a:r>
          </a:p>
          <a:p>
            <a:pPr lvl="1" eaLnBrk="1" hangingPunct="1">
              <a:buFont typeface="Wingdings" panose="05000000000000000000" pitchFamily="2" charset="2"/>
              <a:buChar char="ü"/>
              <a:defRPr/>
            </a:pPr>
            <a:r>
              <a:rPr lang="en-US" sz="1400">
                <a:cs typeface="Arial" panose="020B0604020202020204" pitchFamily="34" charset="0"/>
              </a:rPr>
              <a:t>Costs of Issuance Funds</a:t>
            </a:r>
          </a:p>
          <a:p>
            <a:pPr lvl="1" eaLnBrk="1" hangingPunct="1">
              <a:buFont typeface="Wingdings" panose="05000000000000000000" pitchFamily="2" charset="2"/>
              <a:buChar char="ü"/>
              <a:defRPr/>
            </a:pPr>
            <a:r>
              <a:rPr lang="en-US" sz="1400">
                <a:cs typeface="Arial" panose="020B0604020202020204" pitchFamily="34" charset="0"/>
              </a:rPr>
              <a:t>Reserve Funds</a:t>
            </a:r>
          </a:p>
          <a:p>
            <a:pPr lvl="1" eaLnBrk="1" hangingPunct="1">
              <a:buFont typeface="Wingdings" panose="05000000000000000000" pitchFamily="2" charset="2"/>
              <a:buChar char="ü"/>
              <a:defRPr/>
            </a:pPr>
            <a:r>
              <a:rPr lang="en-US" sz="1400">
                <a:cs typeface="Arial" panose="020B0604020202020204" pitchFamily="34" charset="0"/>
              </a:rPr>
              <a:t>Escrow Funds</a:t>
            </a:r>
          </a:p>
          <a:p>
            <a:pPr lvl="1" eaLnBrk="1" hangingPunct="1">
              <a:buFont typeface="Wingdings" panose="05000000000000000000" pitchFamily="2" charset="2"/>
              <a:buChar char="ü"/>
              <a:defRPr/>
            </a:pPr>
            <a:r>
              <a:rPr lang="en-US" sz="1400">
                <a:cs typeface="Arial" panose="020B0604020202020204" pitchFamily="34" charset="0"/>
              </a:rPr>
              <a:t>Transferred Proceeds </a:t>
            </a:r>
          </a:p>
          <a:p>
            <a:pPr lvl="1" eaLnBrk="1" hangingPunct="1">
              <a:buFont typeface="Wingdings" panose="05000000000000000000" pitchFamily="2" charset="2"/>
              <a:buChar char="ü"/>
              <a:defRPr/>
            </a:pPr>
            <a:r>
              <a:rPr lang="en-US" sz="1400">
                <a:cs typeface="Arial" panose="020B0604020202020204" pitchFamily="34" charset="0"/>
              </a:rPr>
              <a:t>Replacement Proceeds</a:t>
            </a:r>
          </a:p>
          <a:p>
            <a:pPr lvl="2" eaLnBrk="1" hangingPunct="1">
              <a:buFont typeface="Wingdings" panose="05000000000000000000" pitchFamily="2" charset="2"/>
              <a:buChar char="ü"/>
              <a:defRPr/>
            </a:pPr>
            <a:r>
              <a:rPr lang="en-US" sz="1400">
                <a:solidFill>
                  <a:srgbClr val="FF0000"/>
                </a:solidFill>
                <a:cs typeface="Arial" panose="020B0604020202020204" pitchFamily="34" charset="0"/>
              </a:rPr>
              <a:t>Debt Service Funds (that fail “bona fide” test)</a:t>
            </a:r>
          </a:p>
          <a:p>
            <a:pPr lvl="2" eaLnBrk="1" hangingPunct="1">
              <a:buFont typeface="Wingdings" panose="05000000000000000000" pitchFamily="2" charset="2"/>
              <a:buChar char="ü"/>
              <a:defRPr/>
            </a:pPr>
            <a:r>
              <a:rPr lang="en-US" sz="1400">
                <a:solidFill>
                  <a:srgbClr val="FF0000"/>
                </a:solidFill>
                <a:cs typeface="Arial" panose="020B0604020202020204" pitchFamily="34" charset="0"/>
              </a:rPr>
              <a:t>Reserve Funds</a:t>
            </a:r>
          </a:p>
          <a:p>
            <a:pPr lvl="2" eaLnBrk="1" hangingPunct="1">
              <a:buFont typeface="Wingdings" panose="05000000000000000000" pitchFamily="2" charset="2"/>
              <a:buChar char="ü"/>
              <a:defRPr/>
            </a:pPr>
            <a:r>
              <a:rPr lang="en-US" sz="1400">
                <a:solidFill>
                  <a:srgbClr val="FF0000"/>
                </a:solidFill>
                <a:cs typeface="Arial" panose="020B0604020202020204" pitchFamily="34" charset="0"/>
              </a:rPr>
              <a:t>Escrow Funds</a:t>
            </a:r>
          </a:p>
          <a:p>
            <a:pPr lvl="2" eaLnBrk="1" hangingPunct="1">
              <a:buFont typeface="Wingdings" panose="05000000000000000000" pitchFamily="2" charset="2"/>
              <a:buChar char="ü"/>
              <a:defRPr/>
            </a:pPr>
            <a:r>
              <a:rPr lang="en-US" sz="1400">
                <a:solidFill>
                  <a:srgbClr val="FF0000"/>
                </a:solidFill>
                <a:cs typeface="Arial" panose="020B0604020202020204" pitchFamily="34" charset="0"/>
              </a:rPr>
              <a:t>Transferred Proceeds (unspend proceeds of refunded bonds)</a:t>
            </a:r>
          </a:p>
          <a:p>
            <a:pPr lvl="1" eaLnBrk="1" hangingPunct="1">
              <a:buFont typeface="Wingdings" panose="05000000000000000000" pitchFamily="2" charset="2"/>
              <a:buChar char="ü"/>
              <a:defRPr/>
            </a:pPr>
            <a:r>
              <a:rPr lang="en-US" sz="1400">
                <a:cs typeface="Arial" panose="020B0604020202020204" pitchFamily="34" charset="0"/>
              </a:rPr>
              <a:t>Disposition Proceeds</a:t>
            </a:r>
          </a:p>
          <a:p>
            <a:pPr lvl="1" eaLnBrk="1" hangingPunct="1">
              <a:defRPr/>
            </a:pPr>
            <a:endParaRPr lang="en-US" sz="1400">
              <a:cs typeface="Times New Roman" pitchFamily="18" charset="0"/>
            </a:endParaRPr>
          </a:p>
          <a:p>
            <a:pPr eaLnBrk="1" hangingPunct="1">
              <a:defRPr/>
            </a:pPr>
            <a:endParaRPr lang="en-US" sz="1400" dirty="0"/>
          </a:p>
        </p:txBody>
      </p:sp>
      <p:grpSp>
        <p:nvGrpSpPr>
          <p:cNvPr id="46" name="Group 45">
            <a:extLst>
              <a:ext uri="{FF2B5EF4-FFF2-40B4-BE49-F238E27FC236}">
                <a16:creationId xmlns:a16="http://schemas.microsoft.com/office/drawing/2014/main" id="{AA9FF9AE-B312-FE67-61B1-841F54F9FDF2}"/>
              </a:ext>
            </a:extLst>
          </p:cNvPr>
          <p:cNvGrpSpPr>
            <a:grpSpLocks/>
          </p:cNvGrpSpPr>
          <p:nvPr/>
        </p:nvGrpSpPr>
        <p:grpSpPr bwMode="auto">
          <a:xfrm rot="292772">
            <a:off x="6814990" y="479764"/>
            <a:ext cx="4721239" cy="5500023"/>
            <a:chOff x="4901972" y="1353055"/>
            <a:chExt cx="3175228" cy="4742945"/>
          </a:xfrm>
          <a:effectLst>
            <a:outerShdw blurRad="63500" sx="102000" sy="102000" algn="ctr" rotWithShape="0">
              <a:prstClr val="black">
                <a:alpha val="40000"/>
              </a:prstClr>
            </a:outerShdw>
          </a:effectLst>
        </p:grpSpPr>
        <p:sp>
          <p:nvSpPr>
            <p:cNvPr id="47" name="Oval 46">
              <a:extLst>
                <a:ext uri="{FF2B5EF4-FFF2-40B4-BE49-F238E27FC236}">
                  <a16:creationId xmlns:a16="http://schemas.microsoft.com/office/drawing/2014/main" id="{D411E3F8-3DF5-0EA6-B8A4-E161B3718137}"/>
                </a:ext>
              </a:extLst>
            </p:cNvPr>
            <p:cNvSpPr>
              <a:spLocks noChangeArrowheads="1"/>
            </p:cNvSpPr>
            <p:nvPr/>
          </p:nvSpPr>
          <p:spPr bwMode="auto">
            <a:xfrm>
              <a:off x="6165907" y="1353055"/>
              <a:ext cx="914400" cy="12192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endParaRPr lang="en-US" altLang="en-US" dirty="0"/>
            </a:p>
          </p:txBody>
        </p:sp>
        <p:sp>
          <p:nvSpPr>
            <p:cNvPr id="48" name="Oval 47">
              <a:extLst>
                <a:ext uri="{FF2B5EF4-FFF2-40B4-BE49-F238E27FC236}">
                  <a16:creationId xmlns:a16="http://schemas.microsoft.com/office/drawing/2014/main" id="{8F6ACA7E-08CB-B43F-D364-1CFC76BD9DE1}"/>
                </a:ext>
              </a:extLst>
            </p:cNvPr>
            <p:cNvSpPr>
              <a:spLocks noChangeArrowheads="1"/>
            </p:cNvSpPr>
            <p:nvPr/>
          </p:nvSpPr>
          <p:spPr bwMode="auto">
            <a:xfrm>
              <a:off x="5947956" y="2503993"/>
              <a:ext cx="914400" cy="12192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dirty="0"/>
                <a:t>  </a:t>
              </a:r>
            </a:p>
          </p:txBody>
        </p:sp>
        <p:sp>
          <p:nvSpPr>
            <p:cNvPr id="49" name="Oval 48">
              <a:extLst>
                <a:ext uri="{FF2B5EF4-FFF2-40B4-BE49-F238E27FC236}">
                  <a16:creationId xmlns:a16="http://schemas.microsoft.com/office/drawing/2014/main" id="{2DE5754C-9140-FF91-2B5D-3E1945265609}"/>
                </a:ext>
              </a:extLst>
            </p:cNvPr>
            <p:cNvSpPr>
              <a:spLocks noChangeArrowheads="1"/>
            </p:cNvSpPr>
            <p:nvPr/>
          </p:nvSpPr>
          <p:spPr bwMode="auto">
            <a:xfrm>
              <a:off x="5638800" y="1524000"/>
              <a:ext cx="914400" cy="1219200"/>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dirty="0"/>
                <a:t>  </a:t>
              </a:r>
            </a:p>
          </p:txBody>
        </p:sp>
        <p:sp>
          <p:nvSpPr>
            <p:cNvPr id="50" name="Oval 49">
              <a:extLst>
                <a:ext uri="{FF2B5EF4-FFF2-40B4-BE49-F238E27FC236}">
                  <a16:creationId xmlns:a16="http://schemas.microsoft.com/office/drawing/2014/main" id="{B7AABE30-E30B-D032-DB99-A4E0276422CB}"/>
                </a:ext>
              </a:extLst>
            </p:cNvPr>
            <p:cNvSpPr>
              <a:spLocks noChangeArrowheads="1"/>
            </p:cNvSpPr>
            <p:nvPr/>
          </p:nvSpPr>
          <p:spPr bwMode="auto">
            <a:xfrm>
              <a:off x="6781800" y="1447800"/>
              <a:ext cx="914400" cy="1219200"/>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dirty="0"/>
                <a:t>  </a:t>
              </a:r>
            </a:p>
          </p:txBody>
        </p:sp>
        <p:sp>
          <p:nvSpPr>
            <p:cNvPr id="51" name="Oval 50">
              <a:extLst>
                <a:ext uri="{FF2B5EF4-FFF2-40B4-BE49-F238E27FC236}">
                  <a16:creationId xmlns:a16="http://schemas.microsoft.com/office/drawing/2014/main" id="{875622DC-4A8D-1A27-CACB-A3CB84FD8816}"/>
                </a:ext>
              </a:extLst>
            </p:cNvPr>
            <p:cNvSpPr>
              <a:spLocks noChangeArrowheads="1"/>
            </p:cNvSpPr>
            <p:nvPr/>
          </p:nvSpPr>
          <p:spPr bwMode="auto">
            <a:xfrm>
              <a:off x="4901972" y="1758199"/>
              <a:ext cx="914400" cy="121920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endParaRPr lang="en-US" altLang="en-US" dirty="0"/>
            </a:p>
          </p:txBody>
        </p:sp>
        <p:sp>
          <p:nvSpPr>
            <p:cNvPr id="52" name="Oval 51">
              <a:extLst>
                <a:ext uri="{FF2B5EF4-FFF2-40B4-BE49-F238E27FC236}">
                  <a16:creationId xmlns:a16="http://schemas.microsoft.com/office/drawing/2014/main" id="{B76E9A65-1D84-5FA5-5E90-BBFDF3AA2EAF}"/>
                </a:ext>
              </a:extLst>
            </p:cNvPr>
            <p:cNvSpPr>
              <a:spLocks noChangeArrowheads="1"/>
            </p:cNvSpPr>
            <p:nvPr/>
          </p:nvSpPr>
          <p:spPr bwMode="auto">
            <a:xfrm>
              <a:off x="5347829" y="2521440"/>
              <a:ext cx="914400" cy="12192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endParaRPr lang="en-US" altLang="en-US" dirty="0"/>
            </a:p>
          </p:txBody>
        </p:sp>
        <p:sp>
          <p:nvSpPr>
            <p:cNvPr id="53" name="Oval 52">
              <a:extLst>
                <a:ext uri="{FF2B5EF4-FFF2-40B4-BE49-F238E27FC236}">
                  <a16:creationId xmlns:a16="http://schemas.microsoft.com/office/drawing/2014/main" id="{6DABAF2E-99AF-0DBB-24E0-4B69527D75EC}"/>
                </a:ext>
              </a:extLst>
            </p:cNvPr>
            <p:cNvSpPr>
              <a:spLocks noChangeArrowheads="1"/>
            </p:cNvSpPr>
            <p:nvPr/>
          </p:nvSpPr>
          <p:spPr bwMode="auto">
            <a:xfrm>
              <a:off x="6149519" y="1983688"/>
              <a:ext cx="914400" cy="1219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endParaRPr lang="en-US" altLang="en-US" dirty="0"/>
            </a:p>
          </p:txBody>
        </p:sp>
        <p:sp>
          <p:nvSpPr>
            <p:cNvPr id="54" name="Oval 53">
              <a:extLst>
                <a:ext uri="{FF2B5EF4-FFF2-40B4-BE49-F238E27FC236}">
                  <a16:creationId xmlns:a16="http://schemas.microsoft.com/office/drawing/2014/main" id="{8F99A944-0F66-A718-BF6E-1DAF11060A74}"/>
                </a:ext>
              </a:extLst>
            </p:cNvPr>
            <p:cNvSpPr>
              <a:spLocks noChangeArrowheads="1"/>
            </p:cNvSpPr>
            <p:nvPr/>
          </p:nvSpPr>
          <p:spPr bwMode="auto">
            <a:xfrm>
              <a:off x="6632579" y="2734492"/>
              <a:ext cx="914400" cy="12192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endParaRPr lang="en-US" altLang="en-US" dirty="0"/>
            </a:p>
          </p:txBody>
        </p:sp>
        <p:sp>
          <p:nvSpPr>
            <p:cNvPr id="55" name="Oval 54">
              <a:extLst>
                <a:ext uri="{FF2B5EF4-FFF2-40B4-BE49-F238E27FC236}">
                  <a16:creationId xmlns:a16="http://schemas.microsoft.com/office/drawing/2014/main" id="{C25B8342-5252-4026-C67D-7DFB47B6B0D6}"/>
                </a:ext>
              </a:extLst>
            </p:cNvPr>
            <p:cNvSpPr>
              <a:spLocks noChangeArrowheads="1"/>
            </p:cNvSpPr>
            <p:nvPr/>
          </p:nvSpPr>
          <p:spPr bwMode="auto">
            <a:xfrm>
              <a:off x="7086600" y="2057400"/>
              <a:ext cx="914400" cy="1219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dirty="0"/>
                <a:t>  </a:t>
              </a:r>
            </a:p>
          </p:txBody>
        </p:sp>
        <p:sp>
          <p:nvSpPr>
            <p:cNvPr id="56" name="Freeform 14">
              <a:extLst>
                <a:ext uri="{FF2B5EF4-FFF2-40B4-BE49-F238E27FC236}">
                  <a16:creationId xmlns:a16="http://schemas.microsoft.com/office/drawing/2014/main" id="{B96C8BD4-D766-50FC-73B0-14DD8CFAA5B6}"/>
                </a:ext>
              </a:extLst>
            </p:cNvPr>
            <p:cNvSpPr>
              <a:spLocks/>
            </p:cNvSpPr>
            <p:nvPr/>
          </p:nvSpPr>
          <p:spPr bwMode="auto">
            <a:xfrm>
              <a:off x="5105400" y="2971800"/>
              <a:ext cx="1219200" cy="3098800"/>
            </a:xfrm>
            <a:custGeom>
              <a:avLst/>
              <a:gdLst>
                <a:gd name="T0" fmla="*/ 2147483647 w 768"/>
                <a:gd name="T1" fmla="*/ 0 h 1952"/>
                <a:gd name="T2" fmla="*/ 2147483647 w 768"/>
                <a:gd name="T3" fmla="*/ 2147483647 h 1952"/>
                <a:gd name="T4" fmla="*/ 2147483647 w 768"/>
                <a:gd name="T5" fmla="*/ 2147483647 h 1952"/>
                <a:gd name="T6" fmla="*/ 2147483647 w 768"/>
                <a:gd name="T7" fmla="*/ 2147483647 h 1952"/>
                <a:gd name="T8" fmla="*/ 2147483647 w 768"/>
                <a:gd name="T9" fmla="*/ 2147483647 h 19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1952">
                  <a:moveTo>
                    <a:pt x="144" y="0"/>
                  </a:moveTo>
                  <a:cubicBezTo>
                    <a:pt x="72" y="120"/>
                    <a:pt x="0" y="240"/>
                    <a:pt x="96" y="432"/>
                  </a:cubicBezTo>
                  <a:cubicBezTo>
                    <a:pt x="192" y="624"/>
                    <a:pt x="672" y="920"/>
                    <a:pt x="720" y="1152"/>
                  </a:cubicBezTo>
                  <a:cubicBezTo>
                    <a:pt x="768" y="1384"/>
                    <a:pt x="448" y="1696"/>
                    <a:pt x="384" y="1824"/>
                  </a:cubicBezTo>
                  <a:cubicBezTo>
                    <a:pt x="320" y="1952"/>
                    <a:pt x="328" y="1936"/>
                    <a:pt x="336" y="19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57" name="Freeform 15">
              <a:extLst>
                <a:ext uri="{FF2B5EF4-FFF2-40B4-BE49-F238E27FC236}">
                  <a16:creationId xmlns:a16="http://schemas.microsoft.com/office/drawing/2014/main" id="{179F16FC-168A-6656-EDA2-686F9007611B}"/>
                </a:ext>
              </a:extLst>
            </p:cNvPr>
            <p:cNvSpPr>
              <a:spLocks/>
            </p:cNvSpPr>
            <p:nvPr/>
          </p:nvSpPr>
          <p:spPr bwMode="auto">
            <a:xfrm>
              <a:off x="5638800" y="3657600"/>
              <a:ext cx="698500" cy="2362200"/>
            </a:xfrm>
            <a:custGeom>
              <a:avLst/>
              <a:gdLst>
                <a:gd name="T0" fmla="*/ 2147483647 w 440"/>
                <a:gd name="T1" fmla="*/ 0 h 1488"/>
                <a:gd name="T2" fmla="*/ 2147483647 w 440"/>
                <a:gd name="T3" fmla="*/ 2147483647 h 1488"/>
                <a:gd name="T4" fmla="*/ 2147483647 w 440"/>
                <a:gd name="T5" fmla="*/ 2147483647 h 1488"/>
                <a:gd name="T6" fmla="*/ 2147483647 w 440"/>
                <a:gd name="T7" fmla="*/ 2147483647 h 1488"/>
                <a:gd name="T8" fmla="*/ 0 w 440"/>
                <a:gd name="T9" fmla="*/ 2147483647 h 1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 h="1488">
                  <a:moveTo>
                    <a:pt x="288" y="0"/>
                  </a:moveTo>
                  <a:cubicBezTo>
                    <a:pt x="276" y="108"/>
                    <a:pt x="264" y="216"/>
                    <a:pt x="288" y="336"/>
                  </a:cubicBezTo>
                  <a:cubicBezTo>
                    <a:pt x="312" y="456"/>
                    <a:pt x="424" y="600"/>
                    <a:pt x="432" y="720"/>
                  </a:cubicBezTo>
                  <a:cubicBezTo>
                    <a:pt x="440" y="840"/>
                    <a:pt x="408" y="928"/>
                    <a:pt x="336" y="1056"/>
                  </a:cubicBezTo>
                  <a:cubicBezTo>
                    <a:pt x="264" y="1184"/>
                    <a:pt x="56" y="1416"/>
                    <a:pt x="0" y="14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58" name="Freeform 16">
              <a:extLst>
                <a:ext uri="{FF2B5EF4-FFF2-40B4-BE49-F238E27FC236}">
                  <a16:creationId xmlns:a16="http://schemas.microsoft.com/office/drawing/2014/main" id="{36703AB9-AC83-12AB-1722-225B5AF51B7B}"/>
                </a:ext>
              </a:extLst>
            </p:cNvPr>
            <p:cNvSpPr>
              <a:spLocks/>
            </p:cNvSpPr>
            <p:nvPr/>
          </p:nvSpPr>
          <p:spPr bwMode="auto">
            <a:xfrm>
              <a:off x="5638800" y="3733800"/>
              <a:ext cx="723900" cy="2286000"/>
            </a:xfrm>
            <a:custGeom>
              <a:avLst/>
              <a:gdLst>
                <a:gd name="T0" fmla="*/ 2147483647 w 456"/>
                <a:gd name="T1" fmla="*/ 0 h 1440"/>
                <a:gd name="T2" fmla="*/ 2147483647 w 456"/>
                <a:gd name="T3" fmla="*/ 2147483647 h 1440"/>
                <a:gd name="T4" fmla="*/ 2147483647 w 456"/>
                <a:gd name="T5" fmla="*/ 2147483647 h 1440"/>
                <a:gd name="T6" fmla="*/ 2147483647 w 456"/>
                <a:gd name="T7" fmla="*/ 2147483647 h 1440"/>
                <a:gd name="T8" fmla="*/ 2147483647 w 456"/>
                <a:gd name="T9" fmla="*/ 2147483647 h 1440"/>
                <a:gd name="T10" fmla="*/ 0 w 456"/>
                <a:gd name="T11" fmla="*/ 2147483647 h 14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 h="1440">
                  <a:moveTo>
                    <a:pt x="144" y="0"/>
                  </a:moveTo>
                  <a:cubicBezTo>
                    <a:pt x="140" y="48"/>
                    <a:pt x="136" y="96"/>
                    <a:pt x="144" y="144"/>
                  </a:cubicBezTo>
                  <a:cubicBezTo>
                    <a:pt x="152" y="192"/>
                    <a:pt x="144" y="208"/>
                    <a:pt x="192" y="288"/>
                  </a:cubicBezTo>
                  <a:cubicBezTo>
                    <a:pt x="240" y="368"/>
                    <a:pt x="408" y="512"/>
                    <a:pt x="432" y="624"/>
                  </a:cubicBezTo>
                  <a:cubicBezTo>
                    <a:pt x="456" y="736"/>
                    <a:pt x="408" y="824"/>
                    <a:pt x="336" y="960"/>
                  </a:cubicBezTo>
                  <a:cubicBezTo>
                    <a:pt x="264" y="1096"/>
                    <a:pt x="56" y="1360"/>
                    <a:pt x="0" y="144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59" name="Freeform 18">
              <a:extLst>
                <a:ext uri="{FF2B5EF4-FFF2-40B4-BE49-F238E27FC236}">
                  <a16:creationId xmlns:a16="http://schemas.microsoft.com/office/drawing/2014/main" id="{7D8F63E1-341D-59F6-90CC-66DBAEDCF612}"/>
                </a:ext>
              </a:extLst>
            </p:cNvPr>
            <p:cNvSpPr>
              <a:spLocks/>
            </p:cNvSpPr>
            <p:nvPr/>
          </p:nvSpPr>
          <p:spPr bwMode="auto">
            <a:xfrm>
              <a:off x="5639284" y="3207689"/>
              <a:ext cx="914400" cy="2819400"/>
            </a:xfrm>
            <a:custGeom>
              <a:avLst/>
              <a:gdLst>
                <a:gd name="T0" fmla="*/ 2147483647 w 624"/>
                <a:gd name="T1" fmla="*/ 0 h 1920"/>
                <a:gd name="T2" fmla="*/ 2147483647 w 624"/>
                <a:gd name="T3" fmla="*/ 2147483647 h 1920"/>
                <a:gd name="T4" fmla="*/ 2147483647 w 624"/>
                <a:gd name="T5" fmla="*/ 2147483647 h 1920"/>
                <a:gd name="T6" fmla="*/ 0 w 624"/>
                <a:gd name="T7" fmla="*/ 2147483647 h 19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4" h="1920">
                  <a:moveTo>
                    <a:pt x="624" y="0"/>
                  </a:moveTo>
                  <a:cubicBezTo>
                    <a:pt x="520" y="184"/>
                    <a:pt x="416" y="368"/>
                    <a:pt x="384" y="576"/>
                  </a:cubicBezTo>
                  <a:cubicBezTo>
                    <a:pt x="352" y="784"/>
                    <a:pt x="496" y="1024"/>
                    <a:pt x="432" y="1248"/>
                  </a:cubicBezTo>
                  <a:cubicBezTo>
                    <a:pt x="368" y="1472"/>
                    <a:pt x="184" y="1696"/>
                    <a:pt x="0" y="192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0" name="Freeform 20">
              <a:extLst>
                <a:ext uri="{FF2B5EF4-FFF2-40B4-BE49-F238E27FC236}">
                  <a16:creationId xmlns:a16="http://schemas.microsoft.com/office/drawing/2014/main" id="{42A176CC-83D8-D37A-7A09-A1BD96E043C5}"/>
                </a:ext>
              </a:extLst>
            </p:cNvPr>
            <p:cNvSpPr>
              <a:spLocks/>
            </p:cNvSpPr>
            <p:nvPr/>
          </p:nvSpPr>
          <p:spPr bwMode="auto">
            <a:xfrm>
              <a:off x="5716936" y="3686752"/>
              <a:ext cx="977900" cy="2362200"/>
            </a:xfrm>
            <a:custGeom>
              <a:avLst/>
              <a:gdLst>
                <a:gd name="T0" fmla="*/ 2147483647 w 616"/>
                <a:gd name="T1" fmla="*/ 0 h 1488"/>
                <a:gd name="T2" fmla="*/ 2147483647 w 616"/>
                <a:gd name="T3" fmla="*/ 2147483647 h 1488"/>
                <a:gd name="T4" fmla="*/ 2147483647 w 616"/>
                <a:gd name="T5" fmla="*/ 2147483647 h 1488"/>
                <a:gd name="T6" fmla="*/ 0 w 616"/>
                <a:gd name="T7" fmla="*/ 2147483647 h 1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 h="1488">
                  <a:moveTo>
                    <a:pt x="528" y="0"/>
                  </a:moveTo>
                  <a:cubicBezTo>
                    <a:pt x="528" y="52"/>
                    <a:pt x="528" y="104"/>
                    <a:pt x="528" y="192"/>
                  </a:cubicBezTo>
                  <a:cubicBezTo>
                    <a:pt x="528" y="280"/>
                    <a:pt x="616" y="312"/>
                    <a:pt x="528" y="528"/>
                  </a:cubicBezTo>
                  <a:cubicBezTo>
                    <a:pt x="440" y="744"/>
                    <a:pt x="220" y="1116"/>
                    <a:pt x="0" y="14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1" name="Freeform 21">
              <a:extLst>
                <a:ext uri="{FF2B5EF4-FFF2-40B4-BE49-F238E27FC236}">
                  <a16:creationId xmlns:a16="http://schemas.microsoft.com/office/drawing/2014/main" id="{D0981D2C-4535-834F-B902-18DDD3814476}"/>
                </a:ext>
              </a:extLst>
            </p:cNvPr>
            <p:cNvSpPr>
              <a:spLocks/>
            </p:cNvSpPr>
            <p:nvPr/>
          </p:nvSpPr>
          <p:spPr bwMode="auto">
            <a:xfrm>
              <a:off x="5715000" y="3276600"/>
              <a:ext cx="2108200" cy="2819400"/>
            </a:xfrm>
            <a:custGeom>
              <a:avLst/>
              <a:gdLst>
                <a:gd name="T0" fmla="*/ 2147483647 w 1328"/>
                <a:gd name="T1" fmla="*/ 0 h 1776"/>
                <a:gd name="T2" fmla="*/ 2147483647 w 1328"/>
                <a:gd name="T3" fmla="*/ 2147483647 h 1776"/>
                <a:gd name="T4" fmla="*/ 2147483647 w 1328"/>
                <a:gd name="T5" fmla="*/ 2147483647 h 1776"/>
                <a:gd name="T6" fmla="*/ 0 w 1328"/>
                <a:gd name="T7" fmla="*/ 2147483647 h 17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28" h="1776">
                  <a:moveTo>
                    <a:pt x="1200" y="0"/>
                  </a:moveTo>
                  <a:cubicBezTo>
                    <a:pt x="1264" y="228"/>
                    <a:pt x="1328" y="456"/>
                    <a:pt x="1200" y="624"/>
                  </a:cubicBezTo>
                  <a:cubicBezTo>
                    <a:pt x="1072" y="792"/>
                    <a:pt x="632" y="816"/>
                    <a:pt x="432" y="1008"/>
                  </a:cubicBezTo>
                  <a:cubicBezTo>
                    <a:pt x="232" y="1200"/>
                    <a:pt x="116" y="1488"/>
                    <a:pt x="0" y="177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2" name="Freeform 22">
              <a:extLst>
                <a:ext uri="{FF2B5EF4-FFF2-40B4-BE49-F238E27FC236}">
                  <a16:creationId xmlns:a16="http://schemas.microsoft.com/office/drawing/2014/main" id="{AE9473B5-A43E-E740-BA73-E529B03E5990}"/>
                </a:ext>
              </a:extLst>
            </p:cNvPr>
            <p:cNvSpPr>
              <a:spLocks/>
            </p:cNvSpPr>
            <p:nvPr/>
          </p:nvSpPr>
          <p:spPr bwMode="auto">
            <a:xfrm>
              <a:off x="5638800" y="3962400"/>
              <a:ext cx="1460500" cy="2057400"/>
            </a:xfrm>
            <a:custGeom>
              <a:avLst/>
              <a:gdLst>
                <a:gd name="T0" fmla="*/ 2147483647 w 920"/>
                <a:gd name="T1" fmla="*/ 0 h 1296"/>
                <a:gd name="T2" fmla="*/ 2147483647 w 920"/>
                <a:gd name="T3" fmla="*/ 2147483647 h 1296"/>
                <a:gd name="T4" fmla="*/ 2147483647 w 920"/>
                <a:gd name="T5" fmla="*/ 2147483647 h 1296"/>
                <a:gd name="T6" fmla="*/ 0 w 920"/>
                <a:gd name="T7" fmla="*/ 2147483647 h 1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0" h="1296">
                  <a:moveTo>
                    <a:pt x="912" y="0"/>
                  </a:moveTo>
                  <a:cubicBezTo>
                    <a:pt x="916" y="52"/>
                    <a:pt x="920" y="104"/>
                    <a:pt x="816" y="240"/>
                  </a:cubicBezTo>
                  <a:cubicBezTo>
                    <a:pt x="712" y="376"/>
                    <a:pt x="424" y="640"/>
                    <a:pt x="288" y="816"/>
                  </a:cubicBezTo>
                  <a:cubicBezTo>
                    <a:pt x="152" y="992"/>
                    <a:pt x="76" y="1144"/>
                    <a:pt x="0" y="12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3" name="Freeform 23">
              <a:extLst>
                <a:ext uri="{FF2B5EF4-FFF2-40B4-BE49-F238E27FC236}">
                  <a16:creationId xmlns:a16="http://schemas.microsoft.com/office/drawing/2014/main" id="{5E5EB957-A1D8-88DB-DFCB-30B1992AA8DA}"/>
                </a:ext>
              </a:extLst>
            </p:cNvPr>
            <p:cNvSpPr>
              <a:spLocks/>
            </p:cNvSpPr>
            <p:nvPr/>
          </p:nvSpPr>
          <p:spPr bwMode="auto">
            <a:xfrm>
              <a:off x="5638800" y="3657600"/>
              <a:ext cx="1270000" cy="2286000"/>
            </a:xfrm>
            <a:custGeom>
              <a:avLst/>
              <a:gdLst>
                <a:gd name="T0" fmla="*/ 2147483647 w 800"/>
                <a:gd name="T1" fmla="*/ 0 h 1440"/>
                <a:gd name="T2" fmla="*/ 2147483647 w 800"/>
                <a:gd name="T3" fmla="*/ 2147483647 h 1440"/>
                <a:gd name="T4" fmla="*/ 0 w 800"/>
                <a:gd name="T5" fmla="*/ 2147483647 h 1440"/>
                <a:gd name="T6" fmla="*/ 0 60000 65536"/>
                <a:gd name="T7" fmla="*/ 0 60000 65536"/>
                <a:gd name="T8" fmla="*/ 0 60000 65536"/>
              </a:gdLst>
              <a:ahLst/>
              <a:cxnLst>
                <a:cxn ang="T6">
                  <a:pos x="T0" y="T1"/>
                </a:cxn>
                <a:cxn ang="T7">
                  <a:pos x="T2" y="T3"/>
                </a:cxn>
                <a:cxn ang="T8">
                  <a:pos x="T4" y="T5"/>
                </a:cxn>
              </a:cxnLst>
              <a:rect l="0" t="0" r="r" b="b"/>
              <a:pathLst>
                <a:path w="800" h="1440">
                  <a:moveTo>
                    <a:pt x="480" y="0"/>
                  </a:moveTo>
                  <a:cubicBezTo>
                    <a:pt x="640" y="48"/>
                    <a:pt x="800" y="96"/>
                    <a:pt x="720" y="336"/>
                  </a:cubicBezTo>
                  <a:cubicBezTo>
                    <a:pt x="640" y="576"/>
                    <a:pt x="320" y="1008"/>
                    <a:pt x="0" y="144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4" name="Freeform 24">
              <a:extLst>
                <a:ext uri="{FF2B5EF4-FFF2-40B4-BE49-F238E27FC236}">
                  <a16:creationId xmlns:a16="http://schemas.microsoft.com/office/drawing/2014/main" id="{43419CFF-A2C8-F7DC-5D33-99CAE33F2DDB}"/>
                </a:ext>
              </a:extLst>
            </p:cNvPr>
            <p:cNvSpPr>
              <a:spLocks/>
            </p:cNvSpPr>
            <p:nvPr/>
          </p:nvSpPr>
          <p:spPr bwMode="auto">
            <a:xfrm>
              <a:off x="5797550" y="3740150"/>
              <a:ext cx="55563" cy="96838"/>
            </a:xfrm>
            <a:custGeom>
              <a:avLst/>
              <a:gdLst>
                <a:gd name="T0" fmla="*/ 2147483647 w 35"/>
                <a:gd name="T1" fmla="*/ 0 h 61"/>
                <a:gd name="T2" fmla="*/ 0 w 35"/>
                <a:gd name="T3" fmla="*/ 2147483647 h 61"/>
                <a:gd name="T4" fmla="*/ 0 60000 65536"/>
                <a:gd name="T5" fmla="*/ 0 60000 65536"/>
              </a:gdLst>
              <a:ahLst/>
              <a:cxnLst>
                <a:cxn ang="T4">
                  <a:pos x="T0" y="T1"/>
                </a:cxn>
                <a:cxn ang="T5">
                  <a:pos x="T2" y="T3"/>
                </a:cxn>
              </a:cxnLst>
              <a:rect l="0" t="0" r="r" b="b"/>
              <a:pathLst>
                <a:path w="35" h="61">
                  <a:moveTo>
                    <a:pt x="35" y="0"/>
                  </a:moveTo>
                  <a:cubicBezTo>
                    <a:pt x="28" y="25"/>
                    <a:pt x="20" y="43"/>
                    <a:pt x="0" y="6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5" name="Freeform 25">
              <a:extLst>
                <a:ext uri="{FF2B5EF4-FFF2-40B4-BE49-F238E27FC236}">
                  <a16:creationId xmlns:a16="http://schemas.microsoft.com/office/drawing/2014/main" id="{05B48026-8D86-52D7-42CA-5FFBC9774E73}"/>
                </a:ext>
              </a:extLst>
            </p:cNvPr>
            <p:cNvSpPr>
              <a:spLocks/>
            </p:cNvSpPr>
            <p:nvPr/>
          </p:nvSpPr>
          <p:spPr bwMode="auto">
            <a:xfrm>
              <a:off x="7113588" y="3948113"/>
              <a:ext cx="14287" cy="41275"/>
            </a:xfrm>
            <a:custGeom>
              <a:avLst/>
              <a:gdLst>
                <a:gd name="T0" fmla="*/ 0 w 9"/>
                <a:gd name="T1" fmla="*/ 0 h 26"/>
                <a:gd name="T2" fmla="*/ 2147483647 w 9"/>
                <a:gd name="T3" fmla="*/ 2147483647 h 26"/>
                <a:gd name="T4" fmla="*/ 0 w 9"/>
                <a:gd name="T5" fmla="*/ 0 h 26"/>
                <a:gd name="T6" fmla="*/ 0 60000 65536"/>
                <a:gd name="T7" fmla="*/ 0 60000 65536"/>
                <a:gd name="T8" fmla="*/ 0 60000 65536"/>
              </a:gdLst>
              <a:ahLst/>
              <a:cxnLst>
                <a:cxn ang="T6">
                  <a:pos x="T0" y="T1"/>
                </a:cxn>
                <a:cxn ang="T7">
                  <a:pos x="T2" y="T3"/>
                </a:cxn>
                <a:cxn ang="T8">
                  <a:pos x="T4" y="T5"/>
                </a:cxn>
              </a:cxnLst>
              <a:rect l="0" t="0" r="r" b="b"/>
              <a:pathLst>
                <a:path w="9" h="26">
                  <a:moveTo>
                    <a:pt x="0" y="0"/>
                  </a:moveTo>
                  <a:cubicBezTo>
                    <a:pt x="3" y="9"/>
                    <a:pt x="9" y="26"/>
                    <a:pt x="9" y="26"/>
                  </a:cubicBezTo>
                  <a:cubicBezTo>
                    <a:pt x="9" y="26"/>
                    <a:pt x="3" y="9"/>
                    <a:pt x="0"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6" name="Freeform 26">
              <a:extLst>
                <a:ext uri="{FF2B5EF4-FFF2-40B4-BE49-F238E27FC236}">
                  <a16:creationId xmlns:a16="http://schemas.microsoft.com/office/drawing/2014/main" id="{5A1CD3EC-118E-0B5B-4C20-914093B4FBBC}"/>
                </a:ext>
              </a:extLst>
            </p:cNvPr>
            <p:cNvSpPr>
              <a:spLocks/>
            </p:cNvSpPr>
            <p:nvPr/>
          </p:nvSpPr>
          <p:spPr bwMode="auto">
            <a:xfrm>
              <a:off x="6134100" y="4787900"/>
              <a:ext cx="444500" cy="177800"/>
            </a:xfrm>
            <a:custGeom>
              <a:avLst/>
              <a:gdLst>
                <a:gd name="T0" fmla="*/ 2147483647 w 280"/>
                <a:gd name="T1" fmla="*/ 2147483647 h 112"/>
                <a:gd name="T2" fmla="*/ 2147483647 w 280"/>
                <a:gd name="T3" fmla="*/ 2147483647 h 112"/>
                <a:gd name="T4" fmla="*/ 2147483647 w 280"/>
                <a:gd name="T5" fmla="*/ 2147483647 h 112"/>
                <a:gd name="T6" fmla="*/ 2147483647 w 280"/>
                <a:gd name="T7" fmla="*/ 2147483647 h 112"/>
                <a:gd name="T8" fmla="*/ 2147483647 w 280"/>
                <a:gd name="T9" fmla="*/ 2147483647 h 112"/>
                <a:gd name="T10" fmla="*/ 2147483647 w 280"/>
                <a:gd name="T11" fmla="*/ 2147483647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0" h="112">
                  <a:moveTo>
                    <a:pt x="120" y="104"/>
                  </a:moveTo>
                  <a:cubicBezTo>
                    <a:pt x="88" y="96"/>
                    <a:pt x="88" y="16"/>
                    <a:pt x="72" y="8"/>
                  </a:cubicBezTo>
                  <a:cubicBezTo>
                    <a:pt x="56" y="0"/>
                    <a:pt x="0" y="40"/>
                    <a:pt x="24" y="56"/>
                  </a:cubicBezTo>
                  <a:cubicBezTo>
                    <a:pt x="48" y="72"/>
                    <a:pt x="176" y="104"/>
                    <a:pt x="216" y="104"/>
                  </a:cubicBezTo>
                  <a:cubicBezTo>
                    <a:pt x="256" y="104"/>
                    <a:pt x="280" y="64"/>
                    <a:pt x="264" y="56"/>
                  </a:cubicBezTo>
                  <a:cubicBezTo>
                    <a:pt x="248" y="48"/>
                    <a:pt x="152" y="112"/>
                    <a:pt x="120" y="104"/>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7" name="Freeform 27">
              <a:extLst>
                <a:ext uri="{FF2B5EF4-FFF2-40B4-BE49-F238E27FC236}">
                  <a16:creationId xmlns:a16="http://schemas.microsoft.com/office/drawing/2014/main" id="{9CEEFA20-F0E0-3844-4C1E-4419CDF1DC92}"/>
                </a:ext>
              </a:extLst>
            </p:cNvPr>
            <p:cNvSpPr>
              <a:spLocks/>
            </p:cNvSpPr>
            <p:nvPr/>
          </p:nvSpPr>
          <p:spPr bwMode="auto">
            <a:xfrm>
              <a:off x="5299075" y="2951163"/>
              <a:ext cx="138113" cy="69850"/>
            </a:xfrm>
            <a:custGeom>
              <a:avLst/>
              <a:gdLst>
                <a:gd name="T0" fmla="*/ 2147483647 w 87"/>
                <a:gd name="T1" fmla="*/ 0 h 44"/>
                <a:gd name="T2" fmla="*/ 0 w 87"/>
                <a:gd name="T3" fmla="*/ 2147483647 h 44"/>
                <a:gd name="T4" fmla="*/ 0 60000 65536"/>
                <a:gd name="T5" fmla="*/ 0 60000 65536"/>
              </a:gdLst>
              <a:ahLst/>
              <a:cxnLst>
                <a:cxn ang="T4">
                  <a:pos x="T0" y="T1"/>
                </a:cxn>
                <a:cxn ang="T5">
                  <a:pos x="T2" y="T3"/>
                </a:cxn>
              </a:cxnLst>
              <a:rect l="0" t="0" r="r" b="b"/>
              <a:pathLst>
                <a:path w="87" h="44">
                  <a:moveTo>
                    <a:pt x="87" y="0"/>
                  </a:moveTo>
                  <a:cubicBezTo>
                    <a:pt x="45" y="7"/>
                    <a:pt x="19" y="5"/>
                    <a:pt x="0" y="4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8" name="Freeform 28">
              <a:extLst>
                <a:ext uri="{FF2B5EF4-FFF2-40B4-BE49-F238E27FC236}">
                  <a16:creationId xmlns:a16="http://schemas.microsoft.com/office/drawing/2014/main" id="{D14E725C-8E3D-A42D-428E-8674486C2E40}"/>
                </a:ext>
              </a:extLst>
            </p:cNvPr>
            <p:cNvSpPr>
              <a:spLocks/>
            </p:cNvSpPr>
            <p:nvPr/>
          </p:nvSpPr>
          <p:spPr bwMode="auto">
            <a:xfrm>
              <a:off x="7558088" y="3270250"/>
              <a:ext cx="41275" cy="96838"/>
            </a:xfrm>
            <a:custGeom>
              <a:avLst/>
              <a:gdLst>
                <a:gd name="T0" fmla="*/ 2147483647 w 26"/>
                <a:gd name="T1" fmla="*/ 0 h 61"/>
                <a:gd name="T2" fmla="*/ 0 w 26"/>
                <a:gd name="T3" fmla="*/ 2147483647 h 61"/>
                <a:gd name="T4" fmla="*/ 0 60000 65536"/>
                <a:gd name="T5" fmla="*/ 0 60000 65536"/>
              </a:gdLst>
              <a:ahLst/>
              <a:cxnLst>
                <a:cxn ang="T4">
                  <a:pos x="T0" y="T1"/>
                </a:cxn>
                <a:cxn ang="T5">
                  <a:pos x="T2" y="T3"/>
                </a:cxn>
              </a:cxnLst>
              <a:rect l="0" t="0" r="r" b="b"/>
              <a:pathLst>
                <a:path w="26" h="61">
                  <a:moveTo>
                    <a:pt x="26" y="0"/>
                  </a:moveTo>
                  <a:cubicBezTo>
                    <a:pt x="23" y="12"/>
                    <a:pt x="18" y="61"/>
                    <a:pt x="0" y="6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69" name="Freeform 29">
              <a:extLst>
                <a:ext uri="{FF2B5EF4-FFF2-40B4-BE49-F238E27FC236}">
                  <a16:creationId xmlns:a16="http://schemas.microsoft.com/office/drawing/2014/main" id="{D2D2381B-6080-F285-A690-9AE20A0EAB10}"/>
                </a:ext>
              </a:extLst>
            </p:cNvPr>
            <p:cNvSpPr>
              <a:spLocks/>
            </p:cNvSpPr>
            <p:nvPr/>
          </p:nvSpPr>
          <p:spPr bwMode="auto">
            <a:xfrm>
              <a:off x="6491288" y="3616325"/>
              <a:ext cx="71437" cy="166688"/>
            </a:xfrm>
            <a:custGeom>
              <a:avLst/>
              <a:gdLst>
                <a:gd name="T0" fmla="*/ 2147483647 w 45"/>
                <a:gd name="T1" fmla="*/ 0 h 105"/>
                <a:gd name="T2" fmla="*/ 0 w 45"/>
                <a:gd name="T3" fmla="*/ 2147483647 h 105"/>
                <a:gd name="T4" fmla="*/ 0 60000 65536"/>
                <a:gd name="T5" fmla="*/ 0 60000 65536"/>
              </a:gdLst>
              <a:ahLst/>
              <a:cxnLst>
                <a:cxn ang="T4">
                  <a:pos x="T0" y="T1"/>
                </a:cxn>
                <a:cxn ang="T5">
                  <a:pos x="T2" y="T3"/>
                </a:cxn>
              </a:cxnLst>
              <a:rect l="0" t="0" r="r" b="b"/>
              <a:pathLst>
                <a:path w="45" h="105">
                  <a:moveTo>
                    <a:pt x="35" y="0"/>
                  </a:moveTo>
                  <a:cubicBezTo>
                    <a:pt x="34" y="11"/>
                    <a:pt x="45" y="105"/>
                    <a:pt x="0" y="1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70" name="Text Box 30">
              <a:extLst>
                <a:ext uri="{FF2B5EF4-FFF2-40B4-BE49-F238E27FC236}">
                  <a16:creationId xmlns:a16="http://schemas.microsoft.com/office/drawing/2014/main" id="{5BDDBA08-7CB2-8F9E-C2E2-AE3EF4A54FA9}"/>
                </a:ext>
              </a:extLst>
            </p:cNvPr>
            <p:cNvSpPr txBox="1">
              <a:spLocks noChangeArrowheads="1"/>
            </p:cNvSpPr>
            <p:nvPr/>
          </p:nvSpPr>
          <p:spPr bwMode="auto">
            <a:xfrm>
              <a:off x="4975345" y="2106328"/>
              <a:ext cx="785346" cy="45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en-US" altLang="en-US" sz="1000" b="1" dirty="0"/>
                <a:t>Project Fund</a:t>
              </a:r>
            </a:p>
          </p:txBody>
        </p:sp>
        <p:sp>
          <p:nvSpPr>
            <p:cNvPr id="71" name="Text Box 31">
              <a:extLst>
                <a:ext uri="{FF2B5EF4-FFF2-40B4-BE49-F238E27FC236}">
                  <a16:creationId xmlns:a16="http://schemas.microsoft.com/office/drawing/2014/main" id="{68CB998B-D60C-9A9E-2BAE-34F4BCCBFDD0}"/>
                </a:ext>
              </a:extLst>
            </p:cNvPr>
            <p:cNvSpPr txBox="1">
              <a:spLocks noChangeArrowheads="1"/>
            </p:cNvSpPr>
            <p:nvPr/>
          </p:nvSpPr>
          <p:spPr bwMode="auto">
            <a:xfrm>
              <a:off x="5452570" y="2942690"/>
              <a:ext cx="771678" cy="45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en-US" altLang="en-US" sz="1000" dirty="0"/>
                <a:t>Reserve Fund</a:t>
              </a:r>
            </a:p>
          </p:txBody>
        </p:sp>
        <p:sp>
          <p:nvSpPr>
            <p:cNvPr id="72" name="Text Box 32">
              <a:extLst>
                <a:ext uri="{FF2B5EF4-FFF2-40B4-BE49-F238E27FC236}">
                  <a16:creationId xmlns:a16="http://schemas.microsoft.com/office/drawing/2014/main" id="{944C4A70-425B-A161-AB69-7E87E32AAEC5}"/>
                </a:ext>
              </a:extLst>
            </p:cNvPr>
            <p:cNvSpPr txBox="1">
              <a:spLocks noChangeArrowheads="1"/>
            </p:cNvSpPr>
            <p:nvPr/>
          </p:nvSpPr>
          <p:spPr bwMode="auto">
            <a:xfrm>
              <a:off x="7010400" y="2438400"/>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en-US" altLang="en-US" sz="1000" dirty="0"/>
                <a:t>Debt Service Fund</a:t>
              </a:r>
            </a:p>
          </p:txBody>
        </p:sp>
        <p:sp>
          <p:nvSpPr>
            <p:cNvPr id="73" name="Text Box 33">
              <a:extLst>
                <a:ext uri="{FF2B5EF4-FFF2-40B4-BE49-F238E27FC236}">
                  <a16:creationId xmlns:a16="http://schemas.microsoft.com/office/drawing/2014/main" id="{C09AD3F2-1BD2-9D92-DBB2-BBD94C001892}"/>
                </a:ext>
              </a:extLst>
            </p:cNvPr>
            <p:cNvSpPr txBox="1">
              <a:spLocks noChangeArrowheads="1"/>
            </p:cNvSpPr>
            <p:nvPr/>
          </p:nvSpPr>
          <p:spPr bwMode="auto">
            <a:xfrm>
              <a:off x="6729799" y="3260005"/>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en-US" altLang="en-US" sz="1000" dirty="0"/>
                <a:t>COI Fund</a:t>
              </a:r>
            </a:p>
          </p:txBody>
        </p:sp>
        <p:sp>
          <p:nvSpPr>
            <p:cNvPr id="74" name="Text Box 34">
              <a:extLst>
                <a:ext uri="{FF2B5EF4-FFF2-40B4-BE49-F238E27FC236}">
                  <a16:creationId xmlns:a16="http://schemas.microsoft.com/office/drawing/2014/main" id="{E092EE16-95F7-4211-3334-84C9362E0F76}"/>
                </a:ext>
              </a:extLst>
            </p:cNvPr>
            <p:cNvSpPr txBox="1">
              <a:spLocks noChangeArrowheads="1"/>
            </p:cNvSpPr>
            <p:nvPr/>
          </p:nvSpPr>
          <p:spPr bwMode="auto">
            <a:xfrm>
              <a:off x="6185368" y="2350088"/>
              <a:ext cx="886827" cy="45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en-US" altLang="en-US" sz="1000" b="1" dirty="0"/>
                <a:t>Sinking Fund</a:t>
              </a:r>
            </a:p>
          </p:txBody>
        </p:sp>
        <p:sp>
          <p:nvSpPr>
            <p:cNvPr id="75" name="Text Box 35">
              <a:extLst>
                <a:ext uri="{FF2B5EF4-FFF2-40B4-BE49-F238E27FC236}">
                  <a16:creationId xmlns:a16="http://schemas.microsoft.com/office/drawing/2014/main" id="{C0A1ABE9-7197-B531-76D7-88CC2178466C}"/>
                </a:ext>
              </a:extLst>
            </p:cNvPr>
            <p:cNvSpPr txBox="1">
              <a:spLocks noChangeArrowheads="1"/>
            </p:cNvSpPr>
            <p:nvPr/>
          </p:nvSpPr>
          <p:spPr bwMode="auto">
            <a:xfrm>
              <a:off x="5715000" y="1722482"/>
              <a:ext cx="819322" cy="45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en-US" altLang="en-US" sz="1000" dirty="0"/>
                <a:t>Escrow Fund</a:t>
              </a:r>
            </a:p>
          </p:txBody>
        </p:sp>
        <p:sp>
          <p:nvSpPr>
            <p:cNvPr id="76" name="Freeform 37">
              <a:extLst>
                <a:ext uri="{FF2B5EF4-FFF2-40B4-BE49-F238E27FC236}">
                  <a16:creationId xmlns:a16="http://schemas.microsoft.com/office/drawing/2014/main" id="{1D174802-4CB8-2039-FD78-E62537B841F1}"/>
                </a:ext>
              </a:extLst>
            </p:cNvPr>
            <p:cNvSpPr>
              <a:spLocks/>
            </p:cNvSpPr>
            <p:nvPr/>
          </p:nvSpPr>
          <p:spPr bwMode="auto">
            <a:xfrm>
              <a:off x="5638800" y="3657600"/>
              <a:ext cx="812800" cy="2362200"/>
            </a:xfrm>
            <a:custGeom>
              <a:avLst/>
              <a:gdLst>
                <a:gd name="T0" fmla="*/ 2147483647 w 512"/>
                <a:gd name="T1" fmla="*/ 0 h 1488"/>
                <a:gd name="T2" fmla="*/ 2147483647 w 512"/>
                <a:gd name="T3" fmla="*/ 2147483647 h 1488"/>
                <a:gd name="T4" fmla="*/ 2147483647 w 512"/>
                <a:gd name="T5" fmla="*/ 2147483647 h 1488"/>
                <a:gd name="T6" fmla="*/ 0 w 512"/>
                <a:gd name="T7" fmla="*/ 2147483647 h 1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2" h="1488">
                  <a:moveTo>
                    <a:pt x="480" y="0"/>
                  </a:moveTo>
                  <a:cubicBezTo>
                    <a:pt x="484" y="148"/>
                    <a:pt x="488" y="296"/>
                    <a:pt x="480" y="432"/>
                  </a:cubicBezTo>
                  <a:cubicBezTo>
                    <a:pt x="472" y="568"/>
                    <a:pt x="512" y="640"/>
                    <a:pt x="432" y="816"/>
                  </a:cubicBezTo>
                  <a:cubicBezTo>
                    <a:pt x="352" y="992"/>
                    <a:pt x="176" y="1240"/>
                    <a:pt x="0" y="14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77" name="Text Box 38">
              <a:extLst>
                <a:ext uri="{FF2B5EF4-FFF2-40B4-BE49-F238E27FC236}">
                  <a16:creationId xmlns:a16="http://schemas.microsoft.com/office/drawing/2014/main" id="{B1292732-DD7A-02D4-A5D7-CA23474F897C}"/>
                </a:ext>
              </a:extLst>
            </p:cNvPr>
            <p:cNvSpPr txBox="1">
              <a:spLocks noChangeArrowheads="1"/>
            </p:cNvSpPr>
            <p:nvPr/>
          </p:nvSpPr>
          <p:spPr bwMode="auto">
            <a:xfrm>
              <a:off x="6654888" y="1828205"/>
              <a:ext cx="1153123" cy="19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en-US" altLang="en-US" sz="900" b="1" dirty="0"/>
                <a:t>Replacement Proceeds</a:t>
              </a:r>
            </a:p>
          </p:txBody>
        </p:sp>
      </p:grpSp>
      <p:sp>
        <p:nvSpPr>
          <p:cNvPr id="44" name="Text Box 30">
            <a:extLst>
              <a:ext uri="{FF2B5EF4-FFF2-40B4-BE49-F238E27FC236}">
                <a16:creationId xmlns:a16="http://schemas.microsoft.com/office/drawing/2014/main" id="{DDCE9A88-8F21-DB06-EF9C-E8C987AE9E0D}"/>
              </a:ext>
            </a:extLst>
          </p:cNvPr>
          <p:cNvSpPr txBox="1">
            <a:spLocks noChangeArrowheads="1"/>
          </p:cNvSpPr>
          <p:nvPr/>
        </p:nvSpPr>
        <p:spPr bwMode="auto">
          <a:xfrm rot="292772">
            <a:off x="9043175" y="661680"/>
            <a:ext cx="11356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en-US" altLang="en-US" sz="1000" b="1"/>
              <a:t>Transferred Proceeds</a:t>
            </a:r>
            <a:endParaRPr lang="en-US" altLang="en-US" sz="1000" b="1" dirty="0"/>
          </a:p>
        </p:txBody>
      </p:sp>
      <p:sp>
        <p:nvSpPr>
          <p:cNvPr id="45" name="Text Box 30">
            <a:extLst>
              <a:ext uri="{FF2B5EF4-FFF2-40B4-BE49-F238E27FC236}">
                <a16:creationId xmlns:a16="http://schemas.microsoft.com/office/drawing/2014/main" id="{E5E20DFC-BAA2-8400-8BAF-761C673D821B}"/>
              </a:ext>
            </a:extLst>
          </p:cNvPr>
          <p:cNvSpPr txBox="1">
            <a:spLocks noChangeArrowheads="1"/>
          </p:cNvSpPr>
          <p:nvPr/>
        </p:nvSpPr>
        <p:spPr bwMode="auto">
          <a:xfrm rot="292772">
            <a:off x="8567299" y="2677285"/>
            <a:ext cx="1048929" cy="406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en-US" altLang="en-US" sz="1000" b="1" dirty="0"/>
              <a:t>Investment Proceeds</a:t>
            </a:r>
          </a:p>
        </p:txBody>
      </p:sp>
    </p:spTree>
    <p:extLst>
      <p:ext uri="{BB962C8B-B14F-4D97-AF65-F5344CB8AC3E}">
        <p14:creationId xmlns:p14="http://schemas.microsoft.com/office/powerpoint/2010/main" val="37078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23D1-B138-498B-ADEE-6B2307EDD063}"/>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b="0" kern="1200" cap="all" spc="100" baseline="0">
                <a:latin typeface="+mj-lt"/>
                <a:ea typeface="+mj-ea"/>
                <a:cs typeface="+mj-cs"/>
              </a:rPr>
              <a:t>Exceptions to Arbitrage</a:t>
            </a:r>
          </a:p>
        </p:txBody>
      </p:sp>
      <p:sp>
        <p:nvSpPr>
          <p:cNvPr id="10" name="Picture Placeholder 3">
            <a:extLst>
              <a:ext uri="{FF2B5EF4-FFF2-40B4-BE49-F238E27FC236}">
                <a16:creationId xmlns:a16="http://schemas.microsoft.com/office/drawing/2014/main" id="{B4EBF18C-0A78-5808-286A-5AAC14B9EE14}"/>
              </a:ext>
            </a:extLst>
          </p:cNvPr>
          <p:cNvSpPr>
            <a:spLocks noGrp="1"/>
          </p:cNvSpPr>
          <p:nvPr>
            <p:ph type="pic" sz="quarter" idx="15"/>
          </p:nvPr>
        </p:nvSpPr>
        <p:spPr>
          <a:xfrm>
            <a:off x="0" y="0"/>
            <a:ext cx="8329286" cy="457200"/>
          </a:xfrm>
        </p:spPr>
        <p:txBody>
          <a:bodyPr/>
          <a:lstStyle/>
          <a:p>
            <a:endParaRPr lang="en-US"/>
          </a:p>
        </p:txBody>
      </p:sp>
      <p:sp>
        <p:nvSpPr>
          <p:cNvPr id="12" name="Text Placeholder 4">
            <a:extLst>
              <a:ext uri="{FF2B5EF4-FFF2-40B4-BE49-F238E27FC236}">
                <a16:creationId xmlns:a16="http://schemas.microsoft.com/office/drawing/2014/main" id="{36487C1B-EA8D-E66A-8785-60B83D28072A}"/>
              </a:ext>
            </a:extLst>
          </p:cNvPr>
          <p:cNvSpPr>
            <a:spLocks noGrp="1"/>
          </p:cNvSpPr>
          <p:nvPr>
            <p:ph type="body" sz="quarter" idx="16"/>
          </p:nvPr>
        </p:nvSpPr>
        <p:spPr>
          <a:xfrm>
            <a:off x="-1" y="1676400"/>
            <a:ext cx="10837333" cy="424732"/>
          </a:xfrm>
        </p:spPr>
        <p:txBody>
          <a:bodyPr/>
          <a:lstStyle/>
          <a:p>
            <a:r>
              <a:rPr lang="en-US" dirty="0"/>
              <a:t>Allow issuers to exempt funds or an entire bond from arbitrage rules</a:t>
            </a:r>
          </a:p>
        </p:txBody>
      </p:sp>
      <p:graphicFrame>
        <p:nvGraphicFramePr>
          <p:cNvPr id="6" name="Content Placeholder 6">
            <a:extLst>
              <a:ext uri="{FF2B5EF4-FFF2-40B4-BE49-F238E27FC236}">
                <a16:creationId xmlns:a16="http://schemas.microsoft.com/office/drawing/2014/main" id="{5A6EA1ED-5483-9E55-18D2-D60953A501DD}"/>
              </a:ext>
            </a:extLst>
          </p:cNvPr>
          <p:cNvGraphicFramePr/>
          <p:nvPr>
            <p:extLst>
              <p:ext uri="{D42A27DB-BD31-4B8C-83A1-F6EECF244321}">
                <p14:modId xmlns:p14="http://schemas.microsoft.com/office/powerpoint/2010/main" val="3099536071"/>
              </p:ext>
            </p:extLst>
          </p:nvPr>
        </p:nvGraphicFramePr>
        <p:xfrm>
          <a:off x="548640" y="2667000"/>
          <a:ext cx="10288693" cy="3660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8481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F578135-42C3-57DD-1543-341A11D3BC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6DF5C-1DE2-7288-440F-82409E6E2D27}"/>
              </a:ext>
            </a:extLst>
          </p:cNvPr>
          <p:cNvSpPr>
            <a:spLocks noGrp="1"/>
          </p:cNvSpPr>
          <p:nvPr>
            <p:ph type="title"/>
          </p:nvPr>
        </p:nvSpPr>
        <p:spPr>
          <a:xfrm>
            <a:off x="548640" y="990600"/>
            <a:ext cx="10805160" cy="707886"/>
          </a:xfrm>
        </p:spPr>
        <p:txBody>
          <a:bodyPr vert="horz" lIns="91440" tIns="45720" rIns="91440" bIns="45720" rtlCol="0" anchor="t">
            <a:normAutofit/>
          </a:bodyPr>
          <a:lstStyle/>
          <a:p>
            <a:r>
              <a:rPr lang="en-US" b="0" kern="1200" cap="all" spc="100" baseline="0" dirty="0">
                <a:latin typeface="+mj-lt"/>
                <a:ea typeface="+mj-ea"/>
                <a:cs typeface="+mj-cs"/>
              </a:rPr>
              <a:t>Small Issuer Exception to Arbitrage Rebate</a:t>
            </a:r>
          </a:p>
        </p:txBody>
      </p:sp>
      <p:sp>
        <p:nvSpPr>
          <p:cNvPr id="9" name="Picture Placeholder 3">
            <a:extLst>
              <a:ext uri="{FF2B5EF4-FFF2-40B4-BE49-F238E27FC236}">
                <a16:creationId xmlns:a16="http://schemas.microsoft.com/office/drawing/2014/main" id="{30857704-7F78-1295-4B5C-41151EADD238}"/>
              </a:ext>
            </a:extLst>
          </p:cNvPr>
          <p:cNvSpPr>
            <a:spLocks noGrp="1"/>
          </p:cNvSpPr>
          <p:nvPr>
            <p:ph type="pic" sz="quarter" idx="15"/>
          </p:nvPr>
        </p:nvSpPr>
        <p:spPr>
          <a:xfrm>
            <a:off x="0" y="0"/>
            <a:ext cx="8329286" cy="457200"/>
          </a:xfrm>
        </p:spPr>
        <p:txBody>
          <a:bodyPr/>
          <a:lstStyle/>
          <a:p>
            <a:endParaRPr lang="en-US"/>
          </a:p>
        </p:txBody>
      </p:sp>
      <p:sp>
        <p:nvSpPr>
          <p:cNvPr id="11" name="Text Placeholder 4">
            <a:extLst>
              <a:ext uri="{FF2B5EF4-FFF2-40B4-BE49-F238E27FC236}">
                <a16:creationId xmlns:a16="http://schemas.microsoft.com/office/drawing/2014/main" id="{C3F481D2-DA5E-BDBA-DA1C-6F1C2F07F570}"/>
              </a:ext>
            </a:extLst>
          </p:cNvPr>
          <p:cNvSpPr>
            <a:spLocks noGrp="1"/>
          </p:cNvSpPr>
          <p:nvPr>
            <p:ph type="body" sz="quarter" idx="16"/>
          </p:nvPr>
        </p:nvSpPr>
        <p:spPr>
          <a:xfrm>
            <a:off x="-1" y="1676400"/>
            <a:ext cx="10837333" cy="424732"/>
          </a:xfrm>
        </p:spPr>
        <p:txBody>
          <a:bodyPr/>
          <a:lstStyle/>
          <a:p>
            <a:r>
              <a:rPr lang="en-US" dirty="0"/>
              <a:t>Bond Level Exemption</a:t>
            </a:r>
          </a:p>
        </p:txBody>
      </p:sp>
      <p:graphicFrame>
        <p:nvGraphicFramePr>
          <p:cNvPr id="5" name="Content Placeholder 5">
            <a:extLst>
              <a:ext uri="{FF2B5EF4-FFF2-40B4-BE49-F238E27FC236}">
                <a16:creationId xmlns:a16="http://schemas.microsoft.com/office/drawing/2014/main" id="{CA0757E4-8A06-E06A-501C-796BBCB38937}"/>
              </a:ext>
            </a:extLst>
          </p:cNvPr>
          <p:cNvGraphicFramePr/>
          <p:nvPr>
            <p:extLst>
              <p:ext uri="{D42A27DB-BD31-4B8C-83A1-F6EECF244321}">
                <p14:modId xmlns:p14="http://schemas.microsoft.com/office/powerpoint/2010/main" val="2094462648"/>
              </p:ext>
            </p:extLst>
          </p:nvPr>
        </p:nvGraphicFramePr>
        <p:xfrm>
          <a:off x="548640" y="2667000"/>
          <a:ext cx="10288693" cy="3660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513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EC876B-FF51-4A34-A493-5CDD822303CE}"/>
              </a:ext>
            </a:extLst>
          </p:cNvPr>
          <p:cNvSpPr>
            <a:spLocks noGrp="1"/>
          </p:cNvSpPr>
          <p:nvPr>
            <p:ph type="title"/>
          </p:nvPr>
        </p:nvSpPr>
        <p:spPr/>
        <p:txBody>
          <a:bodyPr vert="horz" lIns="91440" tIns="45720" rIns="91440" bIns="45720" rtlCol="0" anchor="b">
            <a:normAutofit/>
          </a:bodyPr>
          <a:lstStyle/>
          <a:p>
            <a:r>
              <a:rPr lang="en-US" sz="3600"/>
              <a:t>Spending Exceptions to Arbitrage Rebate</a:t>
            </a:r>
          </a:p>
        </p:txBody>
      </p:sp>
      <p:sp>
        <p:nvSpPr>
          <p:cNvPr id="3" name="Picture Placeholder 2">
            <a:extLst>
              <a:ext uri="{FF2B5EF4-FFF2-40B4-BE49-F238E27FC236}">
                <a16:creationId xmlns:a16="http://schemas.microsoft.com/office/drawing/2014/main" id="{06F4A680-3E0C-7A01-FE84-07772D908714}"/>
              </a:ext>
            </a:extLst>
          </p:cNvPr>
          <p:cNvSpPr>
            <a:spLocks noGrp="1"/>
          </p:cNvSpPr>
          <p:nvPr>
            <p:ph type="pic" sz="quarter" idx="15"/>
          </p:nvPr>
        </p:nvSpPr>
        <p:spPr/>
        <p:txBody>
          <a:bodyPr/>
          <a:lstStyle/>
          <a:p>
            <a:endParaRPr lang="en-US"/>
          </a:p>
        </p:txBody>
      </p:sp>
      <p:sp>
        <p:nvSpPr>
          <p:cNvPr id="4" name="Text Placeholder 3">
            <a:extLst>
              <a:ext uri="{FF2B5EF4-FFF2-40B4-BE49-F238E27FC236}">
                <a16:creationId xmlns:a16="http://schemas.microsoft.com/office/drawing/2014/main" id="{948ECA71-B824-7848-8C09-22FE75E7C492}"/>
              </a:ext>
            </a:extLst>
          </p:cNvPr>
          <p:cNvSpPr>
            <a:spLocks noGrp="1"/>
          </p:cNvSpPr>
          <p:nvPr>
            <p:ph type="body" sz="quarter" idx="16"/>
          </p:nvPr>
        </p:nvSpPr>
        <p:spPr>
          <a:xfrm>
            <a:off x="-1" y="1676400"/>
            <a:ext cx="10837333" cy="424732"/>
          </a:xfrm>
        </p:spPr>
        <p:txBody>
          <a:bodyPr/>
          <a:lstStyle/>
          <a:p>
            <a:r>
              <a:rPr lang="en-US" sz="2400" dirty="0">
                <a:solidFill>
                  <a:srgbClr val="FFFFFF"/>
                </a:solidFill>
              </a:rPr>
              <a:t>6-month, 18-month, and 24-month Spending Exceptions</a:t>
            </a:r>
          </a:p>
        </p:txBody>
      </p:sp>
      <p:graphicFrame>
        <p:nvGraphicFramePr>
          <p:cNvPr id="2" name="Content Placeholder 2">
            <a:extLst>
              <a:ext uri="{FF2B5EF4-FFF2-40B4-BE49-F238E27FC236}">
                <a16:creationId xmlns:a16="http://schemas.microsoft.com/office/drawing/2014/main" id="{F2B6DB0C-81DC-D01A-2525-703230E29E4E}"/>
              </a:ext>
            </a:extLst>
          </p:cNvPr>
          <p:cNvGraphicFramePr>
            <a:graphicFrameLocks/>
          </p:cNvGraphicFramePr>
          <p:nvPr>
            <p:extLst>
              <p:ext uri="{D42A27DB-BD31-4B8C-83A1-F6EECF244321}">
                <p14:modId xmlns:p14="http://schemas.microsoft.com/office/powerpoint/2010/main" val="1260345099"/>
              </p:ext>
            </p:extLst>
          </p:nvPr>
        </p:nvGraphicFramePr>
        <p:xfrm>
          <a:off x="6617542" y="2384286"/>
          <a:ext cx="4441898" cy="36364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7" name="Content Placeholder 4">
            <a:extLst>
              <a:ext uri="{FF2B5EF4-FFF2-40B4-BE49-F238E27FC236}">
                <a16:creationId xmlns:a16="http://schemas.microsoft.com/office/drawing/2014/main" id="{117A9EB7-71EB-D293-CD7F-7B78A63ED628}"/>
              </a:ext>
            </a:extLst>
          </p:cNvPr>
          <p:cNvGraphicFramePr/>
          <p:nvPr>
            <p:extLst>
              <p:ext uri="{D42A27DB-BD31-4B8C-83A1-F6EECF244321}">
                <p14:modId xmlns:p14="http://schemas.microsoft.com/office/powerpoint/2010/main" val="1490744718"/>
              </p:ext>
            </p:extLst>
          </p:nvPr>
        </p:nvGraphicFramePr>
        <p:xfrm>
          <a:off x="1153794" y="2667000"/>
          <a:ext cx="4797426" cy="2935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90737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Theme5">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19">
      <a:majorFont>
        <a:latin typeface="Arial Black"/>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5" id="{46A24F17-994A-41DC-A476-6F200494B76A}" vid="{DD960605-E337-4AE4-AB69-EFBF8951C76E}"/>
    </a:ext>
  </a:extLst>
</a:theme>
</file>

<file path=ppt/theme/theme2.xml><?xml version="1.0" encoding="utf-8"?>
<a:theme xmlns:a="http://schemas.openxmlformats.org/drawingml/2006/main" name="Theme6">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Theme6" id="{FA378FDF-470E-4CFF-80C4-0FF1721B62AD}" vid="{446492BE-50BB-414C-91D6-A502734803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7CF159978E12458469611EA690A852" ma:contentTypeVersion="8" ma:contentTypeDescription="Create a new document." ma:contentTypeScope="" ma:versionID="c0df223665adb881ee75426f1522cf70">
  <xsd:schema xmlns:xsd="http://www.w3.org/2001/XMLSchema" xmlns:xs="http://www.w3.org/2001/XMLSchema" xmlns:p="http://schemas.microsoft.com/office/2006/metadata/properties" xmlns:ns2="87be5b48-3df2-4b1d-a0d1-7a0c10347c0e" targetNamespace="http://schemas.microsoft.com/office/2006/metadata/properties" ma:root="true" ma:fieldsID="12a9397b6d7f181e3995e8b08b2baad7" ns2:_="">
    <xsd:import namespace="87be5b48-3df2-4b1d-a0d1-7a0c10347c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e5b48-3df2-4b1d-a0d1-7a0c10347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B83C34-9E82-4227-8CBD-25C19514ADBB}">
  <ds:schemaRefs>
    <ds:schemaRef ds:uri="http://schemas.microsoft.com/sharepoint/v3/contenttype/forms"/>
  </ds:schemaRefs>
</ds:datastoreItem>
</file>

<file path=customXml/itemProps2.xml><?xml version="1.0" encoding="utf-8"?>
<ds:datastoreItem xmlns:ds="http://schemas.openxmlformats.org/officeDocument/2006/customXml" ds:itemID="{9F777D6B-1C72-4F9E-BD5C-DFB3B8BB2D7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C6EAB5D-E2D7-4B86-B322-B836574182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be5b48-3df2-4b1d-a0d1-7a0c10347c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Theme5</Template>
  <TotalTime>786</TotalTime>
  <Words>1982</Words>
  <Application>Microsoft Office PowerPoint</Application>
  <PresentationFormat>Widescreen</PresentationFormat>
  <Paragraphs>274</Paragraphs>
  <Slides>23</Slides>
  <Notes>22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vt:lpstr>
      <vt:lpstr>Arial Black</vt:lpstr>
      <vt:lpstr>Arial Narrow</vt:lpstr>
      <vt:lpstr>Avenir Next LT Pro</vt:lpstr>
      <vt:lpstr>Avenir Next LT Pro Light</vt:lpstr>
      <vt:lpstr>Calibri</vt:lpstr>
      <vt:lpstr>Times New Roman</vt:lpstr>
      <vt:lpstr>Tw Cen MT</vt:lpstr>
      <vt:lpstr>Tw Cen MT Condensed</vt:lpstr>
      <vt:lpstr>Wingdings</vt:lpstr>
      <vt:lpstr>Wingdings 3</vt:lpstr>
      <vt:lpstr>Theme5</vt:lpstr>
      <vt:lpstr>Theme6</vt:lpstr>
      <vt:lpstr>PowerPoint Presentation</vt:lpstr>
      <vt:lpstr>Your Arbitrage Expert</vt:lpstr>
      <vt:lpstr>Learning Objectives</vt:lpstr>
      <vt:lpstr>Arbitrage Rebate</vt:lpstr>
      <vt:lpstr>Arbitrage Rebate</vt:lpstr>
      <vt:lpstr>Funds Subject to Arbitrage Rebate:</vt:lpstr>
      <vt:lpstr>Exceptions to Arbitrage</vt:lpstr>
      <vt:lpstr>Small Issuer Exception to Arbitrage Rebate</vt:lpstr>
      <vt:lpstr>Spending Exceptions to Arbitrage Rebate</vt:lpstr>
      <vt:lpstr>Debt Service Fund Exemption</vt:lpstr>
      <vt:lpstr>Investment Exemptions to Arbitrage Rebate</vt:lpstr>
      <vt:lpstr>What is Yield Restriction?</vt:lpstr>
      <vt:lpstr>Yield Restriction vs. Arbitrage Rebate</vt:lpstr>
      <vt:lpstr>Yield Restriction: Temporary Period</vt:lpstr>
      <vt:lpstr>Yield Restriction vs. arbitrage rebate</vt:lpstr>
      <vt:lpstr>What are the Minimum Reporting Requirements?</vt:lpstr>
      <vt:lpstr>Filing Requirements</vt:lpstr>
      <vt:lpstr>What if Issuers Owe Rebate or YR?</vt:lpstr>
      <vt:lpstr>What if Issuers Owe Rebate or YR?</vt:lpstr>
      <vt:lpstr>What if Issuers Owe Rebate or YR?</vt:lpstr>
      <vt:lpstr>Current Arbitrage Trends</vt:lpstr>
      <vt:lpstr>Current Trends:  Arbitrage Rebate &amp; Yield Restriction Payments &amp; Liability Accruals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Collins</dc:creator>
  <cp:lastModifiedBy>matt</cp:lastModifiedBy>
  <cp:revision>31</cp:revision>
  <dcterms:created xsi:type="dcterms:W3CDTF">2020-01-28T14:59:26Z</dcterms:created>
  <dcterms:modified xsi:type="dcterms:W3CDTF">2025-05-21T22:05:45Z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0x0101000D7CF159978E12458469611EA690A852</vt:lpwstr>
  </property>
</Properties>
</file>