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8.9-->
<p:presentation xmlns:r="http://schemas.openxmlformats.org/officeDocument/2006/relationships" xmlns:a="http://schemas.openxmlformats.org/drawingml/2006/main" xmlns:p="http://schemas.openxmlformats.org/presentationml/2006/main" saveSubsetFonts="1">
  <p:sldMasterIdLst>
    <p:sldMasterId id="2147483850" r:id="rId1"/>
  </p:sldMasterIdLst>
  <p:notesMasterIdLst>
    <p:notesMasterId r:id="rId2"/>
  </p:notesMasterIdLst>
  <p:sldIdLst>
    <p:sldId id="258" r:id="rId3"/>
    <p:sldId id="256" r:id="rId4"/>
    <p:sldId id="591" r:id="rId5"/>
    <p:sldId id="592" r:id="rId6"/>
    <p:sldId id="620" r:id="rId7"/>
    <p:sldId id="621" r:id="rId8"/>
    <p:sldId id="573" r:id="rId9"/>
    <p:sldId id="574" r:id="rId10"/>
    <p:sldId id="259" r:id="rId11"/>
    <p:sldId id="260" r:id="rId12"/>
    <p:sldId id="261" r:id="rId13"/>
    <p:sldId id="262" r:id="rId14"/>
    <p:sldId id="263" r:id="rId15"/>
    <p:sldId id="575" r:id="rId16"/>
    <p:sldId id="264" r:id="rId17"/>
    <p:sldId id="265" r:id="rId18"/>
    <p:sldId id="576" r:id="rId19"/>
    <p:sldId id="622" r:id="rId20"/>
    <p:sldId id="295" r:id="rId21"/>
    <p:sldId id="266" r:id="rId22"/>
    <p:sldId id="267" r:id="rId23"/>
    <p:sldId id="593" r:id="rId24"/>
    <p:sldId id="296" r:id="rId25"/>
    <p:sldId id="594" r:id="rId26"/>
    <p:sldId id="595" r:id="rId27"/>
    <p:sldId id="597" r:id="rId28"/>
    <p:sldId id="596" r:id="rId29"/>
    <p:sldId id="598" r:id="rId30"/>
    <p:sldId id="298" r:id="rId31"/>
    <p:sldId id="599" r:id="rId32"/>
    <p:sldId id="301" r:id="rId33"/>
    <p:sldId id="302" r:id="rId34"/>
    <p:sldId id="623" r:id="rId35"/>
    <p:sldId id="600" r:id="rId36"/>
    <p:sldId id="601" r:id="rId37"/>
    <p:sldId id="602" r:id="rId38"/>
    <p:sldId id="603" r:id="rId39"/>
    <p:sldId id="604" r:id="rId40"/>
    <p:sldId id="268" r:id="rId41"/>
    <p:sldId id="269" r:id="rId42"/>
    <p:sldId id="270" r:id="rId43"/>
    <p:sldId id="297" r:id="rId44"/>
    <p:sldId id="624" r:id="rId45"/>
    <p:sldId id="612" r:id="rId46"/>
    <p:sldId id="613" r:id="rId47"/>
    <p:sldId id="625" r:id="rId48"/>
    <p:sldId id="605" r:id="rId49"/>
    <p:sldId id="608" r:id="rId50"/>
    <p:sldId id="606" r:id="rId51"/>
    <p:sldId id="607" r:id="rId52"/>
    <p:sldId id="609" r:id="rId53"/>
    <p:sldId id="610" r:id="rId54"/>
    <p:sldId id="611" r:id="rId55"/>
    <p:sldId id="614" r:id="rId56"/>
    <p:sldId id="615" r:id="rId57"/>
    <p:sldId id="616" r:id="rId58"/>
    <p:sldId id="617" r:id="rId59"/>
    <p:sldId id="618" r:id="rId60"/>
    <p:sldId id="619" r:id="rId61"/>
  </p:sldIdLst>
  <p:sldSz cx="9144000" cy="6858000" type="screen4x3"/>
  <p:notesSz cx="6858000" cy="9144000"/>
  <p:custDataLst>
    <p:tags r:id="rId62"/>
  </p:custDataLst>
  <p:defaultTextStyle>
    <a:defPPr>
      <a:defRPr lang="en-US"/>
    </a:defPPr>
    <a:lvl1pPr algn="l" rtl="0" fontAlgn="base">
      <a:spcBef>
        <a:spcPct val="0"/>
      </a:spcBef>
      <a:spcAft>
        <a:spcPct val="0"/>
      </a:spcAft>
      <a:defRPr kern="1200">
        <a:solidFill>
          <a:schemeClr val="tx1"/>
        </a:solidFill>
        <a:latin typeface="Arial"/>
        <a:ea typeface="+mn-ea"/>
        <a:cs typeface="+mn-cs"/>
      </a:defRPr>
    </a:lvl1pPr>
    <a:lvl2pPr marL="457200" algn="l" rtl="0" fontAlgn="base">
      <a:spcBef>
        <a:spcPct val="0"/>
      </a:spcBef>
      <a:spcAft>
        <a:spcPct val="0"/>
      </a:spcAft>
      <a:defRPr kern="1200">
        <a:solidFill>
          <a:schemeClr val="tx1"/>
        </a:solidFill>
        <a:latin typeface="Arial"/>
        <a:ea typeface="+mn-ea"/>
        <a:cs typeface="+mn-cs"/>
      </a:defRPr>
    </a:lvl2pPr>
    <a:lvl3pPr marL="914400" algn="l" rtl="0" fontAlgn="base">
      <a:spcBef>
        <a:spcPct val="0"/>
      </a:spcBef>
      <a:spcAft>
        <a:spcPct val="0"/>
      </a:spcAft>
      <a:defRPr kern="1200">
        <a:solidFill>
          <a:schemeClr val="tx1"/>
        </a:solidFill>
        <a:latin typeface="Arial"/>
        <a:ea typeface="+mn-ea"/>
        <a:cs typeface="+mn-cs"/>
      </a:defRPr>
    </a:lvl3pPr>
    <a:lvl4pPr marL="1371600" algn="l" rtl="0" fontAlgn="base">
      <a:spcBef>
        <a:spcPct val="0"/>
      </a:spcBef>
      <a:spcAft>
        <a:spcPct val="0"/>
      </a:spcAft>
      <a:defRPr kern="1200">
        <a:solidFill>
          <a:schemeClr val="tx1"/>
        </a:solidFill>
        <a:latin typeface="Arial"/>
        <a:ea typeface="+mn-ea"/>
        <a:cs typeface="+mn-cs"/>
      </a:defRPr>
    </a:lvl4pPr>
    <a:lvl5pPr marL="1828800" algn="l" rtl="0" fontAlgn="base">
      <a:spcBef>
        <a:spcPct val="0"/>
      </a:spcBef>
      <a:spcAft>
        <a:spcPct val="0"/>
      </a:spcAft>
      <a:defRPr kern="1200">
        <a:solidFill>
          <a:schemeClr val="tx1"/>
        </a:solidFill>
        <a:latin typeface="Arial"/>
        <a:ea typeface="+mn-ea"/>
        <a:cs typeface="+mn-cs"/>
      </a:defRPr>
    </a:lvl5pPr>
    <a:lvl6pPr marL="2286000" algn="l" defTabSz="914400" rtl="0" eaLnBrk="1" latinLnBrk="0" hangingPunct="1">
      <a:defRPr kern="1200">
        <a:solidFill>
          <a:schemeClr val="tx1"/>
        </a:solidFill>
        <a:latin typeface="Arial"/>
        <a:ea typeface="+mn-ea"/>
        <a:cs typeface="+mn-cs"/>
      </a:defRPr>
    </a:lvl6pPr>
    <a:lvl7pPr marL="2743200" algn="l" defTabSz="914400" rtl="0" eaLnBrk="1" latinLnBrk="0" hangingPunct="1">
      <a:defRPr kern="1200">
        <a:solidFill>
          <a:schemeClr val="tx1"/>
        </a:solidFill>
        <a:latin typeface="Arial"/>
        <a:ea typeface="+mn-ea"/>
        <a:cs typeface="+mn-cs"/>
      </a:defRPr>
    </a:lvl7pPr>
    <a:lvl8pPr marL="3200400" algn="l" defTabSz="914400" rtl="0" eaLnBrk="1" latinLnBrk="0" hangingPunct="1">
      <a:defRPr kern="1200">
        <a:solidFill>
          <a:schemeClr val="tx1"/>
        </a:solidFill>
        <a:latin typeface="Arial"/>
        <a:ea typeface="+mn-ea"/>
        <a:cs typeface="+mn-cs"/>
      </a:defRPr>
    </a:lvl8pPr>
    <a:lvl9pPr marL="3657600" algn="l" defTabSz="914400" rtl="0" eaLnBrk="1" latinLnBrk="0" hangingPunct="1">
      <a:defRPr kern="1200">
        <a:solidFill>
          <a:schemeClr val="tx1"/>
        </a:solidFill>
        <a:latin typeface="Arial"/>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EFF"/>
    <a:srgbClr val="C1C4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96" autoAdjust="0"/>
    <p:restoredTop sz="77387" autoAdjust="0"/>
  </p:normalViewPr>
  <p:slideViewPr>
    <p:cSldViewPr>
      <p:cViewPr varScale="1">
        <p:scale>
          <a:sx n="48" d="100"/>
          <a:sy n="48" d="100"/>
        </p:scale>
        <p:origin x="1566" y="48"/>
      </p:cViewPr>
      <p:guideLst>
        <p:guide orient="horz" pos="2160"/>
        <p:guide pos="2880"/>
      </p:guideLst>
    </p:cSldViewPr>
  </p:slideViewPr>
  <p:outlineViewPr>
    <p:cViewPr>
      <p:scale>
        <a:sx n="33" d="100"/>
        <a:sy n="33" d="100"/>
      </p:scale>
      <p:origin x="0" y="18648"/>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 Type="http://schemas.openxmlformats.org/officeDocument/2006/relationships/slide" Target="slides/slide3.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 Type="http://schemas.openxmlformats.org/officeDocument/2006/relationships/slide" Target="slides/slide4.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tags" Target="tags/tag1.xml" /><Relationship Id="rId63" Type="http://schemas.openxmlformats.org/officeDocument/2006/relationships/presProps" Target="presProps.xml" /><Relationship Id="rId64" Type="http://schemas.openxmlformats.org/officeDocument/2006/relationships/viewProps" Target="viewProps.xml" /><Relationship Id="rId65" Type="http://schemas.openxmlformats.org/officeDocument/2006/relationships/theme" Target="theme/theme1.xml" /><Relationship Id="rId66" Type="http://schemas.openxmlformats.org/officeDocument/2006/relationships/tableStyles" Target="tableStyles.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37B76FA-2787-4F9E-AE39-99D7FA694E1B}" type="datetimeFigureOut">
              <a:rPr lang="en-US"/>
              <a:pPr>
                <a:defRPr/>
              </a:pPr>
              <a:t>7/29/2022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CBE4E35-0FCA-491D-AEBF-3D4325BFD38D}" type="slidenum">
              <a:rPr lang="en-US"/>
              <a:pPr>
                <a:defRPr/>
              </a:pPr>
              <a:t>‹#›</a:t>
            </a:fld>
            <a:endParaRPr lang="en-US"/>
          </a:p>
        </p:txBody>
      </p:sp>
    </p:spTree>
    <p:extLst>
      <p:ext uri="{BB962C8B-B14F-4D97-AF65-F5344CB8AC3E}">
        <p14:creationId xmlns:p14="http://schemas.microsoft.com/office/powerpoint/2010/main" val="14019894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itle Slide">
    <p:spTree>
      <p:nvGrpSpPr>
        <p:cNvPr id="1" name=""/>
        <p:cNvGrpSpPr/>
        <p:nvPr/>
      </p:nvGrpSpPr>
      <p:grpSpPr>
        <a:xfrm>
          <a:off x="0" y="0"/>
          <a:ext cx="0" cy="0"/>
        </a:xfrm>
      </p:grpSpPr>
      <p:sp>
        <p:nvSpPr>
          <p:cNvPr id="2" name="Slide Number Placeholder 5"/>
          <p:cNvSpPr>
            <a:spLocks noGrp="1"/>
          </p:cNvSpPr>
          <p:nvPr>
            <p:ph type="sldNum" sz="quarter" idx="12"/>
          </p:nvPr>
        </p:nvSpPr>
        <p:spPr>
          <a:xfrm>
            <a:off x="6858000" y="6416675"/>
            <a:ext cx="2133600" cy="365125"/>
          </a:xfrm>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400251374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Custom Layout">
    <p:spTree>
      <p:nvGrpSpPr>
        <p:cNvPr id="1" name=""/>
        <p:cNvGrpSpPr/>
        <p:nvPr/>
      </p:nvGrpSpPr>
      <p:grpSpPr>
        <a:xfrm>
          <a:off x="0" y="0"/>
          <a:ext cx="0" cy="0"/>
        </a:xfrm>
      </p:grpSpPr>
      <p:sp>
        <p:nvSpPr>
          <p:cNvPr id="2" name="Title 1"/>
          <p:cNvSpPr>
            <a:spLocks noGrp="1"/>
          </p:cNvSpPr>
          <p:nvPr>
            <p:ph type="title"/>
          </p:nvPr>
        </p:nvSpPr>
        <p:spPr>
          <a:xfrm>
            <a:off x="533400" y="304800"/>
            <a:ext cx="79248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18206577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 preserve="1">
  <p:cSld name="Title and Content">
    <p:spTree>
      <p:nvGrpSpPr>
        <p:cNvPr id="1" name=""/>
        <p:cNvGrpSpPr/>
        <p:nvPr/>
      </p:nvGrpSpPr>
      <p:grpSpPr>
        <a:xfrm>
          <a:off x="0" y="0"/>
          <a:ext cx="0" cy="0"/>
        </a:xfrm>
      </p:grpSpPr>
      <p:pic>
        <p:nvPicPr>
          <p:cNvPr id="5" name="Picture 4" descr="SlideBG_Bottom_Blue.jpg"/>
          <p:cNvPicPr>
            <a:picLocks noChangeAspect="1"/>
          </p:cNvPicPr>
          <p:nvPr userDrawn="1"/>
        </p:nvPicPr>
        <p:blipFill>
          <a:blip r:embed="rId1"/>
          <a:stretch>
            <a:fillRect/>
          </a:stretch>
        </p:blipFill>
        <p:spPr>
          <a:xfrm>
            <a:off x="0" y="0"/>
            <a:ext cx="9144000" cy="6858000"/>
          </a:xfrm>
          <a:prstGeom prst="rect">
            <a:avLst/>
          </a:prstGeom>
        </p:spPr>
      </p:pic>
      <p:sp>
        <p:nvSpPr>
          <p:cNvPr id="2" name="Title 1"/>
          <p:cNvSpPr>
            <a:spLocks noGrp="1"/>
          </p:cNvSpPr>
          <p:nvPr>
            <p:ph type="title"/>
          </p:nvPr>
        </p:nvSpPr>
        <p:spPr>
          <a:xfrm>
            <a:off x="228600" y="228600"/>
            <a:ext cx="8686800" cy="1143000"/>
          </a:xfrm>
          <a:prstGeom prst="rect">
            <a:avLst/>
          </a:prstGeom>
        </p:spPr>
        <p:txBody>
          <a:bodyPr/>
          <a:lstStyle>
            <a:lvl1pPr>
              <a:defRPr>
                <a:latin typeface="+mn-lt"/>
              </a:defRPr>
            </a:lvl1pPr>
          </a:lstStyle>
          <a:p>
            <a:r>
              <a:rPr lang="en-US"/>
              <a:t>Click to edit Master title style</a:t>
            </a:r>
          </a:p>
        </p:txBody>
      </p:sp>
      <p:sp>
        <p:nvSpPr>
          <p:cNvPr id="3" name="Content Placeholder 2"/>
          <p:cNvSpPr>
            <a:spLocks noGrp="1"/>
          </p:cNvSpPr>
          <p:nvPr>
            <p:ph idx="1"/>
          </p:nvPr>
        </p:nvSpPr>
        <p:spPr>
          <a:xfrm>
            <a:off x="228600" y="1585118"/>
            <a:ext cx="8686800" cy="4282282"/>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298291650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Section Header">
    <p:spTree>
      <p:nvGrpSpPr>
        <p:cNvPr id="1" name=""/>
        <p:cNvGrpSpPr/>
        <p:nvPr/>
      </p:nvGrpSpPr>
      <p:grpSpPr>
        <a:xfrm>
          <a:off x="0" y="0"/>
          <a:ext cx="0" cy="0"/>
        </a:xfrm>
      </p:grpSpPr>
      <p:sp>
        <p:nvSpPr>
          <p:cNvPr id="3" name="Title 1"/>
          <p:cNvSpPr>
            <a:spLocks noGrp="1"/>
          </p:cNvSpPr>
          <p:nvPr userDrawn="1">
            <p:ph type="ctrTitle"/>
          </p:nvPr>
        </p:nvSpPr>
        <p:spPr>
          <a:xfrm>
            <a:off x="685800" y="2130425"/>
            <a:ext cx="7772400" cy="1470025"/>
          </a:xfrm>
          <a:prstGeom prst="rect">
            <a:avLst/>
          </a:prstGeom>
        </p:spPr>
        <p:txBody>
          <a:bodyPr>
            <a:normAutofit/>
          </a:bodyPr>
          <a:lstStyle>
            <a:lvl1pPr algn="ctr">
              <a:defRPr sz="3800"/>
            </a:lvl1pPr>
          </a:lstStyle>
          <a:p>
            <a:r>
              <a:rPr lang="en-US"/>
              <a:t>Click to edit Master title style</a:t>
            </a:r>
            <a:endParaRPr lang="en-US"/>
          </a:p>
        </p:txBody>
      </p:sp>
      <p:sp>
        <p:nvSpPr>
          <p:cNvPr id="4" name="Subtitle 2"/>
          <p:cNvSpPr>
            <a:spLocks noGrp="1"/>
          </p:cNvSpPr>
          <p:nvPr userDrawn="1">
            <p:ph type="subTitle" idx="1"/>
          </p:nvPr>
        </p:nvSpPr>
        <p:spPr>
          <a:xfrm>
            <a:off x="1371600" y="3886200"/>
            <a:ext cx="6400800" cy="1752600"/>
          </a:xfrm>
          <a:prstGeom prst="rect">
            <a:avLst/>
          </a:prstGeom>
        </p:spPr>
        <p:txBody>
          <a:bodyPr rtlCol="0">
            <a:normAutofit/>
          </a:bodyPr>
          <a:lstStyle>
            <a:lvl1pPr algn="ctr">
              <a:defRPr sz="2800">
                <a:solidFill>
                  <a:srgbClr val="898989"/>
                </a:solidFill>
              </a:defRPr>
            </a:lvl1pPr>
          </a:lstStyle>
          <a:p>
            <a:pPr fontAlgn="auto">
              <a:spcAft>
                <a:spcPct val="0"/>
              </a:spcAft>
              <a:buFont typeface="Arial" pitchFamily="34" charset="0"/>
              <a:buNone/>
              <a:defRPr/>
            </a:pPr>
            <a:r>
              <a:rPr lang="en-US"/>
              <a:t>Click to edit Master subtitle style</a:t>
            </a:r>
            <a:endParaRPr lang="en-US"/>
          </a:p>
        </p:txBody>
      </p:sp>
      <p:sp>
        <p:nvSpPr>
          <p:cNvPr id="5" name="Slide Number Placeholder 5"/>
          <p:cNvSpPr>
            <a:spLocks noGrp="1"/>
          </p:cNvSpPr>
          <p:nvPr>
            <p:ph type="sldNum" sz="quarter" idx="12"/>
          </p:nvPr>
        </p:nvSpPr>
        <p:spPr>
          <a:xfrm>
            <a:off x="6858000" y="6416675"/>
            <a:ext cx="2133600" cy="365125"/>
          </a:xfrm>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414560860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itle Only">
    <p:spTree>
      <p:nvGrpSpPr>
        <p:cNvPr id="1" name=""/>
        <p:cNvGrpSpPr/>
        <p:nvPr/>
      </p:nvGrpSpPr>
      <p:grpSpPr>
        <a:xfrm>
          <a:off x="0" y="0"/>
          <a:ext cx="0" cy="0"/>
        </a:xfrm>
      </p:grpSpPr>
      <p:pic>
        <p:nvPicPr>
          <p:cNvPr id="4" name="Picture 3" descr="SlideBG_Bottom_Blue.jpg"/>
          <p:cNvPicPr>
            <a:picLocks noChangeAspect="1"/>
          </p:cNvPicPr>
          <p:nvPr userDrawn="1"/>
        </p:nvPicPr>
        <p:blipFill>
          <a:blip r:embed="rId1"/>
          <a:stretch>
            <a:fillRect/>
          </a:stretch>
        </p:blipFill>
        <p:spPr>
          <a:xfrm>
            <a:off x="0" y="0"/>
            <a:ext cx="9144000" cy="6858000"/>
          </a:xfrm>
          <a:prstGeom prst="rect">
            <a:avLst/>
          </a:prstGeom>
        </p:spPr>
      </p:pic>
      <p:sp>
        <p:nvSpPr>
          <p:cNvPr id="2" name="Title 1"/>
          <p:cNvSpPr>
            <a:spLocks noGrp="1"/>
          </p:cNvSpPr>
          <p:nvPr>
            <p:ph type="title"/>
          </p:nvPr>
        </p:nvSpPr>
        <p:spPr>
          <a:xfrm>
            <a:off x="1024784" y="1252167"/>
            <a:ext cx="7391400" cy="1143000"/>
          </a:xfrm>
          <a:prstGeom prst="rect">
            <a:avLst/>
          </a:prstGeom>
        </p:spPr>
        <p:txBody>
          <a:bodyPr/>
          <a:lstStyle/>
          <a:p>
            <a:r>
              <a:rPr lang="en-US"/>
              <a:t>Click to edit Master title style</a:t>
            </a:r>
          </a:p>
        </p:txBody>
      </p:sp>
      <p:sp>
        <p:nvSpPr>
          <p:cNvPr id="6" name="Slide Number Placeholder 5"/>
          <p:cNvSpPr>
            <a:spLocks noGrp="1"/>
          </p:cNvSpPr>
          <p:nvPr>
            <p:ph type="sldNum" sz="quarter" idx="12"/>
          </p:nvPr>
        </p:nvSpPr>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438012343"/>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Two Content">
    <p:spTree>
      <p:nvGrpSpPr>
        <p:cNvPr id="1" name=""/>
        <p:cNvGrpSpPr/>
        <p:nvPr/>
      </p:nvGrpSpPr>
      <p:grpSpPr>
        <a:xfrm>
          <a:off x="0" y="0"/>
          <a:ext cx="0" cy="0"/>
        </a:xfrm>
      </p:grpSpPr>
      <p:pic>
        <p:nvPicPr>
          <p:cNvPr id="5" name="Picture 4" descr="SlideBG_Bottom_Blue.jpg"/>
          <p:cNvPicPr>
            <a:picLocks noChangeAspect="1"/>
          </p:cNvPicPr>
          <p:nvPr userDrawn="1"/>
        </p:nvPicPr>
        <p:blipFill>
          <a:blip r:embed="rId1"/>
          <a:stretch>
            <a:fillRect/>
          </a:stretch>
        </p:blipFill>
        <p:spPr>
          <a:xfrm>
            <a:off x="0" y="0"/>
            <a:ext cx="9144000" cy="6858000"/>
          </a:xfrm>
          <a:prstGeom prst="rect">
            <a:avLst/>
          </a:prstGeom>
        </p:spPr>
      </p:pic>
      <p:sp>
        <p:nvSpPr>
          <p:cNvPr id="3" name="Content Placeholder 2"/>
          <p:cNvSpPr>
            <a:spLocks noGrp="1"/>
          </p:cNvSpPr>
          <p:nvPr>
            <p:ph sz="half" idx="1"/>
          </p:nvPr>
        </p:nvSpPr>
        <p:spPr>
          <a:xfrm>
            <a:off x="457200" y="1295400"/>
            <a:ext cx="4038600" cy="4525963"/>
          </a:xfrm>
          <a:prstGeom prst="rect">
            <a:avLst/>
          </a:prstGeom>
        </p:spPr>
        <p:txBody>
          <a:bodyPr/>
          <a:lstStyle>
            <a:lvl1pPr>
              <a:defRPr sz="1800" baseline="0">
                <a:solidFill>
                  <a:srgbClr val="003466"/>
                </a:solidFill>
              </a:defRPr>
            </a:lvl1pPr>
            <a:lvl2pPr>
              <a:defRPr sz="1600" baseline="0">
                <a:solidFill>
                  <a:srgbClr val="003466"/>
                </a:solidFill>
              </a:defRPr>
            </a:lvl2pPr>
            <a:lvl3pPr>
              <a:defRPr sz="1600" baseline="0">
                <a:solidFill>
                  <a:srgbClr val="003466"/>
                </a:solidFill>
              </a:defRPr>
            </a:lvl3pPr>
            <a:lvl4pPr>
              <a:defRPr sz="1600" baseline="0">
                <a:solidFill>
                  <a:srgbClr val="003466"/>
                </a:solidFill>
              </a:defRPr>
            </a:lvl4pPr>
            <a:lvl5pPr>
              <a:defRPr sz="1600" baseline="0">
                <a:solidFill>
                  <a:srgbClr val="003466"/>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4648200" y="1295400"/>
            <a:ext cx="4038600" cy="4525963"/>
          </a:xfrm>
          <a:prstGeom prst="rect">
            <a:avLst/>
          </a:prstGeom>
        </p:spPr>
        <p:txBody>
          <a:bodyPr/>
          <a:lstStyle>
            <a:lvl1pPr>
              <a:defRPr sz="1800" baseline="0">
                <a:solidFill>
                  <a:srgbClr val="003466"/>
                </a:solidFill>
              </a:defRPr>
            </a:lvl1pPr>
            <a:lvl2pPr>
              <a:defRPr sz="1600" baseline="0">
                <a:solidFill>
                  <a:srgbClr val="003466"/>
                </a:solidFill>
              </a:defRPr>
            </a:lvl2pPr>
            <a:lvl3pPr>
              <a:defRPr sz="1600" baseline="0">
                <a:solidFill>
                  <a:srgbClr val="003466"/>
                </a:solidFill>
              </a:defRPr>
            </a:lvl3pPr>
            <a:lvl4pPr>
              <a:defRPr sz="1600" baseline="0">
                <a:solidFill>
                  <a:srgbClr val="003466"/>
                </a:solidFill>
              </a:defRPr>
            </a:lvl4pPr>
            <a:lvl5pPr>
              <a:defRPr sz="1600" baseline="0">
                <a:solidFill>
                  <a:srgbClr val="003466"/>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8" name="Slide Number Placeholder 5"/>
          <p:cNvSpPr>
            <a:spLocks noGrp="1"/>
          </p:cNvSpPr>
          <p:nvPr>
            <p:ph type="sldNum" sz="quarter" idx="12"/>
          </p:nvPr>
        </p:nvSpPr>
        <p:spPr>
          <a:xfrm>
            <a:off x="6858000" y="6416675"/>
            <a:ext cx="2133600" cy="365125"/>
          </a:xfrm>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79154165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objTx" preserve="1">
  <p:cSld name="Content with Caption">
    <p:spTree>
      <p:nvGrpSpPr>
        <p:cNvPr id="1" name=""/>
        <p:cNvGrpSpPr/>
        <p:nvPr/>
      </p:nvGrpSpPr>
      <p:grpSpPr>
        <a:xfrm>
          <a:off x="0" y="0"/>
          <a:ext cx="0" cy="0"/>
        </a:xfrm>
      </p:grpSpPr>
      <p:pic>
        <p:nvPicPr>
          <p:cNvPr id="6" name="Picture 5" descr="SlideBG_Bottom_Blue.jpg"/>
          <p:cNvPicPr>
            <a:picLocks noChangeAspect="1"/>
          </p:cNvPicPr>
          <p:nvPr userDrawn="1"/>
        </p:nvPicPr>
        <p:blipFill>
          <a:blip r:embed="rId1"/>
          <a:stretch>
            <a:fillRect/>
          </a:stretch>
        </p:blipFill>
        <p:spPr>
          <a:xfrm>
            <a:off x="0" y="0"/>
            <a:ext cx="9144000" cy="6858000"/>
          </a:xfrm>
          <a:prstGeom prst="rect">
            <a:avLst/>
          </a:prstGeom>
        </p:spPr>
      </p:pic>
      <p:sp>
        <p:nvSpPr>
          <p:cNvPr id="2" name="Title 1"/>
          <p:cNvSpPr>
            <a:spLocks noGrp="1"/>
          </p:cNvSpPr>
          <p:nvPr>
            <p:ph type="title"/>
          </p:nvPr>
        </p:nvSpPr>
        <p:spPr>
          <a:xfrm>
            <a:off x="457200" y="1293309"/>
            <a:ext cx="3008313" cy="1162050"/>
          </a:xfrm>
          <a:prstGeom prst="rect">
            <a:avLst/>
          </a:prstGeom>
        </p:spPr>
        <p:txBody>
          <a:bodyPr anchor="b">
            <a:normAutofit/>
          </a:bodyPr>
          <a:lstStyle>
            <a:lvl1pPr algn="l">
              <a:defRPr sz="1600" b="1" baseline="0">
                <a:solidFill>
                  <a:srgbClr val="003466"/>
                </a:solidFill>
              </a:defRPr>
            </a:lvl1pPr>
          </a:lstStyle>
          <a:p>
            <a:r>
              <a:rPr lang="en-US"/>
              <a:t>Click to edit Master title style</a:t>
            </a:r>
            <a:endParaRPr lang="en-US"/>
          </a:p>
        </p:txBody>
      </p:sp>
      <p:sp>
        <p:nvSpPr>
          <p:cNvPr id="3" name="Content Placeholder 2"/>
          <p:cNvSpPr>
            <a:spLocks noGrp="1"/>
          </p:cNvSpPr>
          <p:nvPr>
            <p:ph idx="1"/>
          </p:nvPr>
        </p:nvSpPr>
        <p:spPr>
          <a:xfrm>
            <a:off x="3575050" y="1293309"/>
            <a:ext cx="5111750" cy="4997821"/>
          </a:xfrm>
          <a:prstGeom prst="rect">
            <a:avLst/>
          </a:prstGeom>
        </p:spPr>
        <p:txBody>
          <a:bodyPr/>
          <a:lstStyle>
            <a:lvl1pPr>
              <a:defRPr sz="18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457200" y="2455359"/>
            <a:ext cx="3008313" cy="383577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6858000" y="6416675"/>
            <a:ext cx="2133600" cy="365125"/>
          </a:xfrm>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215377489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picTx" preserve="1">
  <p:cSld name="Picture with Caption">
    <p:spTree>
      <p:nvGrpSpPr>
        <p:cNvPr id="1" name=""/>
        <p:cNvGrpSpPr/>
        <p:nvPr/>
      </p:nvGrpSpPr>
      <p:grpSpPr>
        <a:xfrm>
          <a:off x="0" y="0"/>
          <a:ext cx="0" cy="0"/>
        </a:xfrm>
      </p:grpSpPr>
      <p:pic>
        <p:nvPicPr>
          <p:cNvPr id="6" name="Picture 5" descr="SlideBG_Bottom_Blue.jpg"/>
          <p:cNvPicPr>
            <a:picLocks noChangeAspect="1"/>
          </p:cNvPicPr>
          <p:nvPr userDrawn="1"/>
        </p:nvPicPr>
        <p:blipFill>
          <a:blip r:embed="rId1"/>
          <a:stretch>
            <a:fillRect/>
          </a:stretch>
        </p:blipFill>
        <p:spPr>
          <a:xfrm>
            <a:off x="0" y="0"/>
            <a:ext cx="9144000" cy="6858000"/>
          </a:xfrm>
          <a:prstGeom prst="rect">
            <a:avLst/>
          </a:prstGeom>
        </p:spPr>
      </p:pic>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1248013"/>
            <a:ext cx="5486400" cy="3552587"/>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baseline="0">
                <a:solidFill>
                  <a:srgbClr val="00346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6858000" y="6416675"/>
            <a:ext cx="2133600" cy="365125"/>
          </a:xfrm>
        </p:spPr>
        <p:txBody>
          <a:bodyPr/>
          <a:lstStyle/>
          <a:p>
            <a:fld id="{F1232565-0E66-47E7-A6B5-7369775033FA}" type="slidenum">
              <a:rPr lang="en-US" smtClean="0"/>
              <a:t>‹#›</a:t>
            </a:fld>
            <a:endParaRPr lang="en-US"/>
          </a:p>
        </p:txBody>
      </p:sp>
    </p:spTree>
    <p:extLst>
      <p:ext uri="{BB962C8B-B14F-4D97-AF65-F5344CB8AC3E}">
        <p14:creationId xmlns:p14="http://schemas.microsoft.com/office/powerpoint/2010/main" val="329828404"/>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type="title" preserve="1">
  <p:cSld name="1_Title Slide">
    <p:spTree>
      <p:nvGrpSpPr>
        <p:cNvPr id="1" name=""/>
        <p:cNvGrpSpPr/>
        <p:nvPr/>
      </p:nvGrpSpPr>
      <p:grpSpPr>
        <a:xfrm>
          <a:off x="0" y="0"/>
          <a: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E9F8A84-2040-45EB-B7E2-AE0DDFEDCFA3}" type="datetimeFigureOut">
              <a:rPr lang="en-US" smtClean="0"/>
              <a:t>7/29/2022</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82D55E8C-8D4F-4E70-B57B-D3546AE45D82}" type="slidenum">
              <a:rPr lang="en-US" smtClean="0"/>
              <a:t>‹#›</a:t>
            </a:fld>
            <a:endParaRPr lang="en-US"/>
          </a:p>
        </p:txBody>
      </p:sp>
    </p:spTree>
    <p:extLst>
      <p:ext uri="{BB962C8B-B14F-4D97-AF65-F5344CB8AC3E}">
        <p14:creationId xmlns:p14="http://schemas.microsoft.com/office/powerpoint/2010/main" val="8409890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reserve="1" userDrawn="1">
  <p:cSld name="1_Custom Layout">
    <p:spTree>
      <p:nvGrpSpPr>
        <p:cNvPr id="1" name=""/>
        <p:cNvGrpSpPr/>
        <p:nvPr/>
      </p:nvGrpSpPr>
      <p:grpSpPr>
        <a:xfrm>
          <a:off x="0" y="0"/>
          <a:ext cx="0" cy="0"/>
        </a:xfrm>
      </p:grpSpPr>
      <p:sp>
        <p:nvSpPr>
          <p:cNvPr id="2" name="Title 1"/>
          <p:cNvSpPr>
            <a:spLocks noGrp="1"/>
          </p:cNvSpPr>
          <p:nvPr>
            <p:ph type="title"/>
          </p:nvPr>
        </p:nvSpPr>
        <p:spPr>
          <a:xfrm>
            <a:off x="609600" y="2819400"/>
            <a:ext cx="7924800" cy="1143000"/>
          </a:xfrm>
          <a:prstGeom prst="rect">
            <a:avLst/>
          </a:prstGeom>
        </p:spPr>
        <p:txBody>
          <a:bodyPr/>
          <a:lstStyle>
            <a:lvl1pPr algn="ctr">
              <a:defRPr>
                <a:solidFill>
                  <a:schemeClr val="bg1"/>
                </a:solidFill>
                <a:latin typeface="Gudea" panose="02000000000000000000" pitchFamily="2" charset="0"/>
              </a:defRPr>
            </a:lvl1pPr>
          </a:lstStyle>
          <a:p>
            <a:r>
              <a:rPr lang="en-US"/>
              <a:t>Click to edit Master title style</a:t>
            </a:r>
          </a:p>
        </p:txBody>
      </p:sp>
    </p:spTree>
    <p:extLst>
      <p:ext uri="{BB962C8B-B14F-4D97-AF65-F5344CB8AC3E}">
        <p14:creationId xmlns:p14="http://schemas.microsoft.com/office/powerpoint/2010/main" val="1718804221"/>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image" Target="../media/image2.jpeg"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bg>
      <p:bgRef idx="1001">
        <a:schemeClr val="bg1"/>
      </p:bgRef>
    </p:bg>
    <p:spTree>
      <p:nvGrpSpPr>
        <p:cNvPr id="1" name=""/>
        <p:cNvGrpSpPr/>
        <p:nvPr/>
      </p:nvGrpSpPr>
      <p:grpSpPr>
        <a:xfrm>
          <a:off x="0" y="0"/>
          <a:ext cx="0" cy="0"/>
        </a:xfrm>
      </p:grpSpPr>
      <p:sp>
        <p:nvSpPr>
          <p:cNvPr id="6" name="Slide Number Placeholder 5"/>
          <p:cNvSpPr>
            <a:spLocks noGrp="1"/>
          </p:cNvSpPr>
          <p:nvPr>
            <p:ph type="sldNum" sz="quarter" idx="4"/>
          </p:nvPr>
        </p:nvSpPr>
        <p:spPr>
          <a:xfrm>
            <a:off x="6858000" y="6416675"/>
            <a:ext cx="2133600" cy="365125"/>
          </a:xfrm>
          <a:prstGeom prst="rect">
            <a:avLst/>
          </a:prstGeom>
        </p:spPr>
        <p:txBody>
          <a:bodyPr vert="horz" lIns="91440" tIns="45720" rIns="91440" bIns="45720" rtlCol="0" anchor="ctr"/>
          <a:lstStyle>
            <a:lvl1pPr algn="r">
              <a:defRPr sz="800">
                <a:solidFill>
                  <a:schemeClr val="tx1">
                    <a:tint val="75000"/>
                  </a:schemeClr>
                </a:solidFill>
              </a:defRPr>
            </a:lvl1pPr>
          </a:lstStyle>
          <a:p>
            <a:fld id="{F1232565-0E66-47E7-A6B5-7369775033FA}" type="slidenum">
              <a:rPr lang="en-US" smtClean="0"/>
              <a:t>‹#›</a:t>
            </a:fld>
            <a:endParaRPr lang="en-US"/>
          </a:p>
        </p:txBody>
      </p:sp>
      <p:pic>
        <p:nvPicPr>
          <p:cNvPr id="7" name="Picture 6" descr="SlideBG_Large_Blue.jpg"/>
          <p:cNvPicPr>
            <a:picLocks noChangeAspect="1"/>
          </p:cNvPicPr>
          <p:nvPr userDrawn="1"/>
        </p:nvPicPr>
        <p:blipFill>
          <a:blip r:embed="rId11"/>
          <a:stretch>
            <a:fillRect/>
          </a:stretch>
        </p:blipFill>
        <p:spPr>
          <a:xfrm>
            <a:off x="0" y="0"/>
            <a:ext cx="9144000" cy="6858000"/>
          </a:xfrm>
          <a:prstGeom prst="rect">
            <a:avLst/>
          </a:prstGeom>
        </p:spPr>
      </p:pic>
    </p:spTree>
    <p:extLst>
      <p:ext uri="{BB962C8B-B14F-4D97-AF65-F5344CB8AC3E}">
        <p14:creationId xmlns:p14="http://schemas.microsoft.com/office/powerpoint/2010/main" val="4192033812"/>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49" r:id="rId9"/>
    <p:sldLayoutId id="2147483846" r:id="rId10"/>
  </p:sldLayoutIdLst>
  <p:transition/>
  <p:timing/>
  <p:hf hdr="0" ftr="0" dt="0"/>
  <p:txStyles>
    <p:titleStyle>
      <a:lvl1pPr algn="l" defTabSz="914400" rtl="0" eaLnBrk="1" latinLnBrk="0" hangingPunct="1">
        <a:spcBef>
          <a:spcPct val="0"/>
        </a:spcBef>
        <a:buNone/>
        <a:defRPr sz="3200" kern="1200">
          <a:solidFill>
            <a:srgbClr val="003466"/>
          </a:solidFill>
          <a:latin typeface="Times New Roman" pitchFamily="18" charset="0"/>
          <a:ea typeface="+mj-ea"/>
          <a:cs typeface="Times New Roman" pitchFamily="18" charset="0"/>
        </a:defRPr>
      </a:lvl1pPr>
    </p:titleStyle>
    <p:bodyStyle>
      <a:lvl1pPr marL="230188" indent="-230188" algn="l" defTabSz="914400" rtl="0" eaLnBrk="1" latinLnBrk="0" hangingPunct="1">
        <a:spcBef>
          <a:spcPct val="20000"/>
        </a:spcBef>
        <a:buClr>
          <a:schemeClr val="bg2">
            <a:lumMod val="50000"/>
          </a:schemeClr>
        </a:buClr>
        <a:buFont typeface="Arial" pitchFamily="34" charset="0"/>
        <a:buChar char="•"/>
        <a:defRPr sz="16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15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Clr>
          <a:schemeClr val="bg2">
            <a:lumMod val="50000"/>
          </a:schemeClr>
        </a:buClr>
        <a:buSzPct val="115000"/>
        <a:buFont typeface="Arial" pitchFamily="34" charset="0"/>
        <a:buChar char="•"/>
        <a:defRPr sz="15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15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Clr>
          <a:schemeClr val="bg2">
            <a:lumMod val="50000"/>
          </a:schemeClr>
        </a:buClr>
        <a:buSzPct val="115000"/>
        <a:buFont typeface="Arial" pitchFamily="34" charset="0"/>
        <a:buChar char="•"/>
        <a:defRPr sz="15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Slide Number Placeholder 1"/>
          <p:cNvSpPr>
            <a:spLocks noGrp="1"/>
          </p:cNvSpPr>
          <p:nvPr>
            <p:ph type="sldNum" sz="quarter" idx="12"/>
          </p:nvPr>
        </p:nvSpPr>
        <p:spPr/>
        <p:txBody>
          <a:bodyPr/>
          <a:lstStyle/>
          <a:p>
            <a:fld id="{F1232565-0E66-47E7-A6B5-7369775033FA}" type="slidenum">
              <a:rPr lang="en-US" smtClean="0"/>
              <a:t>1</a:t>
            </a:fld>
            <a:endParaRPr lang="en-US"/>
          </a:p>
        </p:txBody>
      </p:sp>
      <p:pic>
        <p:nvPicPr>
          <p:cNvPr id="5" name="Picture 4" descr="SlideBG_Walkers.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75778" name="Rectangle 2"/>
          <p:cNvSpPr>
            <a:spLocks noGrp="1" noChangeArrowheads="1"/>
          </p:cNvSpPr>
          <p:nvPr>
            <p:ph type="title"/>
          </p:nvPr>
        </p:nvSpPr>
        <p:spPr>
          <a:xfrm>
            <a:off x="495300" y="685800"/>
            <a:ext cx="7543800" cy="1295400"/>
          </a:xfrm>
        </p:spPr>
        <p:txBody>
          <a:bodyPr/>
          <a:lstStyle/>
          <a:p>
            <a:r>
              <a:rPr lang="en-US" altLang="en-US"/>
              <a:t>TABOR Revenue Exceptions</a:t>
            </a:r>
          </a:p>
        </p:txBody>
      </p:sp>
      <p:sp>
        <p:nvSpPr>
          <p:cNvPr id="75779" name="Rectangle 3"/>
          <p:cNvSpPr>
            <a:spLocks noGrp="1" noChangeArrowheads="1"/>
          </p:cNvSpPr>
          <p:nvPr>
            <p:ph idx="1"/>
          </p:nvPr>
        </p:nvSpPr>
        <p:spPr>
          <a:xfrm>
            <a:off x="609600" y="1524000"/>
            <a:ext cx="3429000" cy="4037013"/>
          </a:xfrm>
          <a:noFill/>
        </p:spPr>
        <p:txBody>
          <a:bodyPr/>
          <a:lstStyle/>
          <a:p>
            <a:pPr>
              <a:lnSpc>
                <a:spcPct val="80000"/>
              </a:lnSpc>
              <a:spcBef>
                <a:spcPct val="55000"/>
              </a:spcBef>
            </a:pPr>
            <a:r>
              <a:rPr lang="en-US" altLang="en-US" sz="2400"/>
              <a:t>Enterprises</a:t>
            </a:r>
          </a:p>
          <a:p>
            <a:pPr>
              <a:lnSpc>
                <a:spcPct val="80000"/>
              </a:lnSpc>
              <a:spcBef>
                <a:spcPct val="55000"/>
              </a:spcBef>
            </a:pPr>
            <a:r>
              <a:rPr lang="en-US" altLang="en-US" sz="2400"/>
              <a:t>Voter Approved Revenue Changes</a:t>
            </a:r>
          </a:p>
          <a:p>
            <a:pPr>
              <a:lnSpc>
                <a:spcPct val="80000"/>
              </a:lnSpc>
              <a:spcBef>
                <a:spcPct val="55000"/>
              </a:spcBef>
            </a:pPr>
            <a:r>
              <a:rPr lang="en-US" altLang="en-US" sz="2400"/>
              <a:t>Emergency Tax Revenues</a:t>
            </a:r>
          </a:p>
          <a:p>
            <a:pPr>
              <a:lnSpc>
                <a:spcPct val="80000"/>
              </a:lnSpc>
              <a:spcBef>
                <a:spcPct val="55000"/>
              </a:spcBef>
            </a:pPr>
            <a:r>
              <a:rPr lang="en-US" altLang="en-US" sz="2400"/>
              <a:t>Refunds</a:t>
            </a:r>
          </a:p>
          <a:p>
            <a:pPr>
              <a:lnSpc>
                <a:spcPct val="80000"/>
              </a:lnSpc>
              <a:spcBef>
                <a:spcPct val="55000"/>
              </a:spcBef>
            </a:pPr>
            <a:r>
              <a:rPr lang="en-US" altLang="en-US" sz="2400"/>
              <a:t>Gifts/Donations</a:t>
            </a:r>
          </a:p>
          <a:p>
            <a:pPr>
              <a:lnSpc>
                <a:spcPct val="80000"/>
              </a:lnSpc>
              <a:spcBef>
                <a:spcPct val="55000"/>
              </a:spcBef>
            </a:pPr>
            <a:r>
              <a:rPr lang="en-US" altLang="en-US" sz="2400"/>
              <a:t>Federal Funds</a:t>
            </a:r>
          </a:p>
        </p:txBody>
      </p:sp>
      <p:sp>
        <p:nvSpPr>
          <p:cNvPr id="75780" name="Rectangle 4"/>
          <p:cNvSpPr>
            <a:spLocks noChangeArrowheads="1"/>
          </p:cNvSpPr>
          <p:nvPr/>
        </p:nvSpPr>
        <p:spPr bwMode="auto">
          <a:xfrm>
            <a:off x="4267200" y="1524000"/>
            <a:ext cx="3581400" cy="380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a:defRPr>
            </a:lvl1pPr>
            <a:lvl2pPr marL="742950" indent="-285750">
              <a:spcBef>
                <a:spcPct val="20000"/>
              </a:spcBef>
              <a:buChar char="–"/>
              <a:defRPr sz="2400">
                <a:solidFill>
                  <a:schemeClr val="tx1"/>
                </a:solidFill>
                <a:latin typeface="Arial"/>
              </a:defRPr>
            </a:lvl2pPr>
            <a:lvl3pPr marL="1143000" indent="-228600">
              <a:spcBef>
                <a:spcPct val="20000"/>
              </a:spcBef>
              <a:buChar char="•"/>
              <a:defRPr sz="2000">
                <a:solidFill>
                  <a:schemeClr val="tx1"/>
                </a:solidFill>
                <a:latin typeface="Arial"/>
              </a:defRPr>
            </a:lvl3pPr>
            <a:lvl4pPr marL="1600200" indent="-228600">
              <a:spcBef>
                <a:spcPct val="20000"/>
              </a:spcBef>
              <a:buChar char="–"/>
              <a:defRPr>
                <a:solidFill>
                  <a:schemeClr val="tx1"/>
                </a:solidFill>
                <a:latin typeface="Arial"/>
              </a:defRPr>
            </a:lvl4pPr>
            <a:lvl5pPr marL="2057400" indent="-228600">
              <a:spcBef>
                <a:spcPct val="20000"/>
              </a:spcBef>
              <a:buChar char="»"/>
              <a:defRPr sz="1600">
                <a:solidFill>
                  <a:schemeClr val="tx1"/>
                </a:solidFill>
                <a:latin typeface="Arial"/>
              </a:defRPr>
            </a:lvl5pPr>
            <a:lvl6pPr marL="2514600" indent="-228600" fontAlgn="base">
              <a:spcBef>
                <a:spcPct val="20000"/>
              </a:spcBef>
              <a:spcAft>
                <a:spcPct val="0"/>
              </a:spcAft>
              <a:buChar char="»"/>
              <a:defRPr sz="1600">
                <a:solidFill>
                  <a:schemeClr val="tx1"/>
                </a:solidFill>
                <a:latin typeface="Arial"/>
              </a:defRPr>
            </a:lvl6pPr>
            <a:lvl7pPr marL="2971800" indent="-228600" fontAlgn="base">
              <a:spcBef>
                <a:spcPct val="20000"/>
              </a:spcBef>
              <a:spcAft>
                <a:spcPct val="0"/>
              </a:spcAft>
              <a:buChar char="»"/>
              <a:defRPr sz="1600">
                <a:solidFill>
                  <a:schemeClr val="tx1"/>
                </a:solidFill>
                <a:latin typeface="Arial"/>
              </a:defRPr>
            </a:lvl7pPr>
            <a:lvl8pPr marL="3429000" indent="-228600" fontAlgn="base">
              <a:spcBef>
                <a:spcPct val="20000"/>
              </a:spcBef>
              <a:spcAft>
                <a:spcPct val="0"/>
              </a:spcAft>
              <a:buChar char="»"/>
              <a:defRPr sz="1600">
                <a:solidFill>
                  <a:schemeClr val="tx1"/>
                </a:solidFill>
                <a:latin typeface="Arial"/>
              </a:defRPr>
            </a:lvl8pPr>
            <a:lvl9pPr marL="3886200" indent="-228600" fontAlgn="base">
              <a:spcBef>
                <a:spcPct val="20000"/>
              </a:spcBef>
              <a:spcAft>
                <a:spcPct val="0"/>
              </a:spcAft>
              <a:buChar char="»"/>
              <a:defRPr sz="1600">
                <a:solidFill>
                  <a:schemeClr val="tx1"/>
                </a:solidFill>
                <a:latin typeface="Arial"/>
              </a:defRPr>
            </a:lvl9pPr>
          </a:lstStyle>
          <a:p>
            <a:pPr>
              <a:lnSpc>
                <a:spcPct val="80000"/>
              </a:lnSpc>
              <a:spcBef>
                <a:spcPct val="55000"/>
              </a:spcBef>
            </a:pPr>
            <a:r>
              <a:rPr lang="en-US" altLang="en-US" sz="2400">
                <a:latin typeface="+mn-lt"/>
              </a:rPr>
              <a:t>Pension Contributions and Earnings</a:t>
            </a:r>
          </a:p>
          <a:p>
            <a:pPr>
              <a:lnSpc>
                <a:spcPct val="80000"/>
              </a:lnSpc>
              <a:spcBef>
                <a:spcPct val="55000"/>
              </a:spcBef>
            </a:pPr>
            <a:r>
              <a:rPr lang="en-US" altLang="en-US" sz="2400">
                <a:latin typeface="+mn-lt"/>
              </a:rPr>
              <a:t>Reserve Transfers or Expenditures</a:t>
            </a:r>
          </a:p>
          <a:p>
            <a:pPr>
              <a:lnSpc>
                <a:spcPct val="80000"/>
              </a:lnSpc>
              <a:spcBef>
                <a:spcPct val="55000"/>
              </a:spcBef>
            </a:pPr>
            <a:r>
              <a:rPr lang="en-US" altLang="en-US" sz="2400">
                <a:latin typeface="+mn-lt"/>
              </a:rPr>
              <a:t>Damage Awards</a:t>
            </a:r>
          </a:p>
          <a:p>
            <a:pPr>
              <a:lnSpc>
                <a:spcPct val="80000"/>
              </a:lnSpc>
              <a:spcBef>
                <a:spcPct val="55000"/>
              </a:spcBef>
            </a:pPr>
            <a:r>
              <a:rPr lang="en-US" altLang="en-US" sz="2400">
                <a:latin typeface="+mn-lt"/>
              </a:rPr>
              <a:t>Property Sales</a:t>
            </a:r>
          </a:p>
          <a:p>
            <a:pPr>
              <a:lnSpc>
                <a:spcPct val="80000"/>
              </a:lnSpc>
              <a:spcBef>
                <a:spcPct val="55000"/>
              </a:spcBef>
            </a:pPr>
            <a:r>
              <a:rPr lang="en-US" altLang="en-US" sz="2400">
                <a:latin typeface="+mn-lt"/>
              </a:rPr>
              <a:t>Lottery Receipts</a:t>
            </a:r>
          </a:p>
          <a:p>
            <a:pPr>
              <a:lnSpc>
                <a:spcPct val="80000"/>
              </a:lnSpc>
              <a:spcBef>
                <a:spcPct val="55000"/>
              </a:spcBef>
            </a:pPr>
            <a:r>
              <a:rPr lang="en-US" altLang="en-US" sz="2400">
                <a:latin typeface="+mn-lt"/>
              </a:rPr>
              <a:t>Collections For Another Government</a:t>
            </a:r>
          </a:p>
        </p:txBody>
      </p:sp>
    </p:spTree>
    <p:extLst>
      <p:ext uri="{BB962C8B-B14F-4D97-AF65-F5344CB8AC3E}">
        <p14:creationId xmlns:p14="http://schemas.microsoft.com/office/powerpoint/2010/main" val="1540509551"/>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77826" name="Rectangle 2"/>
          <p:cNvSpPr>
            <a:spLocks noGrp="1" noChangeArrowheads="1"/>
          </p:cNvSpPr>
          <p:nvPr>
            <p:ph type="title"/>
          </p:nvPr>
        </p:nvSpPr>
        <p:spPr>
          <a:xfrm>
            <a:off x="533400" y="457200"/>
            <a:ext cx="7543800" cy="1143000"/>
          </a:xfrm>
        </p:spPr>
        <p:txBody>
          <a:bodyPr/>
          <a:lstStyle/>
          <a:p>
            <a:r>
              <a:rPr lang="en-US" altLang="en-US"/>
              <a:t>TABOR Limits Property Tax Revenue</a:t>
            </a:r>
          </a:p>
        </p:txBody>
      </p:sp>
      <p:sp>
        <p:nvSpPr>
          <p:cNvPr id="77827" name="Rectangle 3"/>
          <p:cNvSpPr>
            <a:spLocks noGrp="1" noChangeArrowheads="1"/>
          </p:cNvSpPr>
          <p:nvPr>
            <p:ph idx="1"/>
          </p:nvPr>
        </p:nvSpPr>
        <p:spPr>
          <a:xfrm>
            <a:off x="381000" y="1447800"/>
            <a:ext cx="7848600" cy="4418012"/>
          </a:xfrm>
          <a:noFill/>
        </p:spPr>
        <p:txBody>
          <a:bodyPr/>
          <a:lstStyle/>
          <a:p>
            <a:pPr>
              <a:lnSpc>
                <a:spcPct val="90000"/>
              </a:lnSpc>
              <a:spcBef>
                <a:spcPct val="55000"/>
              </a:spcBef>
            </a:pPr>
            <a:r>
              <a:rPr lang="en-US" altLang="en-US" sz="2400"/>
              <a:t>TABOR also limits the amount of property tax revenue which a government may receive in any year</a:t>
            </a:r>
          </a:p>
          <a:p>
            <a:pPr>
              <a:lnSpc>
                <a:spcPct val="90000"/>
              </a:lnSpc>
              <a:spcBef>
                <a:spcPct val="55000"/>
              </a:spcBef>
            </a:pPr>
            <a:r>
              <a:rPr lang="en-US" altLang="en-US" sz="2400"/>
              <a:t>The limit for most local governments is the amount of revenue collected in the prior year adjusted for inflation plus local growth</a:t>
            </a:r>
          </a:p>
          <a:p>
            <a:pPr lvl="1">
              <a:lnSpc>
                <a:spcPct val="90000"/>
              </a:lnSpc>
              <a:spcBef>
                <a:spcPct val="55000"/>
              </a:spcBef>
            </a:pPr>
            <a:r>
              <a:rPr lang="en-US" altLang="en-US" sz="2000"/>
              <a:t>Same formula as the revenue limit</a:t>
            </a:r>
          </a:p>
          <a:p>
            <a:pPr marL="342900" indent="-342900">
              <a:lnSpc>
                <a:spcPct val="80000"/>
              </a:lnSpc>
              <a:spcBef>
                <a:spcPct val="55000"/>
              </a:spcBef>
            </a:pPr>
            <a:r>
              <a:rPr lang="en-US" altLang="en-US" sz="2400"/>
              <a:t>For many governments, there is also a statutory 5.5% property tax revenue increase limit</a:t>
            </a:r>
          </a:p>
          <a:p>
            <a:pPr marL="692150" indent="-342900">
              <a:lnSpc>
                <a:spcPct val="80000"/>
              </a:lnSpc>
              <a:spcBef>
                <a:spcPct val="55000"/>
              </a:spcBef>
              <a:buFont typeface="Arial" pitchFamily="34" charset="0"/>
              <a:buChar char="‒"/>
            </a:pPr>
            <a:r>
              <a:rPr lang="en-US" altLang="en-US" sz="2400"/>
              <a:t>C.R.S. § 29-1-301</a:t>
            </a:r>
          </a:p>
        </p:txBody>
      </p:sp>
    </p:spTree>
    <p:extLst>
      <p:ext uri="{BB962C8B-B14F-4D97-AF65-F5344CB8AC3E}">
        <p14:creationId xmlns:p14="http://schemas.microsoft.com/office/powerpoint/2010/main" val="100627840"/>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78850" name="Rectangle 2"/>
          <p:cNvSpPr>
            <a:spLocks noGrp="1" noChangeArrowheads="1"/>
          </p:cNvSpPr>
          <p:nvPr>
            <p:ph type="title"/>
          </p:nvPr>
        </p:nvSpPr>
        <p:spPr>
          <a:xfrm>
            <a:off x="381000" y="381000"/>
            <a:ext cx="7696200" cy="1143000"/>
          </a:xfrm>
        </p:spPr>
        <p:txBody>
          <a:bodyPr/>
          <a:lstStyle/>
          <a:p>
            <a:r>
              <a:rPr lang="en-US" altLang="en-US" sz="3200"/>
              <a:t>Ratchet Effect</a:t>
            </a:r>
          </a:p>
        </p:txBody>
      </p:sp>
      <p:sp>
        <p:nvSpPr>
          <p:cNvPr id="78851" name="Rectangle 3"/>
          <p:cNvSpPr>
            <a:spLocks noGrp="1" noChangeArrowheads="1"/>
          </p:cNvSpPr>
          <p:nvPr>
            <p:ph idx="1"/>
          </p:nvPr>
        </p:nvSpPr>
        <p:spPr>
          <a:xfrm>
            <a:off x="533400" y="1905000"/>
            <a:ext cx="7543800" cy="3886200"/>
          </a:xfrm>
          <a:noFill/>
        </p:spPr>
        <p:txBody>
          <a:bodyPr/>
          <a:lstStyle/>
          <a:p>
            <a:pPr marL="457200" lvl="1" indent="0">
              <a:spcBef>
                <a:spcPct val="55000"/>
              </a:spcBef>
              <a:buNone/>
            </a:pPr>
            <a:r>
              <a:rPr lang="en-US" altLang="en-US" sz="2800"/>
              <a:t>Because TABOR looks at last year’s revenues if revenues decline due to a recession the government cannot return to the pre-recession expenditures without voter approval</a:t>
            </a:r>
          </a:p>
          <a:p>
            <a:pPr marL="457200" lvl="1" indent="0">
              <a:spcBef>
                <a:spcPct val="55000"/>
              </a:spcBef>
              <a:buNone/>
            </a:pPr>
            <a:endParaRPr lang="en-US" altLang="en-US" sz="2800"/>
          </a:p>
          <a:p>
            <a:pPr marL="457200" lvl="1" indent="0">
              <a:spcBef>
                <a:spcPct val="55000"/>
              </a:spcBef>
              <a:buNone/>
            </a:pPr>
            <a:r>
              <a:rPr lang="en-US" altLang="en-US" sz="2800"/>
              <a:t>https://www.youtube.com/watch?v=WqhSxluZs2A</a:t>
            </a:r>
            <a:endParaRPr lang="en-US" altLang="en-US" sz="2800"/>
          </a:p>
          <a:p>
            <a:pPr marL="457200" lvl="1" indent="0">
              <a:spcBef>
                <a:spcPct val="55000"/>
              </a:spcBef>
              <a:buNone/>
            </a:pPr>
            <a:endParaRPr lang="en-US" altLang="en-US" sz="2800"/>
          </a:p>
        </p:txBody>
      </p:sp>
    </p:spTree>
    <p:extLst>
      <p:ext uri="{BB962C8B-B14F-4D97-AF65-F5344CB8AC3E}">
        <p14:creationId xmlns:p14="http://schemas.microsoft.com/office/powerpoint/2010/main" val="743199770"/>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80898" name="Rectangle 2"/>
          <p:cNvSpPr>
            <a:spLocks noGrp="1" noChangeArrowheads="1"/>
          </p:cNvSpPr>
          <p:nvPr>
            <p:ph type="title"/>
          </p:nvPr>
        </p:nvSpPr>
        <p:spPr>
          <a:xfrm>
            <a:off x="457200" y="457200"/>
            <a:ext cx="7924800" cy="1143000"/>
          </a:xfrm>
        </p:spPr>
        <p:txBody>
          <a:bodyPr/>
          <a:lstStyle/>
          <a:p>
            <a:r>
              <a:rPr lang="en-US" altLang="en-US"/>
              <a:t>Property Tax Mill Levy</a:t>
            </a:r>
          </a:p>
        </p:txBody>
      </p:sp>
      <p:sp>
        <p:nvSpPr>
          <p:cNvPr id="80899" name="Rectangle 3"/>
          <p:cNvSpPr>
            <a:spLocks noGrp="1" noChangeArrowheads="1"/>
          </p:cNvSpPr>
          <p:nvPr>
            <p:ph idx="1"/>
          </p:nvPr>
        </p:nvSpPr>
        <p:spPr>
          <a:xfrm>
            <a:off x="533400" y="1371600"/>
            <a:ext cx="7542212" cy="4418012"/>
          </a:xfrm>
          <a:noFill/>
        </p:spPr>
        <p:txBody>
          <a:bodyPr/>
          <a:lstStyle/>
          <a:p>
            <a:pPr>
              <a:spcBef>
                <a:spcPct val="55000"/>
              </a:spcBef>
            </a:pPr>
            <a:r>
              <a:rPr lang="en-US" altLang="en-US" sz="2800"/>
              <a:t>If property values increase, the mill levy may have to be reduced due to TABOR’s property tax revenue limit</a:t>
            </a:r>
          </a:p>
          <a:p>
            <a:pPr lvl="1">
              <a:spcBef>
                <a:spcPct val="55000"/>
              </a:spcBef>
            </a:pPr>
            <a:r>
              <a:rPr lang="en-US" altLang="en-US" sz="2800"/>
              <a:t>Because growth in property values exceeds growth in CPI and local growth</a:t>
            </a:r>
          </a:p>
          <a:p>
            <a:pPr>
              <a:spcBef>
                <a:spcPct val="55000"/>
              </a:spcBef>
            </a:pPr>
            <a:r>
              <a:rPr lang="en-US" altLang="en-US" sz="2800"/>
              <a:t>If property values decrease, the mill levy cannot be increased to produce the same revenues without a vote</a:t>
            </a:r>
          </a:p>
        </p:txBody>
      </p:sp>
    </p:spTree>
    <p:extLst>
      <p:ext uri="{BB962C8B-B14F-4D97-AF65-F5344CB8AC3E}">
        <p14:creationId xmlns:p14="http://schemas.microsoft.com/office/powerpoint/2010/main" val="3511511241"/>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8587DD2-95AD-4347-BDFF-491290A4BA0C}"/>
              </a:ext>
            </a:extLst>
          </p:cNvPr>
          <p:cNvSpPr>
            <a:spLocks noGrp="1"/>
          </p:cNvSpPr>
          <p:nvPr>
            <p:ph type="title"/>
          </p:nvPr>
        </p:nvSpPr>
        <p:spPr>
          <a:xfrm>
            <a:off x="228600" y="738981"/>
            <a:ext cx="8686800" cy="1143000"/>
          </a:xfrm>
        </p:spPr>
        <p:txBody>
          <a:bodyPr/>
          <a:lstStyle/>
          <a:p>
            <a:r>
              <a:rPr lang="en-US"/>
              <a:t>Blackbox Theory</a:t>
            </a:r>
          </a:p>
        </p:txBody>
      </p:sp>
      <p:sp>
        <p:nvSpPr>
          <p:cNvPr id="3" name="Content Placeholder 2">
            <a:extLst>
              <a:ext uri="{FF2B5EF4-FFF2-40B4-BE49-F238E27FC236}">
                <a16:creationId xmlns:a16="http://schemas.microsoft.com/office/drawing/2014/main" id="{709607D3-CB57-495B-8E98-2CF8DBB24782}"/>
              </a:ext>
            </a:extLst>
          </p:cNvPr>
          <p:cNvSpPr>
            <a:spLocks noGrp="1"/>
          </p:cNvSpPr>
          <p:nvPr>
            <p:ph idx="1"/>
          </p:nvPr>
        </p:nvSpPr>
        <p:spPr>
          <a:xfrm>
            <a:off x="228600" y="1585118"/>
            <a:ext cx="8686800" cy="4282282"/>
          </a:xfrm>
        </p:spPr>
        <p:txBody>
          <a:bodyPr/>
          <a:lstStyle/>
          <a:p>
            <a:r>
              <a:rPr lang="en-US" sz="2000"/>
              <a:t>Embraced by Colorado Supreme Court in 2008</a:t>
            </a:r>
          </a:p>
          <a:p>
            <a:endParaRPr lang="en-US" sz="2000"/>
          </a:p>
          <a:p>
            <a:r>
              <a:rPr lang="en-US" sz="2000"/>
              <a:t>Treats the internal financial operations of each municipality or other district as if they were in a black box.</a:t>
            </a:r>
          </a:p>
          <a:p>
            <a:endParaRPr lang="en-US" sz="2000"/>
          </a:p>
          <a:p>
            <a:r>
              <a:rPr lang="en-US" sz="2000"/>
              <a:t>Prevent money from entering the box?</a:t>
            </a:r>
          </a:p>
        </p:txBody>
      </p:sp>
      <p:sp>
        <p:nvSpPr>
          <p:cNvPr id="4" name="Slide Number Placeholder 3">
            <a:extLst>
              <a:ext uri="{FF2B5EF4-FFF2-40B4-BE49-F238E27FC236}">
                <a16:creationId xmlns:a16="http://schemas.microsoft.com/office/drawing/2014/main" id="{DD68518A-430C-4CF2-96F8-193D95844A06}"/>
              </a:ext>
            </a:extLst>
          </p:cNvPr>
          <p:cNvSpPr>
            <a:spLocks noGrp="1"/>
          </p:cNvSpPr>
          <p:nvPr>
            <p:ph type="sldNum" sz="quarter" idx="12"/>
          </p:nvPr>
        </p:nvSpPr>
        <p:spPr/>
        <p:txBody>
          <a:bodyPr/>
          <a:lstStyle/>
          <a:p>
            <a:fld id="{F1232565-0E66-47E7-A6B5-7369775033FA}" type="slidenum">
              <a:rPr lang="en-US" smtClean="0"/>
              <a:t>14</a:t>
            </a:fld>
            <a:endParaRPr lang="en-US"/>
          </a:p>
        </p:txBody>
      </p:sp>
    </p:spTree>
    <p:extLst>
      <p:ext uri="{BB962C8B-B14F-4D97-AF65-F5344CB8AC3E}">
        <p14:creationId xmlns:p14="http://schemas.microsoft.com/office/powerpoint/2010/main" val="4259658545"/>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pic>
        <p:nvPicPr>
          <p:cNvPr id="4" name="Picture 3">
            <a:extLst>
              <a:ext uri="{FF2B5EF4-FFF2-40B4-BE49-F238E27FC236}">
                <a16:creationId xmlns:a16="http://schemas.microsoft.com/office/drawing/2014/main" id="{8AD08305-C9AF-4F4A-8730-6B48FBB5BA68}"/>
              </a:ext>
            </a:extLst>
          </p:cNvPr>
          <p:cNvPicPr>
            <a:picLocks noChangeAspect="1"/>
          </p:cNvPicPr>
          <p:nvPr/>
        </p:nvPicPr>
        <p:blipFill>
          <a:blip r:embed="rId2"/>
          <a:stretch>
            <a:fillRect/>
          </a:stretch>
        </p:blipFill>
        <p:spPr>
          <a:xfrm>
            <a:off x="7229649" y="397299"/>
            <a:ext cx="1428401" cy="1790263"/>
          </a:xfrm>
          <a:prstGeom prst="rect">
            <a:avLst/>
          </a:prstGeom>
        </p:spPr>
      </p:pic>
      <p:sp>
        <p:nvSpPr>
          <p:cNvPr id="5" name="&quot;Not Allowed&quot; Symbol 4">
            <a:extLst>
              <a:ext uri="{FF2B5EF4-FFF2-40B4-BE49-F238E27FC236}">
                <a16:creationId xmlns:a16="http://schemas.microsoft.com/office/drawing/2014/main" id="{AE8F360F-FDE4-481E-B2AB-5506DAE12145}"/>
              </a:ext>
            </a:extLst>
          </p:cNvPr>
          <p:cNvSpPr/>
          <p:nvPr/>
        </p:nvSpPr>
        <p:spPr>
          <a:xfrm>
            <a:off x="6743700" y="0"/>
            <a:ext cx="2400300" cy="2584862"/>
          </a:xfrm>
          <a:prstGeom prst="noSmoking">
            <a:avLst>
              <a:gd name="adj" fmla="val 7947"/>
            </a:avLst>
          </a:prstGeom>
          <a:solidFill>
            <a:srgbClr val="FF0000">
              <a:alpha val="7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1922" name="Rectangle 2"/>
          <p:cNvSpPr>
            <a:spLocks noGrp="1" noChangeArrowheads="1"/>
          </p:cNvSpPr>
          <p:nvPr>
            <p:ph type="title"/>
          </p:nvPr>
        </p:nvSpPr>
        <p:spPr>
          <a:xfrm>
            <a:off x="533400" y="685800"/>
            <a:ext cx="7543800" cy="914400"/>
          </a:xfrm>
        </p:spPr>
        <p:txBody>
          <a:bodyPr/>
          <a:lstStyle/>
          <a:p>
            <a:r>
              <a:rPr lang="en-US" altLang="en-US"/>
              <a:t>Can Vote Out of Revenue Limits </a:t>
            </a:r>
          </a:p>
        </p:txBody>
      </p:sp>
      <p:sp>
        <p:nvSpPr>
          <p:cNvPr id="81923" name="Rectangle 3"/>
          <p:cNvSpPr>
            <a:spLocks noGrp="1" noChangeArrowheads="1"/>
          </p:cNvSpPr>
          <p:nvPr>
            <p:ph idx="1"/>
          </p:nvPr>
        </p:nvSpPr>
        <p:spPr>
          <a:xfrm>
            <a:off x="533400" y="1905000"/>
            <a:ext cx="7542212" cy="3884612"/>
          </a:xfrm>
          <a:noFill/>
        </p:spPr>
        <p:txBody>
          <a:bodyPr/>
          <a:lstStyle/>
          <a:p>
            <a:pPr>
              <a:spcBef>
                <a:spcPct val="55000"/>
              </a:spcBef>
            </a:pPr>
            <a:r>
              <a:rPr lang="en-US" altLang="en-US" sz="3200"/>
              <a:t>TABOR allows a government to ask voters if it may keep excess revenue</a:t>
            </a:r>
          </a:p>
          <a:p>
            <a:pPr lvl="1">
              <a:spcBef>
                <a:spcPct val="55000"/>
              </a:spcBef>
            </a:pPr>
            <a:r>
              <a:rPr lang="en-US" altLang="en-US" sz="3200"/>
              <a:t>It does not allow voters to exempt the government from all of TABOR’s provisions</a:t>
            </a:r>
          </a:p>
          <a:p>
            <a:pPr lvl="2">
              <a:spcBef>
                <a:spcPct val="55000"/>
              </a:spcBef>
            </a:pPr>
            <a:r>
              <a:rPr lang="en-US" altLang="en-US" sz="3200"/>
              <a:t>voters may approve a delay of up to four years in voting on ballot issues</a:t>
            </a:r>
          </a:p>
        </p:txBody>
      </p:sp>
    </p:spTree>
    <p:extLst>
      <p:ext uri="{BB962C8B-B14F-4D97-AF65-F5344CB8AC3E}">
        <p14:creationId xmlns:p14="http://schemas.microsoft.com/office/powerpoint/2010/main" val="3966208066"/>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87042" name="Rectangle 2"/>
          <p:cNvSpPr>
            <a:spLocks noGrp="1" noChangeArrowheads="1"/>
          </p:cNvSpPr>
          <p:nvPr>
            <p:ph type="title"/>
          </p:nvPr>
        </p:nvSpPr>
        <p:spPr>
          <a:xfrm>
            <a:off x="533400" y="685800"/>
            <a:ext cx="7924800" cy="1143000"/>
          </a:xfrm>
        </p:spPr>
        <p:txBody>
          <a:bodyPr/>
          <a:lstStyle/>
          <a:p>
            <a:r>
              <a:rPr lang="en-US" altLang="en-US"/>
              <a:t>TABOR Prohibits Certain Taxes</a:t>
            </a:r>
          </a:p>
        </p:txBody>
      </p:sp>
      <p:sp>
        <p:nvSpPr>
          <p:cNvPr id="87043" name="Rectangle 3"/>
          <p:cNvSpPr>
            <a:spLocks noGrp="1" noChangeArrowheads="1"/>
          </p:cNvSpPr>
          <p:nvPr>
            <p:ph idx="1"/>
          </p:nvPr>
        </p:nvSpPr>
        <p:spPr>
          <a:xfrm>
            <a:off x="533400" y="1905000"/>
            <a:ext cx="7542212" cy="3884612"/>
          </a:xfrm>
          <a:noFill/>
        </p:spPr>
        <p:txBody>
          <a:bodyPr/>
          <a:lstStyle/>
          <a:p>
            <a:pPr>
              <a:spcBef>
                <a:spcPct val="55000"/>
              </a:spcBef>
            </a:pPr>
            <a:r>
              <a:rPr lang="en-US" altLang="en-US" sz="3200"/>
              <a:t>Real Estate Transfer Tax</a:t>
            </a:r>
          </a:p>
          <a:p>
            <a:pPr>
              <a:spcBef>
                <a:spcPct val="55000"/>
              </a:spcBef>
            </a:pPr>
            <a:r>
              <a:rPr lang="en-US" altLang="en-US" sz="3200"/>
              <a:t>State Property Tax</a:t>
            </a:r>
          </a:p>
          <a:p>
            <a:pPr>
              <a:spcBef>
                <a:spcPct val="55000"/>
              </a:spcBef>
            </a:pPr>
            <a:r>
              <a:rPr lang="en-US" altLang="en-US" sz="3200"/>
              <a:t>Local Income Tax</a:t>
            </a:r>
          </a:p>
          <a:p>
            <a:pPr>
              <a:spcBef>
                <a:spcPct val="55000"/>
              </a:spcBef>
            </a:pPr>
            <a:r>
              <a:rPr lang="en-US" altLang="en-US" sz="3200"/>
              <a:t>Graduated State Income Tax</a:t>
            </a:r>
          </a:p>
          <a:p>
            <a:pPr>
              <a:spcBef>
                <a:spcPct val="55000"/>
              </a:spcBef>
            </a:pPr>
            <a:endParaRPr lang="en-US" altLang="en-US" sz="3200"/>
          </a:p>
        </p:txBody>
      </p:sp>
    </p:spTree>
    <p:extLst>
      <p:ext uri="{BB962C8B-B14F-4D97-AF65-F5344CB8AC3E}">
        <p14:creationId xmlns:p14="http://schemas.microsoft.com/office/powerpoint/2010/main" val="182561112"/>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40259AA2-AB87-4E21-90C9-D572013ADEFC}"/>
              </a:ext>
            </a:extLst>
          </p:cNvPr>
          <p:cNvSpPr>
            <a:spLocks noGrp="1"/>
          </p:cNvSpPr>
          <p:nvPr>
            <p:ph type="title"/>
          </p:nvPr>
        </p:nvSpPr>
        <p:spPr>
          <a:xfrm>
            <a:off x="228600" y="738981"/>
            <a:ext cx="8686800" cy="1143000"/>
          </a:xfrm>
        </p:spPr>
        <p:txBody>
          <a:bodyPr/>
          <a:lstStyle/>
          <a:p>
            <a:r>
              <a:rPr lang="en-US"/>
              <a:t>Calculate TABOR revenue after de-brucing?</a:t>
            </a:r>
          </a:p>
        </p:txBody>
      </p:sp>
      <p:sp>
        <p:nvSpPr>
          <p:cNvPr id="3" name="Content Placeholder 2">
            <a:extLst>
              <a:ext uri="{FF2B5EF4-FFF2-40B4-BE49-F238E27FC236}">
                <a16:creationId xmlns:a16="http://schemas.microsoft.com/office/drawing/2014/main" id="{8F51226B-FF3D-4B83-B78A-021C49D367A3}"/>
              </a:ext>
            </a:extLst>
          </p:cNvPr>
          <p:cNvSpPr>
            <a:spLocks noGrp="1"/>
          </p:cNvSpPr>
          <p:nvPr>
            <p:ph idx="1"/>
          </p:nvPr>
        </p:nvSpPr>
        <p:spPr/>
        <p:txBody>
          <a:bodyPr/>
          <a:lstStyle/>
          <a:p>
            <a:pPr>
              <a:spcAft>
                <a:spcPts val="600"/>
              </a:spcAft>
            </a:pPr>
            <a:r>
              <a:rPr lang="en-US" sz="2000"/>
              <a:t>Short answer – Yes</a:t>
            </a:r>
          </a:p>
          <a:p>
            <a:pPr>
              <a:spcAft>
                <a:spcPts val="600"/>
              </a:spcAft>
            </a:pPr>
            <a:r>
              <a:rPr lang="en-US" sz="2000"/>
              <a:t>TABOR §7</a:t>
            </a:r>
          </a:p>
          <a:p>
            <a:pPr lvl="1">
              <a:spcAft>
                <a:spcPts val="600"/>
              </a:spcAft>
            </a:pPr>
            <a:r>
              <a:rPr lang="en-US" sz="2000"/>
              <a:t>§7(b): Maximum annual “spending” limit increases are adjusted by voter-approved revenue changes.</a:t>
            </a:r>
          </a:p>
          <a:p>
            <a:pPr lvl="1">
              <a:spcAft>
                <a:spcPts val="600"/>
              </a:spcAft>
            </a:pPr>
            <a:r>
              <a:rPr lang="en-US" sz="2000"/>
              <a:t>§7(d): Convert revenue changes to dollars. Refund if revenue from sources not excluded exceeds limits in dollars for that fiscal year.</a:t>
            </a:r>
          </a:p>
          <a:p>
            <a:pPr>
              <a:spcAft>
                <a:spcPts val="600"/>
              </a:spcAft>
            </a:pPr>
            <a:r>
              <a:rPr lang="en-US" sz="2000"/>
              <a:t>TABOR §3(b)(ii) – Vote to increase tax or bonded debt.</a:t>
            </a:r>
          </a:p>
          <a:p>
            <a:pPr>
              <a:spcAft>
                <a:spcPts val="600"/>
              </a:spcAft>
            </a:pPr>
            <a:r>
              <a:rPr lang="en-US" sz="2000"/>
              <a:t>TABOR §5 – Emergency Reserve</a:t>
            </a:r>
          </a:p>
          <a:p>
            <a:pPr>
              <a:spcAft>
                <a:spcPts val="600"/>
              </a:spcAft>
            </a:pPr>
            <a:r>
              <a:rPr lang="en-US" sz="2000"/>
              <a:t>Revenue change was earmarked?</a:t>
            </a:r>
          </a:p>
          <a:p>
            <a:pPr>
              <a:spcAft>
                <a:spcPts val="600"/>
              </a:spcAft>
            </a:pPr>
            <a:r>
              <a:rPr lang="en-US" sz="2000"/>
              <a:t>Tracking</a:t>
            </a:r>
          </a:p>
        </p:txBody>
      </p:sp>
      <p:sp>
        <p:nvSpPr>
          <p:cNvPr id="4" name="Slide Number Placeholder 3">
            <a:extLst>
              <a:ext uri="{FF2B5EF4-FFF2-40B4-BE49-F238E27FC236}">
                <a16:creationId xmlns:a16="http://schemas.microsoft.com/office/drawing/2014/main" id="{7FB8CEAD-323D-4B85-92AC-80A21A30D722}"/>
              </a:ext>
            </a:extLst>
          </p:cNvPr>
          <p:cNvSpPr>
            <a:spLocks noGrp="1"/>
          </p:cNvSpPr>
          <p:nvPr>
            <p:ph type="sldNum" sz="quarter" idx="12"/>
          </p:nvPr>
        </p:nvSpPr>
        <p:spPr/>
        <p:txBody>
          <a:bodyPr/>
          <a:lstStyle/>
          <a:p>
            <a:fld id="{F1232565-0E66-47E7-A6B5-7369775033FA}" type="slidenum">
              <a:rPr lang="en-US" smtClean="0"/>
              <a:t>17</a:t>
            </a:fld>
            <a:endParaRPr lang="en-US"/>
          </a:p>
        </p:txBody>
      </p:sp>
    </p:spTree>
    <p:extLst>
      <p:ext uri="{BB962C8B-B14F-4D97-AF65-F5344CB8AC3E}">
        <p14:creationId xmlns:p14="http://schemas.microsoft.com/office/powerpoint/2010/main" val="2936960134"/>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DD3C330-B55E-4D70-818C-FDC348E8EDBA}"/>
              </a:ext>
            </a:extLst>
          </p:cNvPr>
          <p:cNvSpPr>
            <a:spLocks noGrp="1"/>
          </p:cNvSpPr>
          <p:nvPr>
            <p:ph type="title"/>
          </p:nvPr>
        </p:nvSpPr>
        <p:spPr/>
        <p:txBody>
          <a:bodyPr/>
          <a:lstStyle/>
          <a:p>
            <a:r>
              <a:rPr lang="en-US"/>
              <a:t>1992 Flashback -</a:t>
            </a:r>
          </a:p>
        </p:txBody>
      </p:sp>
      <p:sp>
        <p:nvSpPr>
          <p:cNvPr id="3" name="Content Placeholder 2">
            <a:extLst>
              <a:ext uri="{FF2B5EF4-FFF2-40B4-BE49-F238E27FC236}">
                <a16:creationId xmlns:a16="http://schemas.microsoft.com/office/drawing/2014/main" id="{4FB44746-51C4-4829-9AD9-E5EB1C5D91DD}"/>
              </a:ext>
            </a:extLst>
          </p:cNvPr>
          <p:cNvSpPr>
            <a:spLocks noGrp="1"/>
          </p:cNvSpPr>
          <p:nvPr>
            <p:ph idx="1"/>
          </p:nvPr>
        </p:nvSpPr>
        <p:spPr/>
        <p:txBody>
          <a:bodyPr/>
          <a:lstStyle/>
          <a:p>
            <a:r>
              <a:rPr lang="en-US" sz="2000"/>
              <a:t>Who said it and which movie?</a:t>
            </a:r>
          </a:p>
          <a:p>
            <a:pPr lvl="1"/>
            <a:r>
              <a:rPr lang="en-US" sz="2000"/>
              <a:t>“You can’t handle the truth!”</a:t>
            </a:r>
          </a:p>
          <a:p>
            <a:pPr lvl="1"/>
            <a:r>
              <a:rPr lang="en-US" sz="2000"/>
              <a:t>“There’s no crying in baseball!”</a:t>
            </a:r>
          </a:p>
        </p:txBody>
      </p:sp>
      <p:sp>
        <p:nvSpPr>
          <p:cNvPr id="4" name="Slide Number Placeholder 3">
            <a:extLst>
              <a:ext uri="{FF2B5EF4-FFF2-40B4-BE49-F238E27FC236}">
                <a16:creationId xmlns:a16="http://schemas.microsoft.com/office/drawing/2014/main" id="{ECC0650F-6068-42F5-8FC2-1D89DDF583EE}"/>
              </a:ext>
            </a:extLst>
          </p:cNvPr>
          <p:cNvSpPr>
            <a:spLocks noGrp="1"/>
          </p:cNvSpPr>
          <p:nvPr>
            <p:ph type="sldNum" sz="quarter" idx="12"/>
          </p:nvPr>
        </p:nvSpPr>
        <p:spPr/>
        <p:txBody>
          <a:bodyPr/>
          <a:lstStyle/>
          <a:p>
            <a:fld id="{F1232565-0E66-47E7-A6B5-7369775033FA}" type="slidenum">
              <a:rPr lang="en-US" smtClean="0"/>
              <a:t>18</a:t>
            </a:fld>
            <a:endParaRPr lang="en-US"/>
          </a:p>
        </p:txBody>
      </p:sp>
    </p:spTree>
    <p:extLst>
      <p:ext uri="{BB962C8B-B14F-4D97-AF65-F5344CB8AC3E}">
        <p14:creationId xmlns:p14="http://schemas.microsoft.com/office/powerpoint/2010/main" val="1134833719"/>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73730" name="Rectangle 2"/>
          <p:cNvSpPr>
            <a:spLocks noGrp="1" noChangeArrowheads="1"/>
          </p:cNvSpPr>
          <p:nvPr>
            <p:ph type="title"/>
          </p:nvPr>
        </p:nvSpPr>
        <p:spPr>
          <a:xfrm>
            <a:off x="457200" y="381000"/>
            <a:ext cx="7848600" cy="914400"/>
          </a:xfrm>
        </p:spPr>
        <p:txBody>
          <a:bodyPr/>
          <a:lstStyle/>
          <a:p>
            <a:r>
              <a:rPr lang="en-US" altLang="en-US"/>
              <a:t>TABOR Requires Elections On</a:t>
            </a:r>
          </a:p>
        </p:txBody>
      </p:sp>
      <p:sp>
        <p:nvSpPr>
          <p:cNvPr id="73731" name="Rectangle 3"/>
          <p:cNvSpPr>
            <a:spLocks noGrp="1" noChangeArrowheads="1"/>
          </p:cNvSpPr>
          <p:nvPr>
            <p:ph idx="1"/>
          </p:nvPr>
        </p:nvSpPr>
        <p:spPr>
          <a:xfrm>
            <a:off x="533400" y="1447800"/>
            <a:ext cx="7543800" cy="4648200"/>
          </a:xfrm>
          <a:noFill/>
        </p:spPr>
        <p:txBody>
          <a:bodyPr/>
          <a:lstStyle/>
          <a:p>
            <a:pPr>
              <a:lnSpc>
                <a:spcPct val="80000"/>
              </a:lnSpc>
              <a:spcBef>
                <a:spcPct val="55000"/>
              </a:spcBef>
            </a:pPr>
            <a:r>
              <a:rPr lang="en-US" altLang="en-US" sz="2200"/>
              <a:t>Any new tax, tax rate increase, mill levy above that for the prior year, valuation for assessment ratio increase for a property class, or extension of an expiring tax, or a tax policy change directly causing a net tax revenue gain to any district.</a:t>
            </a:r>
          </a:p>
          <a:p>
            <a:pPr>
              <a:lnSpc>
                <a:spcPct val="80000"/>
              </a:lnSpc>
              <a:spcBef>
                <a:spcPct val="55000"/>
              </a:spcBef>
            </a:pPr>
            <a:r>
              <a:rPr lang="en-US" altLang="en-US" sz="2200"/>
              <a:t>Except for refinancing district bonded debt at a lower interest rate or adding new employees to existing district pension plans, creation of any multiple-fiscal year direct or indirect district debt or other financial obligation whatsoever without adequate present cash reserves pledged irrevocably and held for payments in all future fiscal years.</a:t>
            </a:r>
          </a:p>
          <a:p>
            <a:pPr>
              <a:lnSpc>
                <a:spcPct val="80000"/>
              </a:lnSpc>
              <a:spcBef>
                <a:spcPct val="55000"/>
              </a:spcBef>
            </a:pPr>
            <a:r>
              <a:rPr lang="en-US" altLang="en-US" sz="2200"/>
              <a:t>Keeping revenues which exceed TABOR limits (de-Brucing).</a:t>
            </a:r>
          </a:p>
          <a:p>
            <a:pPr marL="0" indent="0">
              <a:lnSpc>
                <a:spcPct val="80000"/>
              </a:lnSpc>
              <a:spcBef>
                <a:spcPct val="55000"/>
              </a:spcBef>
              <a:buNone/>
            </a:pPr>
            <a:endParaRPr lang="en-US" altLang="en-US" sz="2200"/>
          </a:p>
        </p:txBody>
      </p:sp>
    </p:spTree>
    <p:extLst>
      <p:ext uri="{BB962C8B-B14F-4D97-AF65-F5344CB8AC3E}">
        <p14:creationId xmlns:p14="http://schemas.microsoft.com/office/powerpoint/2010/main" val="37942164"/>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34820" name="Rectangle 4"/>
          <p:cNvSpPr>
            <a:spLocks noGrp="1" noChangeArrowheads="1"/>
          </p:cNvSpPr>
          <p:nvPr>
            <p:ph type="title" idx="4294967295"/>
          </p:nvPr>
        </p:nvSpPr>
        <p:spPr>
          <a:xfrm>
            <a:off x="1143000" y="2133600"/>
            <a:ext cx="7391400" cy="2405062"/>
          </a:xfrm>
          <a:prstGeom prst="rect">
            <a:avLst/>
          </a:prstGeom>
        </p:spPr>
        <p:txBody>
          <a:bodyPr/>
          <a:lstStyle/>
          <a:p>
            <a:pPr algn="ctr"/>
            <a:r>
              <a:rPr lang="en-US" altLang="en-US" sz="4400">
                <a:solidFill>
                  <a:schemeClr val="bg1"/>
                </a:solidFill>
                <a:latin typeface="Gudea" panose="02000000000000000000" pitchFamily="2" charset="0"/>
              </a:rPr>
              <a:t>TABOR</a:t>
            </a:r>
            <a:br>
              <a:rPr lang="en-US" altLang="en-US" sz="4400" baseline="0">
                <a:solidFill>
                  <a:schemeClr val="bg1"/>
                </a:solidFill>
                <a:latin typeface="Gudea" panose="02000000000000000000" pitchFamily="2" charset="0"/>
              </a:rPr>
            </a:br>
            <a:br>
              <a:rPr lang="en-US" altLang="en-US" sz="4400">
                <a:solidFill>
                  <a:schemeClr val="bg1"/>
                </a:solidFill>
                <a:latin typeface="Gudea" panose="02000000000000000000" pitchFamily="2" charset="0"/>
              </a:rPr>
            </a:br>
            <a:endParaRPr lang="en-US" altLang="en-US" sz="4000">
              <a:solidFill>
                <a:schemeClr val="bg1"/>
              </a:solidFill>
              <a:latin typeface="Gudea" panose="02000000000000000000" pitchFamily="2" charset="0"/>
            </a:endParaRPr>
          </a:p>
        </p:txBody>
      </p:sp>
    </p:spTree>
    <p:extLst>
      <p:ext uri="{BB962C8B-B14F-4D97-AF65-F5344CB8AC3E}">
        <p14:creationId xmlns:p14="http://schemas.microsoft.com/office/powerpoint/2010/main" val="3930040225"/>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88066" name="Rectangle 2"/>
          <p:cNvSpPr>
            <a:spLocks noGrp="1" noChangeArrowheads="1"/>
          </p:cNvSpPr>
          <p:nvPr>
            <p:ph type="title"/>
          </p:nvPr>
        </p:nvSpPr>
        <p:spPr>
          <a:xfrm>
            <a:off x="304800" y="381000"/>
            <a:ext cx="8077200" cy="1143000"/>
          </a:xfrm>
        </p:spPr>
        <p:txBody>
          <a:bodyPr/>
          <a:lstStyle/>
          <a:p>
            <a:r>
              <a:rPr lang="en-US" altLang="en-US" sz="3400"/>
              <a:t>TABOR Requires a Vote on New Debt</a:t>
            </a:r>
          </a:p>
        </p:txBody>
      </p:sp>
      <p:sp>
        <p:nvSpPr>
          <p:cNvPr id="88067" name="Rectangle 3"/>
          <p:cNvSpPr>
            <a:spLocks noGrp="1" noChangeArrowheads="1"/>
          </p:cNvSpPr>
          <p:nvPr>
            <p:ph idx="1"/>
          </p:nvPr>
        </p:nvSpPr>
        <p:spPr>
          <a:xfrm>
            <a:off x="457200" y="1066800"/>
            <a:ext cx="7853363" cy="4800600"/>
          </a:xfrm>
          <a:noFill/>
        </p:spPr>
        <p:txBody>
          <a:bodyPr/>
          <a:lstStyle/>
          <a:p>
            <a:pPr>
              <a:lnSpc>
                <a:spcPct val="80000"/>
              </a:lnSpc>
              <a:spcBef>
                <a:spcPct val="55000"/>
              </a:spcBef>
            </a:pPr>
            <a:r>
              <a:rPr lang="en-US" altLang="en-US" sz="2400"/>
              <a:t>Excluded from voting are:</a:t>
            </a:r>
          </a:p>
          <a:p>
            <a:pPr lvl="1">
              <a:lnSpc>
                <a:spcPct val="80000"/>
              </a:lnSpc>
              <a:spcBef>
                <a:spcPct val="50000"/>
              </a:spcBef>
            </a:pPr>
            <a:r>
              <a:rPr lang="en-US" altLang="en-US" sz="2000"/>
              <a:t>Refundings at a lower rate</a:t>
            </a:r>
          </a:p>
          <a:p>
            <a:pPr lvl="1">
              <a:lnSpc>
                <a:spcPct val="80000"/>
              </a:lnSpc>
              <a:spcBef>
                <a:spcPct val="50000"/>
              </a:spcBef>
            </a:pPr>
            <a:r>
              <a:rPr lang="en-US" altLang="en-US" sz="2000"/>
              <a:t>Lease-Purchase Agreements subject to annual appropriation (This is not in TABOR, but a judicial interpretation)</a:t>
            </a:r>
          </a:p>
          <a:p>
            <a:pPr lvl="1">
              <a:lnSpc>
                <a:spcPct val="80000"/>
              </a:lnSpc>
              <a:spcBef>
                <a:spcPct val="50000"/>
              </a:spcBef>
            </a:pPr>
            <a:r>
              <a:rPr lang="en-US" altLang="en-US" sz="2000"/>
              <a:t>Enterprise debt </a:t>
            </a:r>
          </a:p>
          <a:p>
            <a:pPr>
              <a:lnSpc>
                <a:spcPct val="80000"/>
              </a:lnSpc>
              <a:spcBef>
                <a:spcPct val="55000"/>
              </a:spcBef>
            </a:pPr>
            <a:r>
              <a:rPr lang="en-US" altLang="en-US" sz="2400"/>
              <a:t>Requires vote on debt which previously could be issued without a vote</a:t>
            </a:r>
          </a:p>
          <a:p>
            <a:pPr lvl="2">
              <a:lnSpc>
                <a:spcPct val="80000"/>
              </a:lnSpc>
              <a:spcBef>
                <a:spcPct val="40000"/>
              </a:spcBef>
            </a:pPr>
            <a:r>
              <a:rPr lang="en-US" altLang="en-US" sz="1800"/>
              <a:t>Assessment bonds</a:t>
            </a:r>
          </a:p>
          <a:p>
            <a:pPr lvl="2">
              <a:lnSpc>
                <a:spcPct val="80000"/>
              </a:lnSpc>
              <a:spcBef>
                <a:spcPct val="40000"/>
              </a:spcBef>
            </a:pPr>
            <a:r>
              <a:rPr lang="en-US" altLang="en-US" sz="1800"/>
              <a:t>Excise tax revenue bonds</a:t>
            </a:r>
          </a:p>
        </p:txBody>
      </p:sp>
    </p:spTree>
    <p:extLst>
      <p:ext uri="{BB962C8B-B14F-4D97-AF65-F5344CB8AC3E}">
        <p14:creationId xmlns:p14="http://schemas.microsoft.com/office/powerpoint/2010/main" val="4069317870"/>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90114" name="Rectangle 2"/>
          <p:cNvSpPr>
            <a:spLocks noGrp="1" noChangeArrowheads="1"/>
          </p:cNvSpPr>
          <p:nvPr>
            <p:ph type="title"/>
          </p:nvPr>
        </p:nvSpPr>
        <p:spPr>
          <a:xfrm>
            <a:off x="533400" y="533400"/>
            <a:ext cx="7543800" cy="1143000"/>
          </a:xfrm>
        </p:spPr>
        <p:txBody>
          <a:bodyPr/>
          <a:lstStyle/>
          <a:p>
            <a:r>
              <a:rPr lang="en-US" altLang="en-US"/>
              <a:t>TABOR Limits Financial Elections to November</a:t>
            </a:r>
          </a:p>
        </p:txBody>
      </p:sp>
      <p:sp>
        <p:nvSpPr>
          <p:cNvPr id="90115" name="Rectangle 3"/>
          <p:cNvSpPr>
            <a:spLocks noGrp="1" noChangeArrowheads="1"/>
          </p:cNvSpPr>
          <p:nvPr>
            <p:ph idx="1"/>
          </p:nvPr>
        </p:nvSpPr>
        <p:spPr>
          <a:xfrm>
            <a:off x="533400" y="1905000"/>
            <a:ext cx="7543800" cy="3884612"/>
          </a:xfrm>
          <a:noFill/>
        </p:spPr>
        <p:txBody>
          <a:bodyPr/>
          <a:lstStyle/>
          <a:p>
            <a:r>
              <a:rPr lang="en-US" altLang="en-US" sz="3600"/>
              <a:t>Government may have an election in an odd year or even year</a:t>
            </a:r>
          </a:p>
          <a:p>
            <a:pPr lvl="1"/>
            <a:r>
              <a:rPr lang="en-US" altLang="en-US" sz="3600"/>
              <a:t>Even year means financial election in conjunction with statewide or federal races</a:t>
            </a:r>
          </a:p>
          <a:p>
            <a:pPr lvl="1"/>
            <a:r>
              <a:rPr lang="en-US" altLang="en-US" sz="3600"/>
              <a:t>Odd year means a low turn out election</a:t>
            </a:r>
          </a:p>
          <a:p>
            <a:pPr lvl="1"/>
            <a:endParaRPr lang="en-US" altLang="en-US" sz="3600"/>
          </a:p>
        </p:txBody>
      </p:sp>
    </p:spTree>
    <p:extLst>
      <p:ext uri="{BB962C8B-B14F-4D97-AF65-F5344CB8AC3E}">
        <p14:creationId xmlns:p14="http://schemas.microsoft.com/office/powerpoint/2010/main" val="334773185"/>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1899312-E381-47AC-BDFC-2DD98EDA7350}"/>
              </a:ext>
            </a:extLst>
          </p:cNvPr>
          <p:cNvSpPr>
            <a:spLocks noGrp="1"/>
          </p:cNvSpPr>
          <p:nvPr>
            <p:ph type="title"/>
          </p:nvPr>
        </p:nvSpPr>
        <p:spPr/>
        <p:txBody>
          <a:bodyPr/>
          <a:lstStyle/>
          <a:p>
            <a:r>
              <a:rPr lang="en-US"/>
              <a:t>Financial Components to TABOR Elections</a:t>
            </a:r>
          </a:p>
        </p:txBody>
      </p:sp>
      <p:sp>
        <p:nvSpPr>
          <p:cNvPr id="3" name="Content Placeholder 2">
            <a:extLst>
              <a:ext uri="{FF2B5EF4-FFF2-40B4-BE49-F238E27FC236}">
                <a16:creationId xmlns:a16="http://schemas.microsoft.com/office/drawing/2014/main" id="{10DF1D20-AA74-4B71-8D21-4EBA908DA1BE}"/>
              </a:ext>
            </a:extLst>
          </p:cNvPr>
          <p:cNvSpPr>
            <a:spLocks noGrp="1"/>
          </p:cNvSpPr>
          <p:nvPr>
            <p:ph idx="1"/>
          </p:nvPr>
        </p:nvSpPr>
        <p:spPr/>
        <p:txBody>
          <a:bodyPr/>
          <a:lstStyle/>
          <a:p>
            <a:r>
              <a:rPr lang="en-US" sz="3600"/>
              <a:t>Ballot Question Parameters</a:t>
            </a:r>
          </a:p>
          <a:p>
            <a:r>
              <a:rPr lang="en-US" sz="3600"/>
              <a:t>TABOR Notice</a:t>
            </a:r>
          </a:p>
          <a:p>
            <a:r>
              <a:rPr lang="en-US" sz="3600"/>
              <a:t>Website Debt Notice (if debt question)</a:t>
            </a:r>
          </a:p>
          <a:p>
            <a:endParaRPr lang="en-US"/>
          </a:p>
        </p:txBody>
      </p:sp>
      <p:sp>
        <p:nvSpPr>
          <p:cNvPr id="4" name="Slide Number Placeholder 3">
            <a:extLst>
              <a:ext uri="{FF2B5EF4-FFF2-40B4-BE49-F238E27FC236}">
                <a16:creationId xmlns:a16="http://schemas.microsoft.com/office/drawing/2014/main" id="{86EA0898-AD2D-44DC-84CD-F0CF1EAB3E3F}"/>
              </a:ext>
            </a:extLst>
          </p:cNvPr>
          <p:cNvSpPr>
            <a:spLocks noGrp="1"/>
          </p:cNvSpPr>
          <p:nvPr>
            <p:ph type="sldNum" sz="quarter" idx="12"/>
          </p:nvPr>
        </p:nvSpPr>
        <p:spPr/>
        <p:txBody>
          <a:bodyPr/>
          <a:lstStyle/>
          <a:p>
            <a:fld id="{F1232565-0E66-47E7-A6B5-7369775033FA}" type="slidenum">
              <a:rPr lang="en-US" smtClean="0"/>
              <a:t>22</a:t>
            </a:fld>
            <a:endParaRPr lang="en-US"/>
          </a:p>
        </p:txBody>
      </p:sp>
    </p:spTree>
    <p:extLst>
      <p:ext uri="{BB962C8B-B14F-4D97-AF65-F5344CB8AC3E}">
        <p14:creationId xmlns:p14="http://schemas.microsoft.com/office/powerpoint/2010/main" val="756916373"/>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E71A99C-8D98-467D-B3B6-28162DE9560E}"/>
              </a:ext>
            </a:extLst>
          </p:cNvPr>
          <p:cNvSpPr>
            <a:spLocks noGrp="1"/>
          </p:cNvSpPr>
          <p:nvPr>
            <p:ph type="title"/>
          </p:nvPr>
        </p:nvSpPr>
        <p:spPr/>
        <p:txBody>
          <a:bodyPr/>
          <a:lstStyle/>
          <a:p>
            <a:r>
              <a:rPr lang="en-US"/>
              <a:t>Ballot Question Parameters</a:t>
            </a:r>
          </a:p>
        </p:txBody>
      </p:sp>
      <p:sp>
        <p:nvSpPr>
          <p:cNvPr id="3" name="Content Placeholder 2">
            <a:extLst>
              <a:ext uri="{FF2B5EF4-FFF2-40B4-BE49-F238E27FC236}">
                <a16:creationId xmlns:a16="http://schemas.microsoft.com/office/drawing/2014/main" id="{EA77A7FF-D92F-4861-A0A9-A16984D3B5AD}"/>
              </a:ext>
            </a:extLst>
          </p:cNvPr>
          <p:cNvSpPr>
            <a:spLocks noGrp="1"/>
          </p:cNvSpPr>
          <p:nvPr>
            <p:ph idx="1"/>
          </p:nvPr>
        </p:nvSpPr>
        <p:spPr>
          <a:xfrm>
            <a:off x="228600" y="1219200"/>
            <a:ext cx="8686800" cy="4648200"/>
          </a:xfrm>
        </p:spPr>
        <p:txBody>
          <a:bodyPr/>
          <a:lstStyle/>
          <a:p>
            <a:r>
              <a:rPr lang="en-US" sz="2100"/>
              <a:t>Tax Increase</a:t>
            </a:r>
          </a:p>
          <a:p>
            <a:pPr lvl="1"/>
            <a:r>
              <a:rPr lang="en-US" sz="2000"/>
              <a:t>“SHALL (DISTRICT) TAXES BE INCREASED (first, or if phased in, final, full fiscal year dollar increase) ANNUALLY...?” </a:t>
            </a:r>
          </a:p>
          <a:p>
            <a:pPr lvl="1"/>
            <a:r>
              <a:rPr lang="en-US" sz="2000"/>
              <a:t>First or final full fiscal year dollar increase</a:t>
            </a:r>
          </a:p>
          <a:p>
            <a:r>
              <a:rPr lang="en-US" sz="2100"/>
              <a:t>Debt Increase</a:t>
            </a:r>
          </a:p>
          <a:p>
            <a:pPr lvl="1"/>
            <a:r>
              <a:rPr lang="en-US" sz="2000"/>
              <a:t>“SHALL (DISTRICT) DEBT BE INCREASED (principal amount), WITH A REPAYMENT COST OF (maximum total district cost), ...?”</a:t>
            </a:r>
          </a:p>
          <a:p>
            <a:pPr lvl="1"/>
            <a:r>
              <a:rPr lang="en-US" sz="2000"/>
              <a:t>Principal Amount</a:t>
            </a:r>
          </a:p>
          <a:p>
            <a:pPr lvl="1"/>
            <a:r>
              <a:rPr lang="en-US" sz="2000"/>
              <a:t>Total Repayment Amount</a:t>
            </a:r>
          </a:p>
          <a:p>
            <a:pPr lvl="1"/>
            <a:endParaRPr lang="en-US" sz="2000"/>
          </a:p>
        </p:txBody>
      </p:sp>
      <p:sp>
        <p:nvSpPr>
          <p:cNvPr id="4" name="Slide Number Placeholder 3">
            <a:extLst>
              <a:ext uri="{FF2B5EF4-FFF2-40B4-BE49-F238E27FC236}">
                <a16:creationId xmlns:a16="http://schemas.microsoft.com/office/drawing/2014/main" id="{62DF57FE-3581-4441-856C-F0C54EFB5A33}"/>
              </a:ext>
            </a:extLst>
          </p:cNvPr>
          <p:cNvSpPr>
            <a:spLocks noGrp="1"/>
          </p:cNvSpPr>
          <p:nvPr>
            <p:ph type="sldNum" sz="quarter" idx="12"/>
          </p:nvPr>
        </p:nvSpPr>
        <p:spPr/>
        <p:txBody>
          <a:bodyPr/>
          <a:lstStyle/>
          <a:p>
            <a:fld id="{F1232565-0E66-47E7-A6B5-7369775033FA}" type="slidenum">
              <a:rPr lang="en-US" smtClean="0"/>
              <a:t>23</a:t>
            </a:fld>
            <a:endParaRPr lang="en-US"/>
          </a:p>
        </p:txBody>
      </p:sp>
    </p:spTree>
    <p:extLst>
      <p:ext uri="{BB962C8B-B14F-4D97-AF65-F5344CB8AC3E}">
        <p14:creationId xmlns:p14="http://schemas.microsoft.com/office/powerpoint/2010/main" val="1818801846"/>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AFC506B-2E10-4048-86E4-0CD8F9BD7240}"/>
              </a:ext>
            </a:extLst>
          </p:cNvPr>
          <p:cNvSpPr>
            <a:spLocks noGrp="1"/>
          </p:cNvSpPr>
          <p:nvPr>
            <p:ph type="title"/>
          </p:nvPr>
        </p:nvSpPr>
        <p:spPr/>
        <p:txBody>
          <a:bodyPr/>
          <a:lstStyle/>
          <a:p>
            <a:r>
              <a:rPr lang="en-US"/>
              <a:t>TABOR Notice Requirements for Tax Increases and Debt Questions</a:t>
            </a:r>
          </a:p>
        </p:txBody>
      </p:sp>
      <p:sp>
        <p:nvSpPr>
          <p:cNvPr id="3" name="Content Placeholder 2">
            <a:extLst>
              <a:ext uri="{FF2B5EF4-FFF2-40B4-BE49-F238E27FC236}">
                <a16:creationId xmlns:a16="http://schemas.microsoft.com/office/drawing/2014/main" id="{A00638AF-07E8-4E29-957E-C2479B81D924}"/>
              </a:ext>
            </a:extLst>
          </p:cNvPr>
          <p:cNvSpPr>
            <a:spLocks noGrp="1"/>
          </p:cNvSpPr>
          <p:nvPr>
            <p:ph idx="1"/>
          </p:nvPr>
        </p:nvSpPr>
        <p:spPr>
          <a:xfrm>
            <a:off x="212834" y="1066800"/>
            <a:ext cx="8686800" cy="4724400"/>
          </a:xfrm>
        </p:spPr>
        <p:txBody>
          <a:bodyPr/>
          <a:lstStyle/>
          <a:p>
            <a:pPr fontAlgn="base"/>
            <a:endParaRPr lang="en-US" b="1"/>
          </a:p>
          <a:p>
            <a:pPr fontAlgn="base"/>
            <a:r>
              <a:rPr lang="en-US" sz="2000"/>
              <a:t>The estimated or actual total of district fiscal year spending for the current year and each of the past four years, and </a:t>
            </a:r>
          </a:p>
          <a:p>
            <a:pPr fontAlgn="base"/>
            <a:r>
              <a:rPr lang="en-US" sz="2000"/>
              <a:t>the </a:t>
            </a:r>
            <a:r>
              <a:rPr lang="en-US" sz="2100"/>
              <a:t>overall percentage and dollar change (i.e., cumulative over the five years shown – not annually).</a:t>
            </a:r>
          </a:p>
          <a:p>
            <a:pPr fontAlgn="base"/>
            <a:endParaRPr lang="en-US" sz="2100"/>
          </a:p>
          <a:p>
            <a:pPr marL="0" indent="0">
              <a:buNone/>
            </a:pPr>
            <a:r>
              <a:rPr lang="en-US" sz="1800" b="1"/>
              <a:t>Total Entity Fiscal Year Spending</a:t>
            </a:r>
            <a:endParaRPr lang="en-US" sz="1800"/>
          </a:p>
          <a:p>
            <a:pPr marL="0" indent="0">
              <a:buNone/>
            </a:pPr>
            <a:r>
              <a:rPr lang="en-US" sz="1800" u="sng"/>
              <a:t>Fiscal Year</a:t>
            </a:r>
            <a:r>
              <a:rPr lang="en-US" sz="1800"/>
              <a:t>   			</a:t>
            </a:r>
          </a:p>
          <a:p>
            <a:pPr marL="0" indent="0">
              <a:buNone/>
            </a:pPr>
            <a:r>
              <a:rPr lang="en-US" sz="1800"/>
              <a:t>2022 (estimated)					$ </a:t>
            </a:r>
            <a:r>
              <a:rPr lang="en-US" sz="1800" u="sng"/>
              <a:t>                </a:t>
            </a:r>
            <a:r>
              <a:rPr lang="en-US" sz="1800"/>
              <a:t>	</a:t>
            </a:r>
          </a:p>
          <a:p>
            <a:pPr marL="0" indent="0">
              <a:buNone/>
            </a:pPr>
            <a:r>
              <a:rPr lang="en-US" sz="1800"/>
              <a:t>2021 (actual)					$ </a:t>
            </a:r>
            <a:r>
              <a:rPr lang="en-US" sz="1800" u="sng"/>
              <a:t>                </a:t>
            </a:r>
            <a:r>
              <a:rPr lang="en-US" sz="1800"/>
              <a:t>	</a:t>
            </a:r>
          </a:p>
          <a:p>
            <a:pPr marL="0" indent="0">
              <a:buNone/>
            </a:pPr>
            <a:r>
              <a:rPr lang="en-US" sz="1800"/>
              <a:t>2020 (actual)					$ </a:t>
            </a:r>
            <a:r>
              <a:rPr lang="en-US" sz="1800" u="sng"/>
              <a:t>                </a:t>
            </a:r>
            <a:r>
              <a:rPr lang="en-US" sz="1800"/>
              <a:t>	</a:t>
            </a:r>
          </a:p>
          <a:p>
            <a:pPr marL="0" indent="0">
              <a:buNone/>
            </a:pPr>
            <a:r>
              <a:rPr lang="en-US" sz="1800"/>
              <a:t>2019 (actual)		 			$ </a:t>
            </a:r>
            <a:r>
              <a:rPr lang="en-US" sz="1800" u="sng"/>
              <a:t>                </a:t>
            </a:r>
            <a:r>
              <a:rPr lang="en-US" sz="1800"/>
              <a:t>	</a:t>
            </a:r>
          </a:p>
          <a:p>
            <a:pPr marL="0" indent="0">
              <a:buNone/>
            </a:pPr>
            <a:r>
              <a:rPr lang="en-US" sz="1800"/>
              <a:t>2018 (actual)					$ </a:t>
            </a:r>
            <a:r>
              <a:rPr lang="en-US" sz="1800" u="sng"/>
              <a:t>                </a:t>
            </a:r>
            <a:r>
              <a:rPr lang="en-US" sz="1800"/>
              <a:t>	</a:t>
            </a:r>
          </a:p>
          <a:p>
            <a:pPr marL="0" indent="0">
              <a:buNone/>
            </a:pPr>
            <a:r>
              <a:rPr lang="en-US" sz="1800"/>
              <a:t>Overall percentage change from 2018 to 2022  		 </a:t>
            </a:r>
            <a:r>
              <a:rPr lang="en-US" sz="1800" u="sng"/>
              <a:t>        </a:t>
            </a:r>
            <a:r>
              <a:rPr lang="en-US" sz="1800"/>
              <a:t>%</a:t>
            </a:r>
          </a:p>
          <a:p>
            <a:pPr marL="0" indent="0">
              <a:buNone/>
            </a:pPr>
            <a:r>
              <a:rPr lang="en-US" sz="1800"/>
              <a:t>Overall dollar change from 2018 to 2022	 	$</a:t>
            </a:r>
            <a:r>
              <a:rPr lang="en-US" sz="1800" u="sng"/>
              <a:t>______</a:t>
            </a:r>
            <a:endParaRPr lang="en-US" sz="1800"/>
          </a:p>
          <a:p>
            <a:pPr marL="457200" lvl="1" indent="0" fontAlgn="base">
              <a:buNone/>
            </a:pPr>
            <a:endParaRPr lang="en-US" sz="2000"/>
          </a:p>
        </p:txBody>
      </p:sp>
      <p:sp>
        <p:nvSpPr>
          <p:cNvPr id="4" name="Slide Number Placeholder 3">
            <a:extLst>
              <a:ext uri="{FF2B5EF4-FFF2-40B4-BE49-F238E27FC236}">
                <a16:creationId xmlns:a16="http://schemas.microsoft.com/office/drawing/2014/main" id="{AF0D3D2B-003F-401C-8651-740E7B5BE0D7}"/>
              </a:ext>
            </a:extLst>
          </p:cNvPr>
          <p:cNvSpPr>
            <a:spLocks noGrp="1"/>
          </p:cNvSpPr>
          <p:nvPr>
            <p:ph type="sldNum" sz="quarter" idx="12"/>
          </p:nvPr>
        </p:nvSpPr>
        <p:spPr/>
        <p:txBody>
          <a:bodyPr/>
          <a:lstStyle/>
          <a:p>
            <a:fld id="{F1232565-0E66-47E7-A6B5-7369775033FA}" type="slidenum">
              <a:rPr lang="en-US" smtClean="0"/>
              <a:t>24</a:t>
            </a:fld>
            <a:endParaRPr lang="en-US"/>
          </a:p>
        </p:txBody>
      </p:sp>
    </p:spTree>
    <p:extLst>
      <p:ext uri="{BB962C8B-B14F-4D97-AF65-F5344CB8AC3E}">
        <p14:creationId xmlns:p14="http://schemas.microsoft.com/office/powerpoint/2010/main" val="165778144"/>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25B003C-FAA1-45C2-8416-971E17F6D06A}"/>
              </a:ext>
            </a:extLst>
          </p:cNvPr>
          <p:cNvSpPr>
            <a:spLocks noGrp="1"/>
          </p:cNvSpPr>
          <p:nvPr>
            <p:ph type="title"/>
          </p:nvPr>
        </p:nvSpPr>
        <p:spPr/>
        <p:txBody>
          <a:bodyPr/>
          <a:lstStyle/>
          <a:p>
            <a:r>
              <a:rPr lang="en-US"/>
              <a:t>TABOR Notice Requirements for Tax Increases</a:t>
            </a:r>
          </a:p>
        </p:txBody>
      </p:sp>
      <p:sp>
        <p:nvSpPr>
          <p:cNvPr id="3" name="Content Placeholder 2">
            <a:extLst>
              <a:ext uri="{FF2B5EF4-FFF2-40B4-BE49-F238E27FC236}">
                <a16:creationId xmlns:a16="http://schemas.microsoft.com/office/drawing/2014/main" id="{D3478920-FA38-4B01-8E1B-E9D81BB67A8F}"/>
              </a:ext>
            </a:extLst>
          </p:cNvPr>
          <p:cNvSpPr>
            <a:spLocks noGrp="1"/>
          </p:cNvSpPr>
          <p:nvPr>
            <p:ph idx="1"/>
          </p:nvPr>
        </p:nvSpPr>
        <p:spPr>
          <a:xfrm>
            <a:off x="228600" y="990600"/>
            <a:ext cx="8686800" cy="4282282"/>
          </a:xfrm>
        </p:spPr>
        <p:txBody>
          <a:bodyPr/>
          <a:lstStyle/>
          <a:p>
            <a:pPr fontAlgn="base"/>
            <a:r>
              <a:rPr lang="en-US" sz="2000"/>
              <a:t>For the first full fiscal year of each proposed district tax increase</a:t>
            </a:r>
          </a:p>
          <a:p>
            <a:pPr lvl="1" fontAlgn="base"/>
            <a:r>
              <a:rPr lang="en-US" sz="1900"/>
              <a:t>District estimates of the maximum dollar amount of each increase and </a:t>
            </a:r>
          </a:p>
          <a:p>
            <a:pPr lvl="1" fontAlgn="base"/>
            <a:r>
              <a:rPr lang="en-US" sz="1900"/>
              <a:t>District estimates of district fiscal year spending without the increase.</a:t>
            </a:r>
          </a:p>
          <a:p>
            <a:pPr marL="0" indent="0">
              <a:buNone/>
            </a:pPr>
            <a:endParaRPr lang="en-US" sz="2000"/>
          </a:p>
          <a:p>
            <a:pPr marL="0" indent="0">
              <a:buNone/>
            </a:pPr>
            <a:r>
              <a:rPr lang="en-US" sz="2000"/>
              <a:t>Entity Estimate of the Maximum Dollar Amount</a:t>
            </a:r>
          </a:p>
          <a:p>
            <a:pPr marL="0" indent="0">
              <a:buNone/>
            </a:pPr>
            <a:r>
              <a:rPr lang="en-US" sz="2000"/>
              <a:t>     of the Proposed Tax Increase For Fiscal Year 2023</a:t>
            </a:r>
          </a:p>
          <a:p>
            <a:pPr marL="0" indent="0">
              <a:buNone/>
            </a:pPr>
            <a:r>
              <a:rPr lang="en-US" sz="2000"/>
              <a:t>(the First Full Fiscal Year of the Proposed Tax Increase</a:t>
            </a:r>
            <a:r>
              <a:rPr lang="en-US" sz="2000" i="1"/>
              <a:t>[</a:t>
            </a:r>
            <a:r>
              <a:rPr lang="en-US" sz="2000"/>
              <a:t>s</a:t>
            </a:r>
            <a:r>
              <a:rPr lang="en-US" sz="2000" i="1"/>
              <a:t>]</a:t>
            </a:r>
            <a:r>
              <a:rPr lang="en-US" sz="2000"/>
              <a:t>):	</a:t>
            </a:r>
          </a:p>
          <a:p>
            <a:pPr marL="0" indent="0">
              <a:buNone/>
            </a:pPr>
            <a:r>
              <a:rPr lang="en-US" sz="2000"/>
              <a:t>BALLOT ISSUE NO. ___:  $_______________</a:t>
            </a:r>
          </a:p>
          <a:p>
            <a:pPr marL="0" indent="0">
              <a:buNone/>
            </a:pPr>
            <a:r>
              <a:rPr lang="en-US" sz="2000"/>
              <a:t>BALLOT ISSUE NO. ___:  $_______________</a:t>
            </a:r>
          </a:p>
          <a:p>
            <a:pPr marL="0" indent="0">
              <a:buNone/>
            </a:pPr>
            <a:r>
              <a:rPr lang="en-US" sz="2000"/>
              <a:t>Entity Estimate of 2023 Fiscal Year Spending</a:t>
            </a:r>
          </a:p>
          <a:p>
            <a:pPr marL="0" indent="0">
              <a:buNone/>
            </a:pPr>
            <a:r>
              <a:rPr lang="en-US" sz="2000"/>
              <a:t>Without Proposed Tax Increase</a:t>
            </a:r>
            <a:r>
              <a:rPr lang="en-US" sz="2000" i="1"/>
              <a:t>[</a:t>
            </a:r>
            <a:r>
              <a:rPr lang="en-US" sz="2000"/>
              <a:t>s</a:t>
            </a:r>
            <a:r>
              <a:rPr lang="en-US" sz="2000" i="1"/>
              <a:t>]</a:t>
            </a:r>
            <a:r>
              <a:rPr lang="en-US" sz="2000"/>
              <a:t>:				$</a:t>
            </a:r>
            <a:r>
              <a:rPr lang="en-US" sz="2000" u="sng"/>
              <a:t>                    </a:t>
            </a:r>
            <a:r>
              <a:rPr lang="en-US" sz="2000"/>
              <a:t>	</a:t>
            </a:r>
          </a:p>
          <a:p>
            <a:endParaRPr lang="en-US"/>
          </a:p>
        </p:txBody>
      </p:sp>
      <p:sp>
        <p:nvSpPr>
          <p:cNvPr id="4" name="Slide Number Placeholder 3">
            <a:extLst>
              <a:ext uri="{FF2B5EF4-FFF2-40B4-BE49-F238E27FC236}">
                <a16:creationId xmlns:a16="http://schemas.microsoft.com/office/drawing/2014/main" id="{D88D9DC3-3A51-440E-8695-6D4E9AB4BC66}"/>
              </a:ext>
            </a:extLst>
          </p:cNvPr>
          <p:cNvSpPr>
            <a:spLocks noGrp="1"/>
          </p:cNvSpPr>
          <p:nvPr>
            <p:ph type="sldNum" sz="quarter" idx="12"/>
          </p:nvPr>
        </p:nvSpPr>
        <p:spPr/>
        <p:txBody>
          <a:bodyPr/>
          <a:lstStyle/>
          <a:p>
            <a:fld id="{F1232565-0E66-47E7-A6B5-7369775033FA}" type="slidenum">
              <a:rPr lang="en-US" smtClean="0"/>
              <a:t>25</a:t>
            </a:fld>
            <a:endParaRPr lang="en-US"/>
          </a:p>
        </p:txBody>
      </p:sp>
    </p:spTree>
    <p:extLst>
      <p:ext uri="{BB962C8B-B14F-4D97-AF65-F5344CB8AC3E}">
        <p14:creationId xmlns:p14="http://schemas.microsoft.com/office/powerpoint/2010/main" val="2731122113"/>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14597E3-DFB2-4AEA-88CA-339447B020A4}"/>
              </a:ext>
            </a:extLst>
          </p:cNvPr>
          <p:cNvSpPr>
            <a:spLocks noGrp="1"/>
          </p:cNvSpPr>
          <p:nvPr>
            <p:ph type="title"/>
          </p:nvPr>
        </p:nvSpPr>
        <p:spPr/>
        <p:txBody>
          <a:bodyPr/>
          <a:lstStyle/>
          <a:p>
            <a:r>
              <a:rPr lang="en-US"/>
              <a:t>The Underestimate Problem</a:t>
            </a:r>
          </a:p>
        </p:txBody>
      </p:sp>
      <p:sp>
        <p:nvSpPr>
          <p:cNvPr id="3" name="Content Placeholder 2">
            <a:extLst>
              <a:ext uri="{FF2B5EF4-FFF2-40B4-BE49-F238E27FC236}">
                <a16:creationId xmlns:a16="http://schemas.microsoft.com/office/drawing/2014/main" id="{5492F46E-DD32-4A2F-9A71-0303C9928197}"/>
              </a:ext>
            </a:extLst>
          </p:cNvPr>
          <p:cNvSpPr>
            <a:spLocks noGrp="1"/>
          </p:cNvSpPr>
          <p:nvPr>
            <p:ph idx="1"/>
          </p:nvPr>
        </p:nvSpPr>
        <p:spPr/>
        <p:txBody>
          <a:bodyPr/>
          <a:lstStyle/>
          <a:p>
            <a:r>
              <a:rPr lang="en-US" sz="2000"/>
              <a:t>Except by later voter approval, if a tax increase or fiscal year spending exceeds any estimate in [the first fiscal year of the tax increase] for the same fiscal year, the tax increase is thereafter reduced up to 100% in proportion to the combined dollar excess, and the combined excess revenue refunded in the next fiscal year.</a:t>
            </a:r>
          </a:p>
        </p:txBody>
      </p:sp>
      <p:sp>
        <p:nvSpPr>
          <p:cNvPr id="4" name="Slide Number Placeholder 3">
            <a:extLst>
              <a:ext uri="{FF2B5EF4-FFF2-40B4-BE49-F238E27FC236}">
                <a16:creationId xmlns:a16="http://schemas.microsoft.com/office/drawing/2014/main" id="{EB9C1FBF-AE96-4CFE-8F4A-7BE560F8C5C8}"/>
              </a:ext>
            </a:extLst>
          </p:cNvPr>
          <p:cNvSpPr>
            <a:spLocks noGrp="1"/>
          </p:cNvSpPr>
          <p:nvPr>
            <p:ph type="sldNum" sz="quarter" idx="12"/>
          </p:nvPr>
        </p:nvSpPr>
        <p:spPr/>
        <p:txBody>
          <a:bodyPr/>
          <a:lstStyle/>
          <a:p>
            <a:fld id="{F1232565-0E66-47E7-A6B5-7369775033FA}" type="slidenum">
              <a:rPr lang="en-US" smtClean="0"/>
              <a:t>26</a:t>
            </a:fld>
            <a:endParaRPr lang="en-US"/>
          </a:p>
        </p:txBody>
      </p:sp>
    </p:spTree>
    <p:extLst>
      <p:ext uri="{BB962C8B-B14F-4D97-AF65-F5344CB8AC3E}">
        <p14:creationId xmlns:p14="http://schemas.microsoft.com/office/powerpoint/2010/main" val="2518551711"/>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868D39D-9C46-4C68-8FD9-0878ABA7E778}"/>
              </a:ext>
            </a:extLst>
          </p:cNvPr>
          <p:cNvSpPr>
            <a:spLocks noGrp="1"/>
          </p:cNvSpPr>
          <p:nvPr>
            <p:ph type="title"/>
          </p:nvPr>
        </p:nvSpPr>
        <p:spPr/>
        <p:txBody>
          <a:bodyPr/>
          <a:lstStyle/>
          <a:p>
            <a:r>
              <a:rPr lang="en-US"/>
              <a:t>TABOR Notice Requirements for Debt Questions</a:t>
            </a:r>
          </a:p>
        </p:txBody>
      </p:sp>
      <p:sp>
        <p:nvSpPr>
          <p:cNvPr id="3" name="Content Placeholder 2">
            <a:extLst>
              <a:ext uri="{FF2B5EF4-FFF2-40B4-BE49-F238E27FC236}">
                <a16:creationId xmlns:a16="http://schemas.microsoft.com/office/drawing/2014/main" id="{432FE62E-54DB-4B55-9FB2-3C256E7AFF09}"/>
              </a:ext>
            </a:extLst>
          </p:cNvPr>
          <p:cNvSpPr>
            <a:spLocks noGrp="1"/>
          </p:cNvSpPr>
          <p:nvPr>
            <p:ph idx="1"/>
          </p:nvPr>
        </p:nvSpPr>
        <p:spPr>
          <a:xfrm>
            <a:off x="228600" y="990600"/>
            <a:ext cx="8686800" cy="4876800"/>
          </a:xfrm>
        </p:spPr>
        <p:txBody>
          <a:bodyPr/>
          <a:lstStyle/>
          <a:p>
            <a:r>
              <a:rPr lang="en-US" sz="2000"/>
              <a:t>For proposed district bonded debt:</a:t>
            </a:r>
          </a:p>
          <a:p>
            <a:pPr lvl="1"/>
            <a:r>
              <a:rPr lang="en-US" sz="1900"/>
              <a:t>principal amount </a:t>
            </a:r>
          </a:p>
          <a:p>
            <a:pPr lvl="1"/>
            <a:r>
              <a:rPr lang="en-US" sz="1900"/>
              <a:t>maximum annual</a:t>
            </a:r>
          </a:p>
          <a:p>
            <a:pPr lvl="1"/>
            <a:r>
              <a:rPr lang="en-US" sz="1900"/>
              <a:t>total district repayment cost, and </a:t>
            </a:r>
          </a:p>
          <a:p>
            <a:pPr lvl="1"/>
            <a:r>
              <a:rPr lang="en-US" sz="1900"/>
              <a:t>the principal balance of total current district bonded debt and its maximum annual and remaining total district repayment cost.</a:t>
            </a:r>
          </a:p>
          <a:p>
            <a:endParaRPr lang="en-US"/>
          </a:p>
        </p:txBody>
      </p:sp>
      <p:sp>
        <p:nvSpPr>
          <p:cNvPr id="4" name="Slide Number Placeholder 3">
            <a:extLst>
              <a:ext uri="{FF2B5EF4-FFF2-40B4-BE49-F238E27FC236}">
                <a16:creationId xmlns:a16="http://schemas.microsoft.com/office/drawing/2014/main" id="{C4DCDB35-E0E5-417E-A790-65C1AC72AFF1}"/>
              </a:ext>
            </a:extLst>
          </p:cNvPr>
          <p:cNvSpPr>
            <a:spLocks noGrp="1"/>
          </p:cNvSpPr>
          <p:nvPr>
            <p:ph type="sldNum" sz="quarter" idx="12"/>
          </p:nvPr>
        </p:nvSpPr>
        <p:spPr/>
        <p:txBody>
          <a:bodyPr/>
          <a:lstStyle/>
          <a:p>
            <a:fld id="{F1232565-0E66-47E7-A6B5-7369775033FA}" type="slidenum">
              <a:rPr lang="en-US" smtClean="0"/>
              <a:t>27</a:t>
            </a:fld>
            <a:endParaRPr lang="en-US"/>
          </a:p>
        </p:txBody>
      </p:sp>
    </p:spTree>
    <p:extLst>
      <p:ext uri="{BB962C8B-B14F-4D97-AF65-F5344CB8AC3E}">
        <p14:creationId xmlns:p14="http://schemas.microsoft.com/office/powerpoint/2010/main" val="3050737735"/>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12A92DBC-76E2-449E-AE44-9A1E074A5F8D}"/>
              </a:ext>
            </a:extLst>
          </p:cNvPr>
          <p:cNvSpPr>
            <a:spLocks noGrp="1"/>
          </p:cNvSpPr>
          <p:nvPr>
            <p:ph type="title"/>
          </p:nvPr>
        </p:nvSpPr>
        <p:spPr/>
        <p:txBody>
          <a:bodyPr/>
          <a:lstStyle/>
          <a:p>
            <a:r>
              <a:rPr lang="en-US"/>
              <a:t>Sample of TABOR Notice Debt Numbers</a:t>
            </a:r>
          </a:p>
        </p:txBody>
      </p:sp>
      <p:sp>
        <p:nvSpPr>
          <p:cNvPr id="3" name="Content Placeholder 2">
            <a:extLst>
              <a:ext uri="{FF2B5EF4-FFF2-40B4-BE49-F238E27FC236}">
                <a16:creationId xmlns:a16="http://schemas.microsoft.com/office/drawing/2014/main" id="{952A4C8A-8103-47E5-9D81-E8ED7CAB821A}"/>
              </a:ext>
            </a:extLst>
          </p:cNvPr>
          <p:cNvSpPr>
            <a:spLocks noGrp="1"/>
          </p:cNvSpPr>
          <p:nvPr>
            <p:ph idx="1"/>
          </p:nvPr>
        </p:nvSpPr>
        <p:spPr/>
        <p:txBody>
          <a:bodyPr/>
          <a:lstStyle/>
          <a:p>
            <a:pPr marL="0" indent="0">
              <a:buNone/>
            </a:pPr>
            <a:r>
              <a:rPr lang="en-US" sz="2000" b="1"/>
              <a:t>Information on Entity’s Proposed Debt</a:t>
            </a:r>
            <a:endParaRPr lang="en-US" sz="2000"/>
          </a:p>
          <a:p>
            <a:pPr marL="0" indent="0">
              <a:buNone/>
            </a:pPr>
            <a:r>
              <a:rPr lang="en-US" sz="2000"/>
              <a:t>BALLOT ISSUE NO. ___:</a:t>
            </a:r>
          </a:p>
          <a:p>
            <a:pPr marL="0" indent="0">
              <a:buNone/>
            </a:pPr>
            <a:r>
              <a:rPr lang="en-US" sz="2000"/>
              <a:t>Principal Amount of Proposed Bonds:		Not to exceed $________</a:t>
            </a:r>
          </a:p>
          <a:p>
            <a:pPr marL="0" indent="0">
              <a:buNone/>
            </a:pPr>
            <a:r>
              <a:rPr lang="en-US" sz="2000"/>
              <a:t>Maximum Annual Entity</a:t>
            </a:r>
            <a:r>
              <a:rPr lang="en-US" sz="2000" b="1" i="1"/>
              <a:t> </a:t>
            </a:r>
            <a:r>
              <a:rPr lang="en-US" sz="2000"/>
              <a:t>Repayment Cost:  		Not to exceed $________</a:t>
            </a:r>
          </a:p>
          <a:p>
            <a:pPr marL="0" indent="0">
              <a:buNone/>
            </a:pPr>
            <a:r>
              <a:rPr lang="en-US" sz="2000"/>
              <a:t>Total Entity</a:t>
            </a:r>
            <a:r>
              <a:rPr lang="en-US" sz="2000" b="1" i="1"/>
              <a:t> </a:t>
            </a:r>
            <a:r>
              <a:rPr lang="en-US" sz="2000"/>
              <a:t>Repayment Cost:  			Not to exceed $________</a:t>
            </a:r>
          </a:p>
          <a:p>
            <a:pPr marL="0" indent="0">
              <a:buNone/>
            </a:pPr>
            <a:endParaRPr lang="en-US" sz="2000"/>
          </a:p>
          <a:p>
            <a:pPr marL="0" indent="0">
              <a:buNone/>
            </a:pPr>
            <a:r>
              <a:rPr lang="en-US" sz="2000" b="1"/>
              <a:t>Information on Entity’s Current Debt</a:t>
            </a:r>
            <a:endParaRPr lang="en-US" sz="2000"/>
          </a:p>
          <a:p>
            <a:pPr marL="0" indent="0">
              <a:buNone/>
            </a:pPr>
            <a:r>
              <a:rPr lang="en-US" sz="2000"/>
              <a:t>Principal Amount Outstanding Debt:	$________</a:t>
            </a:r>
          </a:p>
          <a:p>
            <a:pPr marL="0" indent="0">
              <a:buNone/>
            </a:pPr>
            <a:r>
              <a:rPr lang="en-US" sz="2000"/>
              <a:t>Maximum Annual Repayment Cost:		$________</a:t>
            </a:r>
          </a:p>
          <a:p>
            <a:pPr marL="0" indent="0">
              <a:buNone/>
            </a:pPr>
            <a:r>
              <a:rPr lang="en-US" sz="2000"/>
              <a:t>Remaining Total Repayment Cost:		$________</a:t>
            </a:r>
          </a:p>
          <a:p>
            <a:endParaRPr lang="en-US"/>
          </a:p>
        </p:txBody>
      </p:sp>
      <p:sp>
        <p:nvSpPr>
          <p:cNvPr id="4" name="Slide Number Placeholder 3">
            <a:extLst>
              <a:ext uri="{FF2B5EF4-FFF2-40B4-BE49-F238E27FC236}">
                <a16:creationId xmlns:a16="http://schemas.microsoft.com/office/drawing/2014/main" id="{4FE2C156-0D5D-4B7C-8442-0C16F93CDDA8}"/>
              </a:ext>
            </a:extLst>
          </p:cNvPr>
          <p:cNvSpPr>
            <a:spLocks noGrp="1"/>
          </p:cNvSpPr>
          <p:nvPr>
            <p:ph type="sldNum" sz="quarter" idx="12"/>
          </p:nvPr>
        </p:nvSpPr>
        <p:spPr/>
        <p:txBody>
          <a:bodyPr/>
          <a:lstStyle/>
          <a:p>
            <a:fld id="{F1232565-0E66-47E7-A6B5-7369775033FA}" type="slidenum">
              <a:rPr lang="en-US" smtClean="0"/>
              <a:t>28</a:t>
            </a:fld>
            <a:endParaRPr lang="en-US"/>
          </a:p>
        </p:txBody>
      </p:sp>
    </p:spTree>
    <p:extLst>
      <p:ext uri="{BB962C8B-B14F-4D97-AF65-F5344CB8AC3E}">
        <p14:creationId xmlns:p14="http://schemas.microsoft.com/office/powerpoint/2010/main" val="1954115283"/>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E77D14E-A54D-473E-9B2C-89E3C9A8CFF5}"/>
              </a:ext>
            </a:extLst>
          </p:cNvPr>
          <p:cNvSpPr>
            <a:spLocks noGrp="1"/>
          </p:cNvSpPr>
          <p:nvPr>
            <p:ph type="title"/>
          </p:nvPr>
        </p:nvSpPr>
        <p:spPr/>
        <p:txBody>
          <a:bodyPr/>
          <a:lstStyle/>
          <a:p>
            <a:r>
              <a:rPr lang="en-US"/>
              <a:t>Risks Associated with TABOR Notice Debt Numbers</a:t>
            </a:r>
          </a:p>
        </p:txBody>
      </p:sp>
      <p:sp>
        <p:nvSpPr>
          <p:cNvPr id="3" name="Content Placeholder 2">
            <a:extLst>
              <a:ext uri="{FF2B5EF4-FFF2-40B4-BE49-F238E27FC236}">
                <a16:creationId xmlns:a16="http://schemas.microsoft.com/office/drawing/2014/main" id="{7A36A021-B8C6-4B2C-A210-AFBF9490C10C}"/>
              </a:ext>
            </a:extLst>
          </p:cNvPr>
          <p:cNvSpPr>
            <a:spLocks noGrp="1"/>
          </p:cNvSpPr>
          <p:nvPr>
            <p:ph idx="1"/>
          </p:nvPr>
        </p:nvSpPr>
        <p:spPr>
          <a:xfrm>
            <a:off x="228600" y="1371600"/>
            <a:ext cx="8686800" cy="4495800"/>
          </a:xfrm>
        </p:spPr>
        <p:txBody>
          <a:bodyPr/>
          <a:lstStyle/>
          <a:p>
            <a:r>
              <a:rPr lang="en-US" sz="2400"/>
              <a:t>District bonded debt </a:t>
            </a:r>
            <a:r>
              <a:rPr lang="en-US" sz="2400" u="sng"/>
              <a:t>shall not </a:t>
            </a:r>
            <a:r>
              <a:rPr lang="en-US" sz="2400"/>
              <a:t>issue on terms that </a:t>
            </a:r>
            <a:r>
              <a:rPr lang="en-US" sz="2400" u="sng"/>
              <a:t>could</a:t>
            </a:r>
            <a:r>
              <a:rPr lang="en-US" sz="2400"/>
              <a:t> exceed its share of its maximum repayment costs in [the TABOR notice]. </a:t>
            </a:r>
          </a:p>
          <a:p>
            <a:endParaRPr lang="en-US"/>
          </a:p>
        </p:txBody>
      </p:sp>
      <p:sp>
        <p:nvSpPr>
          <p:cNvPr id="4" name="Slide Number Placeholder 3">
            <a:extLst>
              <a:ext uri="{FF2B5EF4-FFF2-40B4-BE49-F238E27FC236}">
                <a16:creationId xmlns:a16="http://schemas.microsoft.com/office/drawing/2014/main" id="{26E8AC16-6D2A-4019-BD41-E21506D879A2}"/>
              </a:ext>
            </a:extLst>
          </p:cNvPr>
          <p:cNvSpPr>
            <a:spLocks noGrp="1"/>
          </p:cNvSpPr>
          <p:nvPr>
            <p:ph type="sldNum" sz="quarter" idx="12"/>
          </p:nvPr>
        </p:nvSpPr>
        <p:spPr/>
        <p:txBody>
          <a:bodyPr/>
          <a:lstStyle/>
          <a:p>
            <a:fld id="{F1232565-0E66-47E7-A6B5-7369775033FA}" type="slidenum">
              <a:rPr lang="en-US" smtClean="0"/>
              <a:t>29</a:t>
            </a:fld>
            <a:endParaRPr lang="en-US"/>
          </a:p>
        </p:txBody>
      </p:sp>
    </p:spTree>
    <p:extLst>
      <p:ext uri="{BB962C8B-B14F-4D97-AF65-F5344CB8AC3E}">
        <p14:creationId xmlns:p14="http://schemas.microsoft.com/office/powerpoint/2010/main" val="2219059130"/>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2E328E0-9F60-45E7-9653-7AF2691AAD04}"/>
              </a:ext>
            </a:extLst>
          </p:cNvPr>
          <p:cNvSpPr>
            <a:spLocks noGrp="1"/>
          </p:cNvSpPr>
          <p:nvPr>
            <p:ph type="title"/>
          </p:nvPr>
        </p:nvSpPr>
        <p:spPr/>
        <p:txBody>
          <a:bodyPr/>
          <a:lstStyle/>
          <a:p>
            <a:pPr algn="ctr"/>
            <a:r>
              <a:rPr lang="en-US"/>
              <a:t>Major Components of TABOR</a:t>
            </a:r>
          </a:p>
        </p:txBody>
      </p:sp>
      <p:sp>
        <p:nvSpPr>
          <p:cNvPr id="3" name="Content Placeholder 2">
            <a:extLst>
              <a:ext uri="{FF2B5EF4-FFF2-40B4-BE49-F238E27FC236}">
                <a16:creationId xmlns:a16="http://schemas.microsoft.com/office/drawing/2014/main" id="{E817C9BE-B48E-4637-809E-629E0427C252}"/>
              </a:ext>
            </a:extLst>
          </p:cNvPr>
          <p:cNvSpPr>
            <a:spLocks noGrp="1"/>
          </p:cNvSpPr>
          <p:nvPr>
            <p:ph idx="1"/>
          </p:nvPr>
        </p:nvSpPr>
        <p:spPr>
          <a:xfrm>
            <a:off x="228600" y="1371600"/>
            <a:ext cx="8686800" cy="4495800"/>
          </a:xfrm>
        </p:spPr>
        <p:txBody>
          <a:bodyPr/>
          <a:lstStyle/>
          <a:p>
            <a:r>
              <a:rPr lang="en-US" sz="3600"/>
              <a:t>Revenue and Spending Limits</a:t>
            </a:r>
          </a:p>
          <a:p>
            <a:r>
              <a:rPr lang="en-US" sz="3600"/>
              <a:t>Election Requirements</a:t>
            </a:r>
          </a:p>
          <a:p>
            <a:r>
              <a:rPr lang="en-US" sz="3600"/>
              <a:t>Enterprises</a:t>
            </a:r>
          </a:p>
        </p:txBody>
      </p:sp>
      <p:sp>
        <p:nvSpPr>
          <p:cNvPr id="4" name="Slide Number Placeholder 3">
            <a:extLst>
              <a:ext uri="{FF2B5EF4-FFF2-40B4-BE49-F238E27FC236}">
                <a16:creationId xmlns:a16="http://schemas.microsoft.com/office/drawing/2014/main" id="{407B4438-B663-463C-90E3-190D2226874B}"/>
              </a:ext>
            </a:extLst>
          </p:cNvPr>
          <p:cNvSpPr>
            <a:spLocks noGrp="1"/>
          </p:cNvSpPr>
          <p:nvPr>
            <p:ph type="sldNum" sz="quarter" idx="12"/>
          </p:nvPr>
        </p:nvSpPr>
        <p:spPr/>
        <p:txBody>
          <a:bodyPr/>
          <a:lstStyle/>
          <a:p>
            <a:fld id="{F1232565-0E66-47E7-A6B5-7369775033FA}" type="slidenum">
              <a:rPr lang="en-US" smtClean="0"/>
              <a:t>3</a:t>
            </a:fld>
            <a:endParaRPr lang="en-US"/>
          </a:p>
        </p:txBody>
      </p:sp>
    </p:spTree>
    <p:extLst>
      <p:ext uri="{BB962C8B-B14F-4D97-AF65-F5344CB8AC3E}">
        <p14:creationId xmlns:p14="http://schemas.microsoft.com/office/powerpoint/2010/main" val="434381537"/>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F465EF8-06B0-4BF3-9B7C-8D8DE207BEE8}"/>
              </a:ext>
            </a:extLst>
          </p:cNvPr>
          <p:cNvSpPr>
            <a:spLocks noGrp="1"/>
          </p:cNvSpPr>
          <p:nvPr>
            <p:ph type="title"/>
          </p:nvPr>
        </p:nvSpPr>
        <p:spPr/>
        <p:txBody>
          <a:bodyPr/>
          <a:lstStyle/>
          <a:p>
            <a:r>
              <a:rPr lang="en-US"/>
              <a:t>TABOR Notice Pro – Con Comments</a:t>
            </a:r>
          </a:p>
        </p:txBody>
      </p:sp>
      <p:sp>
        <p:nvSpPr>
          <p:cNvPr id="3" name="Content Placeholder 2">
            <a:extLst>
              <a:ext uri="{FF2B5EF4-FFF2-40B4-BE49-F238E27FC236}">
                <a16:creationId xmlns:a16="http://schemas.microsoft.com/office/drawing/2014/main" id="{8BB26CA8-2534-41F2-9236-16D5753E6A9E}"/>
              </a:ext>
            </a:extLst>
          </p:cNvPr>
          <p:cNvSpPr>
            <a:spLocks noGrp="1"/>
          </p:cNvSpPr>
          <p:nvPr>
            <p:ph idx="1"/>
          </p:nvPr>
        </p:nvSpPr>
        <p:spPr/>
        <p:txBody>
          <a:bodyPr/>
          <a:lstStyle/>
          <a:p>
            <a:r>
              <a:rPr lang="en-US" sz="2000"/>
              <a:t>Two summaries, up to 500 words each, one for and one against the proposal, of written comments filed with the election officer by 45 days before the election. </a:t>
            </a:r>
          </a:p>
          <a:p>
            <a:r>
              <a:rPr lang="en-US" sz="2000"/>
              <a:t>No summary shall mention names of persons or private groups, nor any endorsements of or resolutions against the proposal. </a:t>
            </a:r>
          </a:p>
          <a:p>
            <a:r>
              <a:rPr lang="en-US" sz="2000"/>
              <a:t>The election officer shall maintain and accurately summarize all other relevant written comments. </a:t>
            </a:r>
          </a:p>
        </p:txBody>
      </p:sp>
      <p:sp>
        <p:nvSpPr>
          <p:cNvPr id="4" name="Slide Number Placeholder 3">
            <a:extLst>
              <a:ext uri="{FF2B5EF4-FFF2-40B4-BE49-F238E27FC236}">
                <a16:creationId xmlns:a16="http://schemas.microsoft.com/office/drawing/2014/main" id="{7BE2D4D9-D054-4F3A-A7A7-F0AAFCFAA4C5}"/>
              </a:ext>
            </a:extLst>
          </p:cNvPr>
          <p:cNvSpPr>
            <a:spLocks noGrp="1"/>
          </p:cNvSpPr>
          <p:nvPr>
            <p:ph type="sldNum" sz="quarter" idx="12"/>
          </p:nvPr>
        </p:nvSpPr>
        <p:spPr/>
        <p:txBody>
          <a:bodyPr/>
          <a:lstStyle/>
          <a:p>
            <a:fld id="{F1232565-0E66-47E7-A6B5-7369775033FA}" type="slidenum">
              <a:rPr lang="en-US" smtClean="0"/>
              <a:t>30</a:t>
            </a:fld>
            <a:endParaRPr lang="en-US"/>
          </a:p>
        </p:txBody>
      </p:sp>
    </p:spTree>
    <p:extLst>
      <p:ext uri="{BB962C8B-B14F-4D97-AF65-F5344CB8AC3E}">
        <p14:creationId xmlns:p14="http://schemas.microsoft.com/office/powerpoint/2010/main" val="532183256"/>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29C7676-C503-46A0-99B1-11615CE991C9}"/>
              </a:ext>
            </a:extLst>
          </p:cNvPr>
          <p:cNvSpPr>
            <a:spLocks noGrp="1"/>
          </p:cNvSpPr>
          <p:nvPr>
            <p:ph type="title"/>
          </p:nvPr>
        </p:nvSpPr>
        <p:spPr/>
        <p:txBody>
          <a:bodyPr/>
          <a:lstStyle/>
          <a:p>
            <a:r>
              <a:rPr lang="en-US"/>
              <a:t>Website Debt Notice</a:t>
            </a:r>
          </a:p>
        </p:txBody>
      </p:sp>
      <p:sp>
        <p:nvSpPr>
          <p:cNvPr id="3" name="Content Placeholder 2">
            <a:extLst>
              <a:ext uri="{FF2B5EF4-FFF2-40B4-BE49-F238E27FC236}">
                <a16:creationId xmlns:a16="http://schemas.microsoft.com/office/drawing/2014/main" id="{DD1C78AE-CAAD-4495-B2B2-FF4AA14994FD}"/>
              </a:ext>
            </a:extLst>
          </p:cNvPr>
          <p:cNvSpPr>
            <a:spLocks noGrp="1"/>
          </p:cNvSpPr>
          <p:nvPr>
            <p:ph idx="1"/>
          </p:nvPr>
        </p:nvSpPr>
        <p:spPr>
          <a:xfrm>
            <a:off x="228600" y="838200"/>
            <a:ext cx="8686800" cy="5029200"/>
          </a:xfrm>
        </p:spPr>
        <p:txBody>
          <a:bodyPr/>
          <a:lstStyle/>
          <a:p>
            <a:pPr fontAlgn="base"/>
            <a:r>
              <a:rPr lang="en-US" sz="2000"/>
              <a:t> This is a statutory requirement: §1-7-908(1) C.R.S.</a:t>
            </a:r>
          </a:p>
          <a:p>
            <a:pPr fontAlgn="base"/>
            <a:r>
              <a:rPr lang="en-US" sz="2000"/>
              <a:t>A district submitting a debt question has to post notice of the following information on the district’s website [audited, or estimates if there is not an audit]:</a:t>
            </a:r>
          </a:p>
          <a:p>
            <a:pPr lvl="1" fontAlgn="base"/>
            <a:r>
              <a:rPr lang="en-US" sz="1800"/>
              <a:t> The district’s ending general fund balance for the last four fiscal years and the projected ending general fund balance for the current fiscal year;</a:t>
            </a:r>
          </a:p>
          <a:p>
            <a:pPr lvl="1" fontAlgn="base"/>
            <a:r>
              <a:rPr lang="en-US" sz="2000"/>
              <a:t>A statement of the total revenues in and expenditures from the district’s general fund for the last four fiscal years and the projected total revenues in and expenditures from the general fund for the current fiscal year;</a:t>
            </a:r>
          </a:p>
          <a:p>
            <a:pPr lvl="1" fontAlgn="base"/>
            <a:r>
              <a:rPr lang="en-US" sz="2000"/>
              <a:t>The amount of any debt or other financial obligation incurred by the district for each of the last four fiscal years for cash flow purposes that has a term of not more than one year and the amount of any such financial obligation projected for the current fiscal year;</a:t>
            </a:r>
            <a:endParaRPr lang="en-US" sz="2000"/>
          </a:p>
        </p:txBody>
      </p:sp>
      <p:sp>
        <p:nvSpPr>
          <p:cNvPr id="4" name="Slide Number Placeholder 3">
            <a:extLst>
              <a:ext uri="{FF2B5EF4-FFF2-40B4-BE49-F238E27FC236}">
                <a16:creationId xmlns:a16="http://schemas.microsoft.com/office/drawing/2014/main" id="{CAF26E56-A225-4A8A-9FE8-827073D01F04}"/>
              </a:ext>
            </a:extLst>
          </p:cNvPr>
          <p:cNvSpPr>
            <a:spLocks noGrp="1"/>
          </p:cNvSpPr>
          <p:nvPr>
            <p:ph type="sldNum" sz="quarter" idx="12"/>
          </p:nvPr>
        </p:nvSpPr>
        <p:spPr/>
        <p:txBody>
          <a:bodyPr/>
          <a:lstStyle/>
          <a:p>
            <a:fld id="{F1232565-0E66-47E7-A6B5-7369775033FA}" type="slidenum">
              <a:rPr lang="en-US" smtClean="0"/>
              <a:t>31</a:t>
            </a:fld>
            <a:endParaRPr lang="en-US"/>
          </a:p>
        </p:txBody>
      </p:sp>
    </p:spTree>
    <p:extLst>
      <p:ext uri="{BB962C8B-B14F-4D97-AF65-F5344CB8AC3E}">
        <p14:creationId xmlns:p14="http://schemas.microsoft.com/office/powerpoint/2010/main" val="1320671085"/>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90C167F8-CE58-454E-A631-0B52043026F5}"/>
              </a:ext>
            </a:extLst>
          </p:cNvPr>
          <p:cNvSpPr>
            <a:spLocks noGrp="1"/>
          </p:cNvSpPr>
          <p:nvPr>
            <p:ph type="title"/>
          </p:nvPr>
        </p:nvSpPr>
        <p:spPr/>
        <p:txBody>
          <a:bodyPr/>
          <a:lstStyle/>
          <a:p>
            <a:r>
              <a:rPr lang="en-US"/>
              <a:t>Website Debt Notice</a:t>
            </a:r>
          </a:p>
        </p:txBody>
      </p:sp>
      <p:sp>
        <p:nvSpPr>
          <p:cNvPr id="3" name="Content Placeholder 2">
            <a:extLst>
              <a:ext uri="{FF2B5EF4-FFF2-40B4-BE49-F238E27FC236}">
                <a16:creationId xmlns:a16="http://schemas.microsoft.com/office/drawing/2014/main" id="{59242CDB-EF5E-4226-9F64-E0D4FE281E15}"/>
              </a:ext>
            </a:extLst>
          </p:cNvPr>
          <p:cNvSpPr>
            <a:spLocks noGrp="1"/>
          </p:cNvSpPr>
          <p:nvPr>
            <p:ph idx="1"/>
          </p:nvPr>
        </p:nvSpPr>
        <p:spPr>
          <a:xfrm>
            <a:off x="228600" y="838200"/>
            <a:ext cx="8686800" cy="5029200"/>
          </a:xfrm>
        </p:spPr>
        <p:txBody>
          <a:bodyPr/>
          <a:lstStyle/>
          <a:p>
            <a:pPr lvl="1" fontAlgn="base"/>
            <a:r>
              <a:rPr lang="en-US" sz="1900"/>
              <a:t>A statement as to whether the district’s TABOR reserve has been fully funded by cash or investments for the current fiscal year and each of the last four fiscal years and an identification of the funds or accounts in which the reserve is currently held. If the reserve has not been fully funded, the notice shall include a statement of the reasons the reserve has not been fully funded.</a:t>
            </a:r>
          </a:p>
          <a:p>
            <a:pPr lvl="1" fontAlgn="base"/>
            <a:r>
              <a:rPr lang="en-US" sz="2000"/>
              <a:t>The location or locations at which any person may review the district’s audited financial statements for the last four fiscal years, any management letters that have been made public and have been provided to the district by its auditors in connection with the preparation of its audits for the last four fiscal years, and the district’s budget for the current fiscal year.</a:t>
            </a:r>
          </a:p>
          <a:p>
            <a:r>
              <a:rPr lang="en-US" sz="2000"/>
              <a:t>If the debt in the ballot question is to be paid from a revenue source that is accounted for in any other fund, you have to provide the same information for the relevant fund.</a:t>
            </a:r>
          </a:p>
        </p:txBody>
      </p:sp>
      <p:sp>
        <p:nvSpPr>
          <p:cNvPr id="4" name="Slide Number Placeholder 3">
            <a:extLst>
              <a:ext uri="{FF2B5EF4-FFF2-40B4-BE49-F238E27FC236}">
                <a16:creationId xmlns:a16="http://schemas.microsoft.com/office/drawing/2014/main" id="{B3A46C4A-17B4-4BC5-A081-5DF0E9EF5438}"/>
              </a:ext>
            </a:extLst>
          </p:cNvPr>
          <p:cNvSpPr>
            <a:spLocks noGrp="1"/>
          </p:cNvSpPr>
          <p:nvPr>
            <p:ph type="sldNum" sz="quarter" idx="12"/>
          </p:nvPr>
        </p:nvSpPr>
        <p:spPr/>
        <p:txBody>
          <a:bodyPr/>
          <a:lstStyle/>
          <a:p>
            <a:fld id="{F1232565-0E66-47E7-A6B5-7369775033FA}" type="slidenum">
              <a:rPr lang="en-US" smtClean="0"/>
              <a:t>32</a:t>
            </a:fld>
            <a:endParaRPr lang="en-US"/>
          </a:p>
        </p:txBody>
      </p:sp>
    </p:spTree>
    <p:extLst>
      <p:ext uri="{BB962C8B-B14F-4D97-AF65-F5344CB8AC3E}">
        <p14:creationId xmlns:p14="http://schemas.microsoft.com/office/powerpoint/2010/main" val="2552658160"/>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E4FFFB2-E5E2-4D25-9EEA-22F43A1F1A72}"/>
              </a:ext>
            </a:extLst>
          </p:cNvPr>
          <p:cNvSpPr>
            <a:spLocks noGrp="1"/>
          </p:cNvSpPr>
          <p:nvPr>
            <p:ph type="title"/>
          </p:nvPr>
        </p:nvSpPr>
        <p:spPr/>
        <p:txBody>
          <a:bodyPr/>
          <a:lstStyle/>
          <a:p>
            <a:r>
              <a:rPr lang="en-US"/>
              <a:t>1992 Flashback</a:t>
            </a:r>
          </a:p>
        </p:txBody>
      </p:sp>
      <p:sp>
        <p:nvSpPr>
          <p:cNvPr id="3" name="Content Placeholder 2">
            <a:extLst>
              <a:ext uri="{FF2B5EF4-FFF2-40B4-BE49-F238E27FC236}">
                <a16:creationId xmlns:a16="http://schemas.microsoft.com/office/drawing/2014/main" id="{5EE94A1E-5B9C-4230-B048-B66F4086C091}"/>
              </a:ext>
            </a:extLst>
          </p:cNvPr>
          <p:cNvSpPr>
            <a:spLocks noGrp="1"/>
          </p:cNvSpPr>
          <p:nvPr>
            <p:ph idx="1"/>
          </p:nvPr>
        </p:nvSpPr>
        <p:spPr/>
        <p:txBody>
          <a:bodyPr/>
          <a:lstStyle/>
          <a:p>
            <a:r>
              <a:rPr lang="en-US" sz="2200"/>
              <a:t>Things we didn’t expect:</a:t>
            </a:r>
          </a:p>
          <a:p>
            <a:pPr marL="457200" lvl="1" indent="0">
              <a:buNone/>
            </a:pPr>
            <a:endParaRPr lang="en-US"/>
          </a:p>
          <a:p>
            <a:pPr lvl="1"/>
            <a:r>
              <a:rPr lang="en-US" sz="2000"/>
              <a:t>The Catholic Church pardoned this astronomer 349 years after his condemnation for being right about a heliocentric solar system.</a:t>
            </a:r>
          </a:p>
          <a:p>
            <a:pPr lvl="1"/>
            <a:r>
              <a:rPr lang="en-US" sz="2000"/>
              <a:t>This head of state vomited on the Japanese Prime Minister during a state dinner.</a:t>
            </a:r>
          </a:p>
        </p:txBody>
      </p:sp>
      <p:sp>
        <p:nvSpPr>
          <p:cNvPr id="4" name="Slide Number Placeholder 3">
            <a:extLst>
              <a:ext uri="{FF2B5EF4-FFF2-40B4-BE49-F238E27FC236}">
                <a16:creationId xmlns:a16="http://schemas.microsoft.com/office/drawing/2014/main" id="{741FF8A6-026D-4196-A21D-A199E22741C6}"/>
              </a:ext>
            </a:extLst>
          </p:cNvPr>
          <p:cNvSpPr>
            <a:spLocks noGrp="1"/>
          </p:cNvSpPr>
          <p:nvPr>
            <p:ph type="sldNum" sz="quarter" idx="12"/>
          </p:nvPr>
        </p:nvSpPr>
        <p:spPr/>
        <p:txBody>
          <a:bodyPr/>
          <a:lstStyle/>
          <a:p>
            <a:fld id="{F1232565-0E66-47E7-A6B5-7369775033FA}" type="slidenum">
              <a:rPr lang="en-US" smtClean="0"/>
              <a:t>33</a:t>
            </a:fld>
            <a:endParaRPr lang="en-US"/>
          </a:p>
        </p:txBody>
      </p:sp>
    </p:spTree>
    <p:extLst>
      <p:ext uri="{BB962C8B-B14F-4D97-AF65-F5344CB8AC3E}">
        <p14:creationId xmlns:p14="http://schemas.microsoft.com/office/powerpoint/2010/main" val="3335282366"/>
      </p:ext>
    </p:extLst>
  </p:cSld>
  <p:clrMapOvr>
    <a:masterClrMapping/>
  </p:clrMapOvr>
  <p:transition/>
  <p:timing/>
</p:sld>
</file>

<file path=ppt/slides/slide3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DF6EAF4-9150-4E6A-BC12-EE15ECE278FF}"/>
              </a:ext>
            </a:extLst>
          </p:cNvPr>
          <p:cNvSpPr>
            <a:spLocks noGrp="1"/>
          </p:cNvSpPr>
          <p:nvPr>
            <p:ph type="title"/>
          </p:nvPr>
        </p:nvSpPr>
        <p:spPr/>
        <p:txBody>
          <a:bodyPr/>
          <a:lstStyle/>
          <a:p>
            <a:r>
              <a:rPr lang="en-US"/>
              <a:t>TABOR Enterprises</a:t>
            </a:r>
          </a:p>
        </p:txBody>
      </p:sp>
      <p:sp>
        <p:nvSpPr>
          <p:cNvPr id="3" name="Content Placeholder 2">
            <a:extLst>
              <a:ext uri="{FF2B5EF4-FFF2-40B4-BE49-F238E27FC236}">
                <a16:creationId xmlns:a16="http://schemas.microsoft.com/office/drawing/2014/main" id="{0242C3E9-554B-4E3F-BC37-FD2F03C70B20}"/>
              </a:ext>
            </a:extLst>
          </p:cNvPr>
          <p:cNvSpPr>
            <a:spLocks noGrp="1"/>
          </p:cNvSpPr>
          <p:nvPr>
            <p:ph idx="1"/>
          </p:nvPr>
        </p:nvSpPr>
        <p:spPr>
          <a:xfrm>
            <a:off x="228600" y="1143000"/>
            <a:ext cx="8686800" cy="4724400"/>
          </a:xfrm>
        </p:spPr>
        <p:txBody>
          <a:bodyPr/>
          <a:lstStyle/>
          <a:p>
            <a:r>
              <a:rPr lang="en-US" sz="2000"/>
              <a:t>(1) Government-owned business;</a:t>
            </a:r>
          </a:p>
          <a:p>
            <a:r>
              <a:rPr lang="en-US" sz="2000"/>
              <a:t>(2) Authorized to issue its own revenue bonds; and</a:t>
            </a:r>
          </a:p>
          <a:p>
            <a:r>
              <a:rPr lang="en-US" sz="2000"/>
              <a:t>(3) Receives under 10% of annual revenue in grants from the State and local governments combined. </a:t>
            </a:r>
          </a:p>
          <a:p>
            <a:endParaRPr lang="en-US"/>
          </a:p>
        </p:txBody>
      </p:sp>
      <p:sp>
        <p:nvSpPr>
          <p:cNvPr id="4" name="Slide Number Placeholder 3">
            <a:extLst>
              <a:ext uri="{FF2B5EF4-FFF2-40B4-BE49-F238E27FC236}">
                <a16:creationId xmlns:a16="http://schemas.microsoft.com/office/drawing/2014/main" id="{F0BDC09B-142A-43CE-A86D-259163A57141}"/>
              </a:ext>
            </a:extLst>
          </p:cNvPr>
          <p:cNvSpPr>
            <a:spLocks noGrp="1"/>
          </p:cNvSpPr>
          <p:nvPr>
            <p:ph type="sldNum" sz="quarter" idx="12"/>
          </p:nvPr>
        </p:nvSpPr>
        <p:spPr/>
        <p:txBody>
          <a:bodyPr/>
          <a:lstStyle/>
          <a:p>
            <a:fld id="{F1232565-0E66-47E7-A6B5-7369775033FA}" type="slidenum">
              <a:rPr lang="en-US" smtClean="0"/>
              <a:t>34</a:t>
            </a:fld>
            <a:endParaRPr lang="en-US"/>
          </a:p>
        </p:txBody>
      </p:sp>
    </p:spTree>
    <p:extLst>
      <p:ext uri="{BB962C8B-B14F-4D97-AF65-F5344CB8AC3E}">
        <p14:creationId xmlns:p14="http://schemas.microsoft.com/office/powerpoint/2010/main" val="2756549171"/>
      </p:ext>
    </p:extLst>
  </p:cSld>
  <p:clrMapOvr>
    <a:masterClrMapping/>
  </p:clrMapOvr>
  <p:transition/>
  <p:timing/>
</p:sld>
</file>

<file path=ppt/slides/slide3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5508987-4AC2-4A05-90DC-D65BA5E80C98}"/>
              </a:ext>
            </a:extLst>
          </p:cNvPr>
          <p:cNvSpPr>
            <a:spLocks noGrp="1"/>
          </p:cNvSpPr>
          <p:nvPr>
            <p:ph type="title"/>
          </p:nvPr>
        </p:nvSpPr>
        <p:spPr/>
        <p:txBody>
          <a:bodyPr/>
          <a:lstStyle/>
          <a:p>
            <a:r>
              <a:rPr lang="en-US"/>
              <a:t>Government Owned Business</a:t>
            </a:r>
          </a:p>
        </p:txBody>
      </p:sp>
      <p:sp>
        <p:nvSpPr>
          <p:cNvPr id="3" name="Content Placeholder 2">
            <a:extLst>
              <a:ext uri="{FF2B5EF4-FFF2-40B4-BE49-F238E27FC236}">
                <a16:creationId xmlns:a16="http://schemas.microsoft.com/office/drawing/2014/main" id="{67CEC814-597D-497F-8631-9ED4142F7C11}"/>
              </a:ext>
            </a:extLst>
          </p:cNvPr>
          <p:cNvSpPr>
            <a:spLocks noGrp="1"/>
          </p:cNvSpPr>
          <p:nvPr>
            <p:ph idx="1"/>
          </p:nvPr>
        </p:nvSpPr>
        <p:spPr>
          <a:xfrm>
            <a:off x="228600" y="1585118"/>
            <a:ext cx="8686800" cy="4282282"/>
          </a:xfrm>
        </p:spPr>
        <p:txBody>
          <a:bodyPr/>
          <a:lstStyle/>
          <a:p>
            <a:r>
              <a:rPr lang="en-US" sz="2000"/>
              <a:t>“Government-owned” </a:t>
            </a:r>
          </a:p>
          <a:p>
            <a:pPr lvl="1"/>
            <a:r>
              <a:rPr lang="en-US" sz="1900"/>
              <a:t>Is the entity owned or controlled by a government?</a:t>
            </a:r>
          </a:p>
          <a:p>
            <a:r>
              <a:rPr lang="en-US" sz="2000"/>
              <a:t>“Business” </a:t>
            </a:r>
          </a:p>
          <a:p>
            <a:pPr lvl="1"/>
            <a:r>
              <a:rPr lang="en-US" sz="1900"/>
              <a:t>An activity which is conducted in pursuit of benefit, gain or livelihood.</a:t>
            </a:r>
            <a:r>
              <a:rPr lang="en-US" sz="1900" i="1"/>
              <a:t> Nicholl v. E470 Public Highway Authority</a:t>
            </a:r>
          </a:p>
          <a:p>
            <a:pPr lvl="1"/>
            <a:r>
              <a:rPr lang="en-US" sz="1900"/>
              <a:t>An entity that pursues a benefit and generates revenue by collecting fees from services users is a business. </a:t>
            </a:r>
            <a:r>
              <a:rPr lang="en-US" sz="1900" i="1"/>
              <a:t>TABOR Foundation v. Colorado Bridge Enterprise</a:t>
            </a:r>
            <a:r>
              <a:rPr lang="en-US" sz="1900"/>
              <a:t>,</a:t>
            </a:r>
            <a:endParaRPr lang="en-US" sz="1900" i="1"/>
          </a:p>
          <a:p>
            <a:pPr lvl="1"/>
            <a:r>
              <a:rPr lang="en-US" sz="1900"/>
              <a:t>The power to unilaterally impose taxes, with no direct relation to services provided, is inconsistent with the characteristics of the term business. </a:t>
            </a:r>
            <a:r>
              <a:rPr lang="en-US" sz="1900" i="1"/>
              <a:t>Nicholl v. E470 Public Highway Authority</a:t>
            </a:r>
          </a:p>
          <a:p>
            <a:pPr lvl="1"/>
            <a:r>
              <a:rPr lang="en-US" sz="1900"/>
              <a:t>The fee v. tax analysis is implicated. </a:t>
            </a:r>
          </a:p>
          <a:p>
            <a:pPr lvl="1"/>
            <a:endParaRPr lang="en-US" sz="1900"/>
          </a:p>
        </p:txBody>
      </p:sp>
      <p:sp>
        <p:nvSpPr>
          <p:cNvPr id="4" name="Slide Number Placeholder 3">
            <a:extLst>
              <a:ext uri="{FF2B5EF4-FFF2-40B4-BE49-F238E27FC236}">
                <a16:creationId xmlns:a16="http://schemas.microsoft.com/office/drawing/2014/main" id="{FA173AE2-535C-42FA-96C9-1D2B3DC898AC}"/>
              </a:ext>
            </a:extLst>
          </p:cNvPr>
          <p:cNvSpPr>
            <a:spLocks noGrp="1"/>
          </p:cNvSpPr>
          <p:nvPr>
            <p:ph type="sldNum" sz="quarter" idx="12"/>
          </p:nvPr>
        </p:nvSpPr>
        <p:spPr/>
        <p:txBody>
          <a:bodyPr/>
          <a:lstStyle/>
          <a:p>
            <a:fld id="{F1232565-0E66-47E7-A6B5-7369775033FA}" type="slidenum">
              <a:rPr lang="en-US" smtClean="0"/>
              <a:t>35</a:t>
            </a:fld>
            <a:endParaRPr lang="en-US"/>
          </a:p>
        </p:txBody>
      </p:sp>
    </p:spTree>
    <p:extLst>
      <p:ext uri="{BB962C8B-B14F-4D97-AF65-F5344CB8AC3E}">
        <p14:creationId xmlns:p14="http://schemas.microsoft.com/office/powerpoint/2010/main" val="3566620614"/>
      </p:ext>
    </p:extLst>
  </p:cSld>
  <p:clrMapOvr>
    <a:masterClrMapping/>
  </p:clrMapOvr>
  <p:transition/>
  <p:timing/>
</p:sld>
</file>

<file path=ppt/slides/slide3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C4B66D2-8922-442C-8226-8622C91AC308}"/>
              </a:ext>
            </a:extLst>
          </p:cNvPr>
          <p:cNvSpPr>
            <a:spLocks noGrp="1"/>
          </p:cNvSpPr>
          <p:nvPr>
            <p:ph type="title"/>
          </p:nvPr>
        </p:nvSpPr>
        <p:spPr/>
        <p:txBody>
          <a:bodyPr/>
          <a:lstStyle/>
          <a:p>
            <a:r>
              <a:rPr lang="en-US"/>
              <a:t>Authorized to issue revenue bonds</a:t>
            </a:r>
          </a:p>
        </p:txBody>
      </p:sp>
      <p:sp>
        <p:nvSpPr>
          <p:cNvPr id="3" name="Content Placeholder 2">
            <a:extLst>
              <a:ext uri="{FF2B5EF4-FFF2-40B4-BE49-F238E27FC236}">
                <a16:creationId xmlns:a16="http://schemas.microsoft.com/office/drawing/2014/main" id="{9C2826BA-ED9D-417B-A5E9-61BF0824CCC7}"/>
              </a:ext>
            </a:extLst>
          </p:cNvPr>
          <p:cNvSpPr>
            <a:spLocks noGrp="1"/>
          </p:cNvSpPr>
          <p:nvPr>
            <p:ph idx="1"/>
          </p:nvPr>
        </p:nvSpPr>
        <p:spPr>
          <a:xfrm>
            <a:off x="228600" y="1219200"/>
            <a:ext cx="8686800" cy="4648200"/>
          </a:xfrm>
        </p:spPr>
        <p:txBody>
          <a:bodyPr/>
          <a:lstStyle/>
          <a:p>
            <a:r>
              <a:rPr lang="en-US" sz="2000"/>
              <a:t>Derived from the government creating the enterprise or specific statutory authority.</a:t>
            </a:r>
          </a:p>
          <a:p>
            <a:pPr lvl="1"/>
            <a:r>
              <a:rPr lang="en-US" sz="1900"/>
              <a:t>TABOR provides that all of its provisions are self-executing.</a:t>
            </a:r>
          </a:p>
          <a:p>
            <a:pPr lvl="1"/>
            <a:r>
              <a:rPr lang="en-US" sz="1900"/>
              <a:t>Section 37-45.1-101, C.R.S.,</a:t>
            </a:r>
            <a:r>
              <a:rPr lang="en-US" sz="2000"/>
              <a:t> et. seq. </a:t>
            </a:r>
          </a:p>
          <a:p>
            <a:r>
              <a:rPr lang="en-US" sz="2000"/>
              <a:t>There is not a blanket statute that authorizes statutory cities and towns to issue revenue bonds from any rates and fees that are imposed. </a:t>
            </a:r>
          </a:p>
          <a:p>
            <a:pPr lvl="1"/>
            <a:r>
              <a:rPr lang="en-US" sz="1900"/>
              <a:t>Compare this to Title 32 Special Districts: power to impose fees, rates, tolls, penalties, or charges for services, programs, or facilities of the district and to pledge the revenues to indebtedness.</a:t>
            </a:r>
          </a:p>
        </p:txBody>
      </p:sp>
      <p:sp>
        <p:nvSpPr>
          <p:cNvPr id="4" name="Slide Number Placeholder 3">
            <a:extLst>
              <a:ext uri="{FF2B5EF4-FFF2-40B4-BE49-F238E27FC236}">
                <a16:creationId xmlns:a16="http://schemas.microsoft.com/office/drawing/2014/main" id="{6459226C-DA0B-48DE-9EDE-DC7F99EC76B5}"/>
              </a:ext>
            </a:extLst>
          </p:cNvPr>
          <p:cNvSpPr>
            <a:spLocks noGrp="1"/>
          </p:cNvSpPr>
          <p:nvPr>
            <p:ph type="sldNum" sz="quarter" idx="12"/>
          </p:nvPr>
        </p:nvSpPr>
        <p:spPr/>
        <p:txBody>
          <a:bodyPr/>
          <a:lstStyle/>
          <a:p>
            <a:fld id="{F1232565-0E66-47E7-A6B5-7369775033FA}" type="slidenum">
              <a:rPr lang="en-US" smtClean="0"/>
              <a:t>36</a:t>
            </a:fld>
            <a:endParaRPr lang="en-US"/>
          </a:p>
        </p:txBody>
      </p:sp>
    </p:spTree>
    <p:extLst>
      <p:ext uri="{BB962C8B-B14F-4D97-AF65-F5344CB8AC3E}">
        <p14:creationId xmlns:p14="http://schemas.microsoft.com/office/powerpoint/2010/main" val="1875955777"/>
      </p:ext>
    </p:extLst>
  </p:cSld>
  <p:clrMapOvr>
    <a:masterClrMapping/>
  </p:clrMapOvr>
  <p:transition/>
  <p:timing/>
</p:sld>
</file>

<file path=ppt/slides/slide3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7FAAA04-0699-4CEE-98DA-C14287E2749D}"/>
              </a:ext>
            </a:extLst>
          </p:cNvPr>
          <p:cNvSpPr>
            <a:spLocks noGrp="1"/>
          </p:cNvSpPr>
          <p:nvPr>
            <p:ph type="title"/>
          </p:nvPr>
        </p:nvSpPr>
        <p:spPr/>
        <p:txBody>
          <a:bodyPr/>
          <a:lstStyle/>
          <a:p>
            <a:r>
              <a:rPr lang="en-US"/>
              <a:t>Less than 10% in Grants</a:t>
            </a:r>
          </a:p>
        </p:txBody>
      </p:sp>
      <p:sp>
        <p:nvSpPr>
          <p:cNvPr id="3" name="Content Placeholder 2">
            <a:extLst>
              <a:ext uri="{FF2B5EF4-FFF2-40B4-BE49-F238E27FC236}">
                <a16:creationId xmlns:a16="http://schemas.microsoft.com/office/drawing/2014/main" id="{DDA5DAB8-C4DD-46AA-A4FD-947955A70A01}"/>
              </a:ext>
            </a:extLst>
          </p:cNvPr>
          <p:cNvSpPr>
            <a:spLocks noGrp="1"/>
          </p:cNvSpPr>
          <p:nvPr>
            <p:ph idx="1"/>
          </p:nvPr>
        </p:nvSpPr>
        <p:spPr>
          <a:xfrm>
            <a:off x="228600" y="1219200"/>
            <a:ext cx="8686800" cy="4648200"/>
          </a:xfrm>
        </p:spPr>
        <p:txBody>
          <a:bodyPr/>
          <a:lstStyle/>
          <a:p>
            <a:r>
              <a:rPr lang="en-US" sz="2000"/>
              <a:t>TABOR does not define grants.</a:t>
            </a:r>
          </a:p>
          <a:p>
            <a:r>
              <a:rPr lang="en-US" sz="2000"/>
              <a:t>However, C.R.S. §24-77-102(7)(b) defines grants as “any direct cash subsidy or other direct contribution of money from the state or any local government in Colorado which is not required to be repaid. </a:t>
            </a:r>
          </a:p>
          <a:p>
            <a:r>
              <a:rPr lang="en-US" sz="2000"/>
              <a:t>C.R.S. §24-77-102(7)(b) provides that the term grant does not include: </a:t>
            </a:r>
          </a:p>
          <a:p>
            <a:pPr lvl="1"/>
            <a:r>
              <a:rPr lang="en-US" sz="1900"/>
              <a:t>(i) any indirect benefit conferred upon an enterprise from the state or any local government in Colorado; </a:t>
            </a:r>
          </a:p>
          <a:p>
            <a:pPr lvl="1"/>
            <a:r>
              <a:rPr lang="en-US" sz="1900"/>
              <a:t>(ii) any revenues resulting from rates, fees, assessments, or other charges imposed by an enterprise for the provision of goods or services by such enterprise; or </a:t>
            </a:r>
          </a:p>
          <a:p>
            <a:pPr lvl="1"/>
            <a:r>
              <a:rPr lang="en-US" sz="1900"/>
              <a:t>(iii) any federal funds, regardless of whether such federal funds pass through the state or any local government in Colorado prior to receipt by an enterprise.</a:t>
            </a:r>
          </a:p>
        </p:txBody>
      </p:sp>
      <p:sp>
        <p:nvSpPr>
          <p:cNvPr id="4" name="Slide Number Placeholder 3">
            <a:extLst>
              <a:ext uri="{FF2B5EF4-FFF2-40B4-BE49-F238E27FC236}">
                <a16:creationId xmlns:a16="http://schemas.microsoft.com/office/drawing/2014/main" id="{E9B83AC3-2DF5-41B2-A832-D950D9BDD441}"/>
              </a:ext>
            </a:extLst>
          </p:cNvPr>
          <p:cNvSpPr>
            <a:spLocks noGrp="1"/>
          </p:cNvSpPr>
          <p:nvPr>
            <p:ph type="sldNum" sz="quarter" idx="12"/>
          </p:nvPr>
        </p:nvSpPr>
        <p:spPr/>
        <p:txBody>
          <a:bodyPr/>
          <a:lstStyle/>
          <a:p>
            <a:fld id="{F1232565-0E66-47E7-A6B5-7369775033FA}" type="slidenum">
              <a:rPr lang="en-US" smtClean="0"/>
              <a:t>37</a:t>
            </a:fld>
            <a:endParaRPr lang="en-US"/>
          </a:p>
        </p:txBody>
      </p:sp>
    </p:spTree>
    <p:extLst>
      <p:ext uri="{BB962C8B-B14F-4D97-AF65-F5344CB8AC3E}">
        <p14:creationId xmlns:p14="http://schemas.microsoft.com/office/powerpoint/2010/main" val="1226138101"/>
      </p:ext>
    </p:extLst>
  </p:cSld>
  <p:clrMapOvr>
    <a:masterClrMapping/>
  </p:clrMapOvr>
  <p:transition/>
  <p:timing/>
</p:sld>
</file>

<file path=ppt/slides/slide3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E063126-EEC7-43EE-9F0B-7684EE5826BF}"/>
              </a:ext>
            </a:extLst>
          </p:cNvPr>
          <p:cNvSpPr>
            <a:spLocks noGrp="1"/>
          </p:cNvSpPr>
          <p:nvPr>
            <p:ph type="title"/>
          </p:nvPr>
        </p:nvSpPr>
        <p:spPr/>
        <p:txBody>
          <a:bodyPr/>
          <a:lstStyle/>
          <a:p>
            <a:r>
              <a:rPr lang="en-US"/>
              <a:t>Impacts of Enterprise Status</a:t>
            </a:r>
          </a:p>
        </p:txBody>
      </p:sp>
      <p:sp>
        <p:nvSpPr>
          <p:cNvPr id="3" name="Content Placeholder 2">
            <a:extLst>
              <a:ext uri="{FF2B5EF4-FFF2-40B4-BE49-F238E27FC236}">
                <a16:creationId xmlns:a16="http://schemas.microsoft.com/office/drawing/2014/main" id="{60148328-4B25-4EFA-9CD1-FF8A2E7B08C1}"/>
              </a:ext>
            </a:extLst>
          </p:cNvPr>
          <p:cNvSpPr>
            <a:spLocks noGrp="1"/>
          </p:cNvSpPr>
          <p:nvPr>
            <p:ph idx="1"/>
          </p:nvPr>
        </p:nvSpPr>
        <p:spPr>
          <a:xfrm>
            <a:off x="228600" y="1143000"/>
            <a:ext cx="8686800" cy="4724400"/>
          </a:xfrm>
        </p:spPr>
        <p:txBody>
          <a:bodyPr/>
          <a:lstStyle/>
          <a:p>
            <a:r>
              <a:rPr lang="en-US" sz="2000"/>
              <a:t>Three consequences of enterprise status:</a:t>
            </a:r>
          </a:p>
          <a:p>
            <a:pPr lvl="1"/>
            <a:r>
              <a:rPr lang="en-US" sz="1900"/>
              <a:t>Enterprise revenue does not count against the district’s fiscal year spending limits.</a:t>
            </a:r>
          </a:p>
          <a:p>
            <a:pPr lvl="2"/>
            <a:r>
              <a:rPr lang="en-US" sz="1900"/>
              <a:t>Less important if the district is debruced.</a:t>
            </a:r>
          </a:p>
          <a:p>
            <a:pPr lvl="1"/>
            <a:r>
              <a:rPr lang="en-US" sz="1900"/>
              <a:t>The enterprise can issue revenue bonds without an election.</a:t>
            </a:r>
          </a:p>
          <a:p>
            <a:pPr lvl="1"/>
            <a:r>
              <a:rPr lang="en-US" sz="1900"/>
              <a:t>Enterprise revenue does not count towards the district’s fiscal year spending for purposes of sizing the TABOR reserve.</a:t>
            </a:r>
          </a:p>
          <a:p>
            <a:r>
              <a:rPr lang="en-US" sz="2000"/>
              <a:t>Enterprise status is measured annually so a government owned business can move in and out of enterprise status.</a:t>
            </a:r>
          </a:p>
          <a:p>
            <a:pPr lvl="1"/>
            <a:r>
              <a:rPr lang="en-US" sz="1800"/>
              <a:t>Qualification or disqualification as an enterprise shall change district bases and future year limits.</a:t>
            </a:r>
          </a:p>
          <a:p>
            <a:pPr marL="457200" lvl="1" indent="0">
              <a:buNone/>
            </a:pPr>
            <a:endParaRPr lang="en-US" sz="1800"/>
          </a:p>
          <a:p>
            <a:endParaRPr lang="en-US" sz="2000"/>
          </a:p>
        </p:txBody>
      </p:sp>
      <p:sp>
        <p:nvSpPr>
          <p:cNvPr id="4" name="Slide Number Placeholder 3">
            <a:extLst>
              <a:ext uri="{FF2B5EF4-FFF2-40B4-BE49-F238E27FC236}">
                <a16:creationId xmlns:a16="http://schemas.microsoft.com/office/drawing/2014/main" id="{8DA9CF2F-3E02-4B8B-A764-CBCEF8151A2F}"/>
              </a:ext>
            </a:extLst>
          </p:cNvPr>
          <p:cNvSpPr>
            <a:spLocks noGrp="1"/>
          </p:cNvSpPr>
          <p:nvPr>
            <p:ph type="sldNum" sz="quarter" idx="12"/>
          </p:nvPr>
        </p:nvSpPr>
        <p:spPr/>
        <p:txBody>
          <a:bodyPr/>
          <a:lstStyle/>
          <a:p>
            <a:fld id="{F1232565-0E66-47E7-A6B5-7369775033FA}" type="slidenum">
              <a:rPr lang="en-US" smtClean="0"/>
              <a:t>38</a:t>
            </a:fld>
            <a:endParaRPr lang="en-US"/>
          </a:p>
        </p:txBody>
      </p:sp>
    </p:spTree>
    <p:extLst>
      <p:ext uri="{BB962C8B-B14F-4D97-AF65-F5344CB8AC3E}">
        <p14:creationId xmlns:p14="http://schemas.microsoft.com/office/powerpoint/2010/main" val="3732414428"/>
      </p:ext>
    </p:extLst>
  </p:cSld>
  <p:clrMapOvr>
    <a:masterClrMapping/>
  </p:clrMapOvr>
  <p:transition/>
  <p:timing/>
</p:sld>
</file>

<file path=ppt/slides/slide3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91138" name="Rectangle 2"/>
          <p:cNvSpPr>
            <a:spLocks noGrp="1" noChangeArrowheads="1"/>
          </p:cNvSpPr>
          <p:nvPr>
            <p:ph type="title"/>
          </p:nvPr>
        </p:nvSpPr>
        <p:spPr>
          <a:xfrm>
            <a:off x="381000" y="685800"/>
            <a:ext cx="8077200" cy="1143000"/>
          </a:xfrm>
        </p:spPr>
        <p:txBody>
          <a:bodyPr/>
          <a:lstStyle/>
          <a:p>
            <a:r>
              <a:rPr lang="en-US" altLang="en-US" sz="3000"/>
              <a:t>TABOR Requires the Maintenance of an Emergency Reserve</a:t>
            </a:r>
          </a:p>
        </p:txBody>
      </p:sp>
      <p:sp>
        <p:nvSpPr>
          <p:cNvPr id="91139" name="Rectangle 3"/>
          <p:cNvSpPr>
            <a:spLocks noGrp="1" noChangeArrowheads="1"/>
          </p:cNvSpPr>
          <p:nvPr>
            <p:ph idx="1"/>
          </p:nvPr>
        </p:nvSpPr>
        <p:spPr>
          <a:xfrm>
            <a:off x="533400" y="1981200"/>
            <a:ext cx="7543800" cy="3351212"/>
          </a:xfrm>
          <a:noFill/>
        </p:spPr>
        <p:txBody>
          <a:bodyPr/>
          <a:lstStyle/>
          <a:p>
            <a:pPr>
              <a:spcBef>
                <a:spcPct val="55000"/>
              </a:spcBef>
            </a:pPr>
            <a:r>
              <a:rPr lang="en-US" altLang="en-US" sz="2000"/>
              <a:t>§5 requires an emergency reserve equal to 3% of fiscal year spending excluding bonded debts service</a:t>
            </a:r>
          </a:p>
          <a:p>
            <a:pPr lvl="1">
              <a:spcBef>
                <a:spcPct val="55000"/>
              </a:spcBef>
            </a:pPr>
            <a:r>
              <a:rPr lang="en-US" altLang="en-US" sz="1900"/>
              <a:t>TABOR does not provide a procedure for designating reserve</a:t>
            </a:r>
          </a:p>
          <a:p>
            <a:pPr lvl="2">
              <a:spcBef>
                <a:spcPct val="55000"/>
              </a:spcBef>
            </a:pPr>
            <a:r>
              <a:rPr lang="en-US" altLang="en-US" sz="1800"/>
              <a:t>Current year spending not know until end of the year</a:t>
            </a:r>
          </a:p>
          <a:p>
            <a:pPr lvl="2">
              <a:spcBef>
                <a:spcPct val="55000"/>
              </a:spcBef>
            </a:pPr>
            <a:r>
              <a:rPr lang="en-US" altLang="en-US" sz="1800"/>
              <a:t>Budget and appropriate in advance</a:t>
            </a:r>
          </a:p>
          <a:p>
            <a:pPr>
              <a:spcBef>
                <a:spcPct val="55000"/>
              </a:spcBef>
            </a:pPr>
            <a:r>
              <a:rPr lang="en-US" altLang="en-US" sz="2000"/>
              <a:t>No limit on source of reserve</a:t>
            </a:r>
          </a:p>
          <a:p>
            <a:pPr>
              <a:spcBef>
                <a:spcPct val="55000"/>
              </a:spcBef>
            </a:pPr>
            <a:r>
              <a:rPr lang="en-US" altLang="en-US" sz="2000"/>
              <a:t>The reserve must be replenished in the next year</a:t>
            </a:r>
          </a:p>
        </p:txBody>
      </p:sp>
    </p:spTree>
    <p:extLst>
      <p:ext uri="{BB962C8B-B14F-4D97-AF65-F5344CB8AC3E}">
        <p14:creationId xmlns:p14="http://schemas.microsoft.com/office/powerpoint/2010/main" val="3430715446"/>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9F20AC0-3CCF-4AA6-947A-87FDF2C41953}"/>
              </a:ext>
            </a:extLst>
          </p:cNvPr>
          <p:cNvSpPr>
            <a:spLocks noGrp="1"/>
          </p:cNvSpPr>
          <p:nvPr>
            <p:ph type="title"/>
          </p:nvPr>
        </p:nvSpPr>
        <p:spPr>
          <a:xfrm>
            <a:off x="228600" y="761104"/>
            <a:ext cx="8686800" cy="1143000"/>
          </a:xfrm>
        </p:spPr>
        <p:txBody>
          <a:bodyPr/>
          <a:lstStyle/>
          <a:p>
            <a:r>
              <a:rPr lang="en-US"/>
              <a:t>TABOR PRIMER</a:t>
            </a:r>
          </a:p>
        </p:txBody>
      </p:sp>
      <p:sp>
        <p:nvSpPr>
          <p:cNvPr id="3" name="Content Placeholder 2">
            <a:extLst>
              <a:ext uri="{FF2B5EF4-FFF2-40B4-BE49-F238E27FC236}">
                <a16:creationId xmlns:a16="http://schemas.microsoft.com/office/drawing/2014/main" id="{3F38E841-C281-4002-AAD0-D552DB8D9823}"/>
              </a:ext>
            </a:extLst>
          </p:cNvPr>
          <p:cNvSpPr>
            <a:spLocks noGrp="1"/>
          </p:cNvSpPr>
          <p:nvPr>
            <p:ph idx="1"/>
          </p:nvPr>
        </p:nvSpPr>
        <p:spPr>
          <a:xfrm>
            <a:off x="228600" y="1585118"/>
            <a:ext cx="8686800" cy="4282282"/>
          </a:xfrm>
        </p:spPr>
        <p:txBody>
          <a:bodyPr/>
          <a:lstStyle/>
          <a:p>
            <a:r>
              <a:rPr lang="en-US" sz="2000"/>
              <a:t>TABOR passed November 3, 1992</a:t>
            </a:r>
          </a:p>
          <a:p>
            <a:endParaRPr lang="en-US" sz="2000"/>
          </a:p>
          <a:p>
            <a:r>
              <a:rPr lang="en-US" altLang="en-US" sz="2000"/>
              <a:t>TABOR changed the governmental landscape</a:t>
            </a:r>
          </a:p>
          <a:p>
            <a:endParaRPr lang="en-US" altLang="en-US" sz="2000"/>
          </a:p>
          <a:p>
            <a:r>
              <a:rPr lang="en-US" altLang="en-US" sz="2000"/>
              <a:t>TABOR supersedes other Constitutional provisions and home rule charter provision.</a:t>
            </a:r>
          </a:p>
          <a:p>
            <a:endParaRPr lang="en-US" altLang="en-US" sz="2000"/>
          </a:p>
          <a:p>
            <a:pPr>
              <a:lnSpc>
                <a:spcPct val="80000"/>
              </a:lnSpc>
              <a:spcBef>
                <a:spcPct val="55000"/>
              </a:spcBef>
            </a:pPr>
            <a:r>
              <a:rPr lang="en-US" altLang="en-US" sz="2000"/>
              <a:t>Its impact has not been as significant because</a:t>
            </a:r>
          </a:p>
          <a:p>
            <a:pPr lvl="1">
              <a:lnSpc>
                <a:spcPct val="80000"/>
              </a:lnSpc>
              <a:spcBef>
                <a:spcPct val="55000"/>
              </a:spcBef>
            </a:pPr>
            <a:r>
              <a:rPr lang="en-US" altLang="en-US" sz="2000"/>
              <a:t>For much of the time Colorado had a very good economy</a:t>
            </a:r>
          </a:p>
          <a:p>
            <a:pPr lvl="1">
              <a:lnSpc>
                <a:spcPct val="80000"/>
              </a:lnSpc>
              <a:spcBef>
                <a:spcPct val="55000"/>
              </a:spcBef>
            </a:pPr>
            <a:r>
              <a:rPr lang="en-US" altLang="en-US" sz="2000"/>
              <a:t>The courts have construed TABOR in favor of the government</a:t>
            </a:r>
          </a:p>
          <a:p>
            <a:pPr lvl="1">
              <a:lnSpc>
                <a:spcPct val="80000"/>
              </a:lnSpc>
              <a:spcBef>
                <a:spcPct val="55000"/>
              </a:spcBef>
            </a:pPr>
            <a:r>
              <a:rPr lang="en-US" altLang="en-US" sz="2000"/>
              <a:t>Voters have approved local election questions</a:t>
            </a:r>
          </a:p>
          <a:p>
            <a:endParaRPr lang="en-US" altLang="en-US" sz="2000"/>
          </a:p>
          <a:p>
            <a:endParaRPr lang="en-US" sz="2000"/>
          </a:p>
        </p:txBody>
      </p:sp>
      <p:sp>
        <p:nvSpPr>
          <p:cNvPr id="4" name="Slide Number Placeholder 3">
            <a:extLst>
              <a:ext uri="{FF2B5EF4-FFF2-40B4-BE49-F238E27FC236}">
                <a16:creationId xmlns:a16="http://schemas.microsoft.com/office/drawing/2014/main" id="{AAC9D85B-7B08-4D75-8BCC-B8730A98372D}"/>
              </a:ext>
            </a:extLst>
          </p:cNvPr>
          <p:cNvSpPr>
            <a:spLocks noGrp="1"/>
          </p:cNvSpPr>
          <p:nvPr>
            <p:ph type="sldNum" sz="quarter" idx="12"/>
          </p:nvPr>
        </p:nvSpPr>
        <p:spPr/>
        <p:txBody>
          <a:bodyPr/>
          <a:lstStyle/>
          <a:p>
            <a:fld id="{F1232565-0E66-47E7-A6B5-7369775033FA}" type="slidenum">
              <a:rPr lang="en-US" smtClean="0"/>
              <a:t>4</a:t>
            </a:fld>
            <a:endParaRPr lang="en-US"/>
          </a:p>
        </p:txBody>
      </p:sp>
    </p:spTree>
    <p:extLst>
      <p:ext uri="{BB962C8B-B14F-4D97-AF65-F5344CB8AC3E}">
        <p14:creationId xmlns:p14="http://schemas.microsoft.com/office/powerpoint/2010/main" val="4191653080"/>
      </p:ext>
    </p:extLst>
  </p:cSld>
  <p:clrMapOvr>
    <a:masterClrMapping/>
  </p:clrMapOvr>
  <p:transition/>
  <p:timing/>
</p:sld>
</file>

<file path=ppt/slides/slide4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92162" name="Rectangle 2"/>
          <p:cNvSpPr>
            <a:spLocks noGrp="1" noChangeArrowheads="1"/>
          </p:cNvSpPr>
          <p:nvPr>
            <p:ph type="title"/>
          </p:nvPr>
        </p:nvSpPr>
        <p:spPr>
          <a:xfrm>
            <a:off x="533400" y="304800"/>
            <a:ext cx="8153400" cy="1524000"/>
          </a:xfrm>
        </p:spPr>
        <p:txBody>
          <a:bodyPr/>
          <a:lstStyle/>
          <a:p>
            <a:r>
              <a:rPr lang="en-US" altLang="en-US"/>
              <a:t>TABOR Allows Local Governments to End Subsidies for State Mandates</a:t>
            </a:r>
          </a:p>
        </p:txBody>
      </p:sp>
      <p:sp>
        <p:nvSpPr>
          <p:cNvPr id="92163" name="Rectangle 3"/>
          <p:cNvSpPr>
            <a:spLocks noGrp="1" noChangeArrowheads="1"/>
          </p:cNvSpPr>
          <p:nvPr>
            <p:ph idx="1"/>
          </p:nvPr>
        </p:nvSpPr>
        <p:spPr>
          <a:xfrm>
            <a:off x="381000" y="1905000"/>
            <a:ext cx="8001000" cy="3109912"/>
          </a:xfrm>
          <a:noFill/>
        </p:spPr>
        <p:txBody>
          <a:bodyPr tIns="0" bIns="0"/>
          <a:lstStyle/>
          <a:p>
            <a:pPr marL="533400" indent="-533400">
              <a:spcBef>
                <a:spcPct val="55000"/>
              </a:spcBef>
            </a:pPr>
            <a:r>
              <a:rPr lang="en-US" altLang="en-US" sz="2800"/>
              <a:t>This is one area where the courts have not interpreted TABOR in favor of local governments</a:t>
            </a:r>
          </a:p>
        </p:txBody>
      </p:sp>
    </p:spTree>
    <p:extLst>
      <p:ext uri="{BB962C8B-B14F-4D97-AF65-F5344CB8AC3E}">
        <p14:creationId xmlns:p14="http://schemas.microsoft.com/office/powerpoint/2010/main" val="4153020386"/>
      </p:ext>
    </p:extLst>
  </p:cSld>
  <p:clrMapOvr>
    <a:masterClrMapping/>
  </p:clrMapOvr>
  <p:transition/>
  <p:timing/>
</p:sld>
</file>

<file path=ppt/slides/slide4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93186" name="Rectangle 2"/>
          <p:cNvSpPr>
            <a:spLocks noGrp="1" noChangeArrowheads="1"/>
          </p:cNvSpPr>
          <p:nvPr>
            <p:ph type="title"/>
          </p:nvPr>
        </p:nvSpPr>
        <p:spPr>
          <a:xfrm>
            <a:off x="533400" y="381000"/>
            <a:ext cx="7924800" cy="1066800"/>
          </a:xfrm>
        </p:spPr>
        <p:txBody>
          <a:bodyPr/>
          <a:lstStyle/>
          <a:p>
            <a:r>
              <a:rPr lang="en-US" altLang="en-US"/>
              <a:t>TABOR Enforcement</a:t>
            </a:r>
          </a:p>
        </p:txBody>
      </p:sp>
      <p:sp>
        <p:nvSpPr>
          <p:cNvPr id="93187" name="Rectangle 3"/>
          <p:cNvSpPr>
            <a:spLocks noGrp="1" noChangeArrowheads="1"/>
          </p:cNvSpPr>
          <p:nvPr>
            <p:ph idx="1"/>
          </p:nvPr>
        </p:nvSpPr>
        <p:spPr>
          <a:xfrm>
            <a:off x="609600" y="1524000"/>
            <a:ext cx="7543800" cy="3884612"/>
          </a:xfrm>
          <a:noFill/>
        </p:spPr>
        <p:txBody>
          <a:bodyPr/>
          <a:lstStyle/>
          <a:p>
            <a:pPr>
              <a:spcBef>
                <a:spcPct val="55000"/>
              </a:spcBef>
            </a:pPr>
            <a:r>
              <a:rPr lang="en-US" altLang="en-US" sz="2400"/>
              <a:t>Revenue collected, kept or spent illegally for four years must be refunded with 10% simple interest</a:t>
            </a:r>
          </a:p>
          <a:p>
            <a:pPr>
              <a:spcBef>
                <a:spcPct val="55000"/>
              </a:spcBef>
            </a:pPr>
            <a:r>
              <a:rPr lang="en-US" altLang="en-US" sz="2400"/>
              <a:t>Subject to judicial review, districts may use any reasonable method for refunds under this TABOR, including temporary tax credits or rate reductions</a:t>
            </a:r>
          </a:p>
          <a:p>
            <a:pPr>
              <a:spcBef>
                <a:spcPct val="55000"/>
              </a:spcBef>
            </a:pPr>
            <a:r>
              <a:rPr lang="en-US" sz="2400"/>
              <a:t>Refunds need not be proportional when prior payments are impractical to identify or return.</a:t>
            </a:r>
            <a:endParaRPr lang="en-US" altLang="en-US" sz="2400"/>
          </a:p>
        </p:txBody>
      </p:sp>
    </p:spTree>
    <p:extLst>
      <p:ext uri="{BB962C8B-B14F-4D97-AF65-F5344CB8AC3E}">
        <p14:creationId xmlns:p14="http://schemas.microsoft.com/office/powerpoint/2010/main" val="2451845307"/>
      </p:ext>
    </p:extLst>
  </p:cSld>
  <p:clrMapOvr>
    <a:masterClrMapping/>
  </p:clrMapOvr>
  <p:transition/>
  <p:timing/>
</p:sld>
</file>

<file path=ppt/slides/slide4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93186" name="Rectangle 2"/>
          <p:cNvSpPr>
            <a:spLocks noGrp="1" noChangeArrowheads="1"/>
          </p:cNvSpPr>
          <p:nvPr>
            <p:ph type="title"/>
          </p:nvPr>
        </p:nvSpPr>
        <p:spPr>
          <a:xfrm>
            <a:off x="533400" y="381000"/>
            <a:ext cx="7924800" cy="1066800"/>
          </a:xfrm>
        </p:spPr>
        <p:txBody>
          <a:bodyPr/>
          <a:lstStyle/>
          <a:p>
            <a:r>
              <a:rPr lang="en-US" altLang="en-US"/>
              <a:t>TABOR Enforcement</a:t>
            </a:r>
          </a:p>
        </p:txBody>
      </p:sp>
      <p:sp>
        <p:nvSpPr>
          <p:cNvPr id="93187" name="Rectangle 3"/>
          <p:cNvSpPr>
            <a:spLocks noGrp="1" noChangeArrowheads="1"/>
          </p:cNvSpPr>
          <p:nvPr>
            <p:ph idx="1"/>
          </p:nvPr>
        </p:nvSpPr>
        <p:spPr>
          <a:xfrm>
            <a:off x="609600" y="1524000"/>
            <a:ext cx="7543800" cy="3884612"/>
          </a:xfrm>
          <a:noFill/>
        </p:spPr>
        <p:txBody>
          <a:bodyPr/>
          <a:lstStyle/>
          <a:p>
            <a:pPr>
              <a:spcBef>
                <a:spcPct val="55000"/>
              </a:spcBef>
            </a:pPr>
            <a:r>
              <a:rPr lang="en-US" altLang="en-US" sz="2400"/>
              <a:t>Successful plaintiffs are allowed costs and attorney’s fees</a:t>
            </a:r>
          </a:p>
          <a:p>
            <a:pPr lvl="1">
              <a:spcBef>
                <a:spcPct val="55000"/>
              </a:spcBef>
            </a:pPr>
            <a:r>
              <a:rPr lang="en-US" altLang="en-US" sz="2400"/>
              <a:t>City of Wheat Ridge v. Cerveny, 913 P.2d 1110 (Colo. 1996)</a:t>
            </a:r>
          </a:p>
        </p:txBody>
      </p:sp>
    </p:spTree>
    <p:extLst>
      <p:ext uri="{BB962C8B-B14F-4D97-AF65-F5344CB8AC3E}">
        <p14:creationId xmlns:p14="http://schemas.microsoft.com/office/powerpoint/2010/main" val="641230667"/>
      </p:ext>
    </p:extLst>
  </p:cSld>
  <p:clrMapOvr>
    <a:masterClrMapping/>
  </p:clrMapOvr>
  <p:transition/>
  <p:timing/>
</p:sld>
</file>

<file path=ppt/slides/slide4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6492BA7-8464-4D83-88D6-D41813E90F96}"/>
              </a:ext>
            </a:extLst>
          </p:cNvPr>
          <p:cNvSpPr>
            <a:spLocks noGrp="1"/>
          </p:cNvSpPr>
          <p:nvPr>
            <p:ph type="title"/>
          </p:nvPr>
        </p:nvSpPr>
        <p:spPr/>
        <p:txBody>
          <a:bodyPr/>
          <a:lstStyle/>
          <a:p>
            <a:r>
              <a:rPr lang="en-US"/>
              <a:t>1992 Flashback</a:t>
            </a:r>
          </a:p>
        </p:txBody>
      </p:sp>
      <p:sp>
        <p:nvSpPr>
          <p:cNvPr id="3" name="Content Placeholder 2">
            <a:extLst>
              <a:ext uri="{FF2B5EF4-FFF2-40B4-BE49-F238E27FC236}">
                <a16:creationId xmlns:a16="http://schemas.microsoft.com/office/drawing/2014/main" id="{AA983626-429B-493F-BE53-92A8ECC06C86}"/>
              </a:ext>
            </a:extLst>
          </p:cNvPr>
          <p:cNvSpPr>
            <a:spLocks noGrp="1"/>
          </p:cNvSpPr>
          <p:nvPr>
            <p:ph idx="1"/>
          </p:nvPr>
        </p:nvSpPr>
        <p:spPr/>
        <p:txBody>
          <a:bodyPr/>
          <a:lstStyle/>
          <a:p>
            <a:r>
              <a:rPr lang="en-US" sz="2000"/>
              <a:t>Famous slogans:</a:t>
            </a:r>
          </a:p>
          <a:p>
            <a:pPr lvl="1"/>
            <a:r>
              <a:rPr lang="en-US" sz="2000"/>
              <a:t>“Friends don’t let friends drive drunk” was the slogan of which federal agency?</a:t>
            </a:r>
          </a:p>
          <a:p>
            <a:pPr lvl="1"/>
            <a:r>
              <a:rPr lang="en-US" sz="2000"/>
              <a:t>This product was “made from the best stuff on Earth.”</a:t>
            </a:r>
          </a:p>
        </p:txBody>
      </p:sp>
      <p:sp>
        <p:nvSpPr>
          <p:cNvPr id="4" name="Slide Number Placeholder 3">
            <a:extLst>
              <a:ext uri="{FF2B5EF4-FFF2-40B4-BE49-F238E27FC236}">
                <a16:creationId xmlns:a16="http://schemas.microsoft.com/office/drawing/2014/main" id="{CC9B28B9-7B2B-4334-803D-AAF7234F2CD3}"/>
              </a:ext>
            </a:extLst>
          </p:cNvPr>
          <p:cNvSpPr>
            <a:spLocks noGrp="1"/>
          </p:cNvSpPr>
          <p:nvPr>
            <p:ph type="sldNum" sz="quarter" idx="12"/>
          </p:nvPr>
        </p:nvSpPr>
        <p:spPr/>
        <p:txBody>
          <a:bodyPr/>
          <a:lstStyle/>
          <a:p>
            <a:fld id="{F1232565-0E66-47E7-A6B5-7369775033FA}" type="slidenum">
              <a:rPr lang="en-US" smtClean="0"/>
              <a:t>43</a:t>
            </a:fld>
            <a:endParaRPr lang="en-US"/>
          </a:p>
        </p:txBody>
      </p:sp>
    </p:spTree>
    <p:extLst>
      <p:ext uri="{BB962C8B-B14F-4D97-AF65-F5344CB8AC3E}">
        <p14:creationId xmlns:p14="http://schemas.microsoft.com/office/powerpoint/2010/main" val="4043318885"/>
      </p:ext>
    </p:extLst>
  </p:cSld>
  <p:clrMapOvr>
    <a:masterClrMapping/>
  </p:clrMapOvr>
  <p:transition/>
  <p:timing/>
</p:sld>
</file>

<file path=ppt/slides/slide4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6705F65-149B-4812-A446-5CB685294E62}"/>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9D8CF40E-1893-4ABD-B97E-C4C4AD4FFDCB}"/>
              </a:ext>
            </a:extLst>
          </p:cNvPr>
          <p:cNvSpPr>
            <a:spLocks noGrp="1"/>
          </p:cNvSpPr>
          <p:nvPr>
            <p:ph idx="1"/>
          </p:nvPr>
        </p:nvSpPr>
        <p:spPr>
          <a:xfrm>
            <a:off x="228600" y="990600"/>
            <a:ext cx="8686800" cy="4282282"/>
          </a:xfrm>
        </p:spPr>
        <p:txBody>
          <a:bodyPr/>
          <a:lstStyle/>
          <a:p>
            <a:pPr marL="257175" indent="-257175">
              <a:spcBef>
                <a:spcPct val="55000"/>
              </a:spcBef>
            </a:pPr>
            <a:r>
              <a:rPr lang="en-US" altLang="en-US" sz="2000"/>
              <a:t>What is an enterprise?</a:t>
            </a:r>
          </a:p>
          <a:p>
            <a:pPr marL="519113" indent="-257175">
              <a:spcBef>
                <a:spcPct val="55000"/>
              </a:spcBef>
              <a:buFont typeface="Arial" pitchFamily="34" charset="0"/>
              <a:buChar char="‒"/>
            </a:pPr>
            <a:r>
              <a:rPr lang="en-US" altLang="en-US" sz="2000"/>
              <a:t>Tabor Foundation v. Colorado Bridge Enterprise, 353 P.3d 896 (Colo. App. 2014)</a:t>
            </a:r>
          </a:p>
          <a:p>
            <a:pPr marL="519113" indent="-257175">
              <a:spcBef>
                <a:spcPct val="55000"/>
              </a:spcBef>
              <a:buFont typeface="Arial" pitchFamily="34" charset="0"/>
              <a:buChar char="‒"/>
            </a:pPr>
            <a:r>
              <a:rPr lang="en-US" altLang="en-US" sz="2000"/>
              <a:t>Hospital Provider Fee Enterprise</a:t>
            </a:r>
          </a:p>
          <a:p>
            <a:pPr marL="769144" indent="-257175">
              <a:spcBef>
                <a:spcPct val="55000"/>
              </a:spcBef>
            </a:pPr>
            <a:r>
              <a:rPr lang="en-US" altLang="en-US" sz="2000"/>
              <a:t>TABOR Found. v. Colo. Dep't of Health Care Policy &amp; Fin., 487 P.3d 1277, Colo. App. 2020)</a:t>
            </a:r>
          </a:p>
          <a:p>
            <a:pPr marL="769144" indent="-257175">
              <a:spcBef>
                <a:spcPct val="55000"/>
              </a:spcBef>
            </a:pPr>
            <a:r>
              <a:rPr lang="en-US" altLang="en-US" sz="2000"/>
              <a:t>Two member plaintiffs do not have taxpayer standing or individual standing. The foundations lack associational standing because they have not identified any members who have standing."</a:t>
            </a:r>
          </a:p>
          <a:p>
            <a:endParaRPr lang="en-US"/>
          </a:p>
        </p:txBody>
      </p:sp>
      <p:sp>
        <p:nvSpPr>
          <p:cNvPr id="4" name="Slide Number Placeholder 3">
            <a:extLst>
              <a:ext uri="{FF2B5EF4-FFF2-40B4-BE49-F238E27FC236}">
                <a16:creationId xmlns:a16="http://schemas.microsoft.com/office/drawing/2014/main" id="{56233B93-D244-4E2D-8CF4-D3DDF6F497E9}"/>
              </a:ext>
            </a:extLst>
          </p:cNvPr>
          <p:cNvSpPr>
            <a:spLocks noGrp="1"/>
          </p:cNvSpPr>
          <p:nvPr>
            <p:ph type="sldNum" sz="quarter" idx="12"/>
          </p:nvPr>
        </p:nvSpPr>
        <p:spPr/>
        <p:txBody>
          <a:bodyPr/>
          <a:lstStyle/>
          <a:p>
            <a:fld id="{F1232565-0E66-47E7-A6B5-7369775033FA}" type="slidenum">
              <a:rPr lang="en-US" smtClean="0"/>
              <a:t>44</a:t>
            </a:fld>
            <a:endParaRPr lang="en-US"/>
          </a:p>
        </p:txBody>
      </p:sp>
    </p:spTree>
    <p:extLst>
      <p:ext uri="{BB962C8B-B14F-4D97-AF65-F5344CB8AC3E}">
        <p14:creationId xmlns:p14="http://schemas.microsoft.com/office/powerpoint/2010/main" val="1600884517"/>
      </p:ext>
    </p:extLst>
  </p:cSld>
  <p:clrMapOvr>
    <a:masterClrMapping/>
  </p:clrMapOvr>
  <p:transition/>
  <p:timing/>
</p:sld>
</file>

<file path=ppt/slides/slide4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D86CC57-CC92-42DC-85ED-F53479A32673}"/>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754ED390-7DCF-45E6-8DE2-8084B192EAAA}"/>
              </a:ext>
            </a:extLst>
          </p:cNvPr>
          <p:cNvSpPr>
            <a:spLocks noGrp="1"/>
          </p:cNvSpPr>
          <p:nvPr>
            <p:ph idx="1"/>
          </p:nvPr>
        </p:nvSpPr>
        <p:spPr>
          <a:xfrm>
            <a:off x="228600" y="1066800"/>
            <a:ext cx="8686800" cy="4282282"/>
          </a:xfrm>
        </p:spPr>
        <p:txBody>
          <a:bodyPr/>
          <a:lstStyle/>
          <a:p>
            <a:pPr marL="257175" indent="-257175">
              <a:spcBef>
                <a:spcPct val="55000"/>
              </a:spcBef>
            </a:pPr>
            <a:r>
              <a:rPr lang="en-US" altLang="en-US" sz="2000"/>
              <a:t>Is it a fee or a tax?</a:t>
            </a:r>
          </a:p>
          <a:p>
            <a:pPr marL="519113" indent="-257175">
              <a:spcBef>
                <a:spcPct val="55000"/>
              </a:spcBef>
              <a:buFont typeface="Arial" pitchFamily="34" charset="0"/>
              <a:buChar char="‒"/>
            </a:pPr>
            <a:r>
              <a:rPr lang="en-US" altLang="en-US" sz="2000"/>
              <a:t>No voter approval required for new or increased fees and special assessments</a:t>
            </a:r>
          </a:p>
          <a:p>
            <a:pPr marL="519113" indent="-257175">
              <a:spcBef>
                <a:spcPct val="55000"/>
              </a:spcBef>
              <a:buFont typeface="Arial" pitchFamily="34" charset="0"/>
              <a:buChar char="‒"/>
            </a:pPr>
            <a:r>
              <a:rPr lang="en-US" altLang="en-US" sz="2000"/>
              <a:t>Taxes, fees and assessments all limited by revenue limitations (unless de-bruced)</a:t>
            </a:r>
          </a:p>
          <a:p>
            <a:endParaRPr lang="en-US"/>
          </a:p>
        </p:txBody>
      </p:sp>
      <p:sp>
        <p:nvSpPr>
          <p:cNvPr id="4" name="Slide Number Placeholder 3">
            <a:extLst>
              <a:ext uri="{FF2B5EF4-FFF2-40B4-BE49-F238E27FC236}">
                <a16:creationId xmlns:a16="http://schemas.microsoft.com/office/drawing/2014/main" id="{EE4BF10C-F715-404D-9CDF-7DD14FF6E233}"/>
              </a:ext>
            </a:extLst>
          </p:cNvPr>
          <p:cNvSpPr>
            <a:spLocks noGrp="1"/>
          </p:cNvSpPr>
          <p:nvPr>
            <p:ph type="sldNum" sz="quarter" idx="12"/>
          </p:nvPr>
        </p:nvSpPr>
        <p:spPr/>
        <p:txBody>
          <a:bodyPr/>
          <a:lstStyle/>
          <a:p>
            <a:fld id="{F1232565-0E66-47E7-A6B5-7369775033FA}" type="slidenum">
              <a:rPr lang="en-US" smtClean="0"/>
              <a:t>45</a:t>
            </a:fld>
            <a:endParaRPr lang="en-US"/>
          </a:p>
        </p:txBody>
      </p:sp>
    </p:spTree>
    <p:extLst>
      <p:ext uri="{BB962C8B-B14F-4D97-AF65-F5344CB8AC3E}">
        <p14:creationId xmlns:p14="http://schemas.microsoft.com/office/powerpoint/2010/main" val="1213916349"/>
      </p:ext>
    </p:extLst>
  </p:cSld>
  <p:clrMapOvr>
    <a:masterClrMapping/>
  </p:clrMapOvr>
  <p:transition/>
  <p:timing/>
</p:sld>
</file>

<file path=ppt/slides/slide4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0B11060-CE48-4B51-9F46-FDA87E37532C}"/>
              </a:ext>
            </a:extLst>
          </p:cNvPr>
          <p:cNvSpPr>
            <a:spLocks noGrp="1"/>
          </p:cNvSpPr>
          <p:nvPr>
            <p:ph type="title"/>
          </p:nvPr>
        </p:nvSpPr>
        <p:spPr/>
        <p:txBody>
          <a:bodyPr/>
          <a:lstStyle/>
          <a:p>
            <a:r>
              <a:rPr lang="en-US" altLang="en-US"/>
              <a:t>Unresolved or Recurring Questions</a:t>
            </a:r>
            <a:endParaRPr lang="en-US"/>
          </a:p>
        </p:txBody>
      </p:sp>
      <p:sp>
        <p:nvSpPr>
          <p:cNvPr id="3" name="Content Placeholder 2">
            <a:extLst>
              <a:ext uri="{FF2B5EF4-FFF2-40B4-BE49-F238E27FC236}">
                <a16:creationId xmlns:a16="http://schemas.microsoft.com/office/drawing/2014/main" id="{3AD7B3D1-E018-46CA-BC1B-0B204994F010}"/>
              </a:ext>
            </a:extLst>
          </p:cNvPr>
          <p:cNvSpPr>
            <a:spLocks noGrp="1"/>
          </p:cNvSpPr>
          <p:nvPr>
            <p:ph idx="1"/>
          </p:nvPr>
        </p:nvSpPr>
        <p:spPr>
          <a:xfrm>
            <a:off x="228600" y="1259457"/>
            <a:ext cx="8686800" cy="4282282"/>
          </a:xfrm>
        </p:spPr>
        <p:txBody>
          <a:bodyPr/>
          <a:lstStyle/>
          <a:p>
            <a:r>
              <a:rPr lang="en-US" sz="2000"/>
              <a:t>Is a grant from one enterprise to another enterprise a grant from state or local government for purposes of TABOR?</a:t>
            </a:r>
          </a:p>
        </p:txBody>
      </p:sp>
      <p:sp>
        <p:nvSpPr>
          <p:cNvPr id="4" name="Slide Number Placeholder 3">
            <a:extLst>
              <a:ext uri="{FF2B5EF4-FFF2-40B4-BE49-F238E27FC236}">
                <a16:creationId xmlns:a16="http://schemas.microsoft.com/office/drawing/2014/main" id="{2541D07E-59FF-4653-8E4C-16F07D8433F8}"/>
              </a:ext>
            </a:extLst>
          </p:cNvPr>
          <p:cNvSpPr>
            <a:spLocks noGrp="1"/>
          </p:cNvSpPr>
          <p:nvPr>
            <p:ph type="sldNum" sz="quarter" idx="12"/>
          </p:nvPr>
        </p:nvSpPr>
        <p:spPr/>
        <p:txBody>
          <a:bodyPr/>
          <a:lstStyle/>
          <a:p>
            <a:fld id="{F1232565-0E66-47E7-A6B5-7369775033FA}" type="slidenum">
              <a:rPr lang="en-US" smtClean="0"/>
              <a:t>46</a:t>
            </a:fld>
            <a:endParaRPr lang="en-US"/>
          </a:p>
        </p:txBody>
      </p:sp>
    </p:spTree>
    <p:extLst>
      <p:ext uri="{BB962C8B-B14F-4D97-AF65-F5344CB8AC3E}">
        <p14:creationId xmlns:p14="http://schemas.microsoft.com/office/powerpoint/2010/main" val="2326813421"/>
      </p:ext>
    </p:extLst>
  </p:cSld>
  <p:clrMapOvr>
    <a:masterClrMapping/>
  </p:clrMapOvr>
  <p:transition/>
  <p:timing/>
</p:sld>
</file>

<file path=ppt/slides/slide4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148A5504-8284-484C-9290-624DBE1E91F1}"/>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3332CDCB-0AB8-47E0-B682-09CC744228A4}"/>
              </a:ext>
            </a:extLst>
          </p:cNvPr>
          <p:cNvSpPr>
            <a:spLocks noGrp="1"/>
          </p:cNvSpPr>
          <p:nvPr>
            <p:ph idx="1"/>
          </p:nvPr>
        </p:nvSpPr>
        <p:spPr>
          <a:xfrm>
            <a:off x="260230" y="1287859"/>
            <a:ext cx="8686800" cy="4282282"/>
          </a:xfrm>
        </p:spPr>
        <p:txBody>
          <a:bodyPr/>
          <a:lstStyle/>
          <a:p>
            <a:pPr marL="257175" indent="-257175">
              <a:spcBef>
                <a:spcPct val="55000"/>
              </a:spcBef>
            </a:pPr>
            <a:r>
              <a:rPr lang="en-US" altLang="en-US" sz="2000"/>
              <a:t>Why this provision of TABOR might mean that a refund is due to taxpayers even for a government which is debruced:</a:t>
            </a:r>
          </a:p>
          <a:p>
            <a:pPr marL="519113" indent="-257175">
              <a:spcBef>
                <a:spcPct val="55000"/>
              </a:spcBef>
              <a:buFont typeface="Arial" pitchFamily="34" charset="0"/>
              <a:buChar char="‒"/>
            </a:pPr>
            <a:r>
              <a:rPr lang="en-US" altLang="en-US" sz="2000"/>
              <a:t>“Except by later voter approval, if a tax increase or fiscal year spending exceeds any estimate in (b)(iii) for the same fiscal year, the tax increase is thereafter reduced up to 100% in proportion to the combined dollar excess, and the combined excess revenue refunded in the next fiscal year.”</a:t>
            </a:r>
          </a:p>
          <a:p>
            <a:endParaRPr lang="en-US"/>
          </a:p>
        </p:txBody>
      </p:sp>
      <p:sp>
        <p:nvSpPr>
          <p:cNvPr id="4" name="Slide Number Placeholder 3">
            <a:extLst>
              <a:ext uri="{FF2B5EF4-FFF2-40B4-BE49-F238E27FC236}">
                <a16:creationId xmlns:a16="http://schemas.microsoft.com/office/drawing/2014/main" id="{B6E5C45E-120E-423E-B205-F55942FAF7B0}"/>
              </a:ext>
            </a:extLst>
          </p:cNvPr>
          <p:cNvSpPr>
            <a:spLocks noGrp="1"/>
          </p:cNvSpPr>
          <p:nvPr>
            <p:ph type="sldNum" sz="quarter" idx="12"/>
          </p:nvPr>
        </p:nvSpPr>
        <p:spPr/>
        <p:txBody>
          <a:bodyPr/>
          <a:lstStyle/>
          <a:p>
            <a:fld id="{F1232565-0E66-47E7-A6B5-7369775033FA}" type="slidenum">
              <a:rPr lang="en-US" smtClean="0"/>
              <a:t>47</a:t>
            </a:fld>
            <a:endParaRPr lang="en-US"/>
          </a:p>
        </p:txBody>
      </p:sp>
    </p:spTree>
    <p:extLst>
      <p:ext uri="{BB962C8B-B14F-4D97-AF65-F5344CB8AC3E}">
        <p14:creationId xmlns:p14="http://schemas.microsoft.com/office/powerpoint/2010/main" val="3884642040"/>
      </p:ext>
    </p:extLst>
  </p:cSld>
  <p:clrMapOvr>
    <a:masterClrMapping/>
  </p:clrMapOvr>
  <p:transition/>
  <p:timing/>
</p:sld>
</file>

<file path=ppt/slides/slide4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ACB1AC8-4574-4F8B-A7AC-32BC2138C324}"/>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743B5AA0-8EEC-4CD9-81E1-2540401573ED}"/>
              </a:ext>
            </a:extLst>
          </p:cNvPr>
          <p:cNvSpPr>
            <a:spLocks noGrp="1"/>
          </p:cNvSpPr>
          <p:nvPr>
            <p:ph idx="1"/>
          </p:nvPr>
        </p:nvSpPr>
        <p:spPr/>
        <p:txBody>
          <a:bodyPr/>
          <a:lstStyle/>
          <a:p>
            <a:pPr marL="257175" indent="-257175">
              <a:spcBef>
                <a:spcPct val="55000"/>
              </a:spcBef>
            </a:pPr>
            <a:r>
              <a:rPr lang="en-US" altLang="en-US" sz="2000"/>
              <a:t>Can the mill levy be increased?</a:t>
            </a:r>
          </a:p>
          <a:p>
            <a:pPr marL="519113" indent="-257175">
              <a:spcBef>
                <a:spcPct val="55000"/>
              </a:spcBef>
              <a:buFont typeface="Arial" pitchFamily="34" charset="0"/>
              <a:buChar char="‒"/>
            </a:pPr>
            <a:r>
              <a:rPr lang="en-US" altLang="en-US" sz="2000"/>
              <a:t>Generally no, without voter approval</a:t>
            </a:r>
          </a:p>
          <a:p>
            <a:pPr marL="519113" indent="-257175">
              <a:spcBef>
                <a:spcPct val="55000"/>
              </a:spcBef>
              <a:buFont typeface="Arial" pitchFamily="34" charset="0"/>
              <a:buChar char="‒"/>
            </a:pPr>
            <a:r>
              <a:rPr lang="en-US" altLang="en-US" sz="2000"/>
              <a:t>Bolt v. Arapahoe County School Dist. No. Six, 898 P.2d 525 (Colo. 1995)</a:t>
            </a:r>
          </a:p>
          <a:p>
            <a:pPr marL="519113" indent="-257175">
              <a:spcBef>
                <a:spcPct val="55000"/>
              </a:spcBef>
              <a:buFont typeface="Arial" pitchFamily="34" charset="0"/>
              <a:buChar char="‒"/>
            </a:pPr>
            <a:r>
              <a:rPr lang="en-US" altLang="en-US" sz="2000"/>
              <a:t>Bruce v. Pikes Peak Library Dist., 155 P.3d 630 (Colo.App. Div. 4 2007)</a:t>
            </a:r>
          </a:p>
          <a:p>
            <a:pPr marL="519113" indent="-257175">
              <a:spcBef>
                <a:spcPct val="55000"/>
              </a:spcBef>
              <a:buFont typeface="Arial" pitchFamily="34" charset="0"/>
              <a:buChar char="‒"/>
            </a:pPr>
            <a:r>
              <a:rPr lang="en-US" altLang="en-US" sz="2000"/>
              <a:t>In re Interrogatory on House Bill 21-1164 Submitted by Colo. Gen. Assembly (, 487 P.3d 636 Colo. 2021)</a:t>
            </a:r>
          </a:p>
          <a:p>
            <a:endParaRPr lang="en-US"/>
          </a:p>
        </p:txBody>
      </p:sp>
      <p:sp>
        <p:nvSpPr>
          <p:cNvPr id="4" name="Slide Number Placeholder 3">
            <a:extLst>
              <a:ext uri="{FF2B5EF4-FFF2-40B4-BE49-F238E27FC236}">
                <a16:creationId xmlns:a16="http://schemas.microsoft.com/office/drawing/2014/main" id="{D6B6B9DE-2741-4701-9589-3C2786A169CD}"/>
              </a:ext>
            </a:extLst>
          </p:cNvPr>
          <p:cNvSpPr>
            <a:spLocks noGrp="1"/>
          </p:cNvSpPr>
          <p:nvPr>
            <p:ph type="sldNum" sz="quarter" idx="12"/>
          </p:nvPr>
        </p:nvSpPr>
        <p:spPr/>
        <p:txBody>
          <a:bodyPr/>
          <a:lstStyle/>
          <a:p>
            <a:fld id="{F1232565-0E66-47E7-A6B5-7369775033FA}" type="slidenum">
              <a:rPr lang="en-US" smtClean="0"/>
              <a:t>48</a:t>
            </a:fld>
            <a:endParaRPr lang="en-US"/>
          </a:p>
        </p:txBody>
      </p:sp>
    </p:spTree>
    <p:extLst>
      <p:ext uri="{BB962C8B-B14F-4D97-AF65-F5344CB8AC3E}">
        <p14:creationId xmlns:p14="http://schemas.microsoft.com/office/powerpoint/2010/main" val="3524767347"/>
      </p:ext>
    </p:extLst>
  </p:cSld>
  <p:clrMapOvr>
    <a:masterClrMapping/>
  </p:clrMapOvr>
  <p:transition/>
  <p:timing/>
</p:sld>
</file>

<file path=ppt/slides/slide4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CA6A914-8E8B-4622-980C-4F876D2C14C6}"/>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1F3E7985-29C4-42F1-83D2-82A22F3DAA96}"/>
              </a:ext>
            </a:extLst>
          </p:cNvPr>
          <p:cNvSpPr>
            <a:spLocks noGrp="1"/>
          </p:cNvSpPr>
          <p:nvPr>
            <p:ph idx="1"/>
          </p:nvPr>
        </p:nvSpPr>
        <p:spPr>
          <a:xfrm>
            <a:off x="194094" y="1143000"/>
            <a:ext cx="8686800" cy="4282282"/>
          </a:xfrm>
        </p:spPr>
        <p:txBody>
          <a:bodyPr/>
          <a:lstStyle/>
          <a:p>
            <a:pPr marL="257175" indent="-257175">
              <a:spcBef>
                <a:spcPct val="55000"/>
              </a:spcBef>
            </a:pPr>
            <a:r>
              <a:rPr lang="en-US" altLang="en-US" sz="2000"/>
              <a:t>Tabor places a broad limitation on “tax increases”</a:t>
            </a:r>
          </a:p>
          <a:p>
            <a:pPr marL="257175" indent="-257175">
              <a:spcBef>
                <a:spcPct val="55000"/>
              </a:spcBef>
            </a:pPr>
            <a:r>
              <a:rPr lang="en-US" altLang="en-US" sz="2000"/>
              <a:t>Virtually any action to enhance tax revenue may trigger the need for a vote due to a “tax policy change”</a:t>
            </a:r>
          </a:p>
          <a:p>
            <a:endParaRPr lang="en-US"/>
          </a:p>
        </p:txBody>
      </p:sp>
      <p:sp>
        <p:nvSpPr>
          <p:cNvPr id="4" name="Slide Number Placeholder 3">
            <a:extLst>
              <a:ext uri="{FF2B5EF4-FFF2-40B4-BE49-F238E27FC236}">
                <a16:creationId xmlns:a16="http://schemas.microsoft.com/office/drawing/2014/main" id="{4BE6609A-D570-4705-881A-9DEC908B3448}"/>
              </a:ext>
            </a:extLst>
          </p:cNvPr>
          <p:cNvSpPr>
            <a:spLocks noGrp="1"/>
          </p:cNvSpPr>
          <p:nvPr>
            <p:ph type="sldNum" sz="quarter" idx="12"/>
          </p:nvPr>
        </p:nvSpPr>
        <p:spPr/>
        <p:txBody>
          <a:bodyPr/>
          <a:lstStyle/>
          <a:p>
            <a:fld id="{F1232565-0E66-47E7-A6B5-7369775033FA}" type="slidenum">
              <a:rPr lang="en-US" smtClean="0"/>
              <a:t>49</a:t>
            </a:fld>
            <a:endParaRPr lang="en-US"/>
          </a:p>
        </p:txBody>
      </p:sp>
    </p:spTree>
    <p:extLst>
      <p:ext uri="{BB962C8B-B14F-4D97-AF65-F5344CB8AC3E}">
        <p14:creationId xmlns:p14="http://schemas.microsoft.com/office/powerpoint/2010/main" val="1260999413"/>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D9FFB36-1621-4C1E-8BF0-AF003120BA3C}"/>
              </a:ext>
            </a:extLst>
          </p:cNvPr>
          <p:cNvSpPr>
            <a:spLocks noGrp="1"/>
          </p:cNvSpPr>
          <p:nvPr>
            <p:ph type="title"/>
          </p:nvPr>
        </p:nvSpPr>
        <p:spPr/>
        <p:txBody>
          <a:bodyPr/>
          <a:lstStyle/>
          <a:p>
            <a:r>
              <a:rPr lang="en-US"/>
              <a:t>1992 Flashback</a:t>
            </a:r>
          </a:p>
        </p:txBody>
      </p:sp>
      <p:sp>
        <p:nvSpPr>
          <p:cNvPr id="3" name="Content Placeholder 2">
            <a:extLst>
              <a:ext uri="{FF2B5EF4-FFF2-40B4-BE49-F238E27FC236}">
                <a16:creationId xmlns:a16="http://schemas.microsoft.com/office/drawing/2014/main" id="{2384B145-6E40-42D8-821F-A4C976D8A996}"/>
              </a:ext>
            </a:extLst>
          </p:cNvPr>
          <p:cNvSpPr>
            <a:spLocks noGrp="1"/>
          </p:cNvSpPr>
          <p:nvPr>
            <p:ph idx="1"/>
          </p:nvPr>
        </p:nvSpPr>
        <p:spPr/>
        <p:txBody>
          <a:bodyPr/>
          <a:lstStyle/>
          <a:p>
            <a:r>
              <a:rPr lang="en-US" sz="2200"/>
              <a:t>Which 1992 presidential candidate famously said “it’s the economy stupid?”</a:t>
            </a:r>
          </a:p>
          <a:p>
            <a:pPr lvl="1"/>
            <a:r>
              <a:rPr lang="en-US" sz="2100"/>
              <a:t>Hint – he also claimed not to have inhaled.</a:t>
            </a:r>
          </a:p>
          <a:p>
            <a:r>
              <a:rPr lang="en-US" sz="2000"/>
              <a:t>This presidential candidate described the negative effects of NAFTA as the “giant sucking sound.”</a:t>
            </a:r>
          </a:p>
          <a:p>
            <a:pPr marL="457200" lvl="1" indent="0">
              <a:buNone/>
            </a:pPr>
            <a:endParaRPr lang="en-US" sz="2100"/>
          </a:p>
          <a:p>
            <a:pPr marL="0" indent="0">
              <a:buNone/>
            </a:pPr>
            <a:endParaRPr lang="en-US" sz="2200"/>
          </a:p>
        </p:txBody>
      </p:sp>
      <p:sp>
        <p:nvSpPr>
          <p:cNvPr id="4" name="Slide Number Placeholder 3">
            <a:extLst>
              <a:ext uri="{FF2B5EF4-FFF2-40B4-BE49-F238E27FC236}">
                <a16:creationId xmlns:a16="http://schemas.microsoft.com/office/drawing/2014/main" id="{C68A2E14-08E5-4165-888C-B39DA8AAF2DD}"/>
              </a:ext>
            </a:extLst>
          </p:cNvPr>
          <p:cNvSpPr>
            <a:spLocks noGrp="1"/>
          </p:cNvSpPr>
          <p:nvPr>
            <p:ph type="sldNum" sz="quarter" idx="12"/>
          </p:nvPr>
        </p:nvSpPr>
        <p:spPr/>
        <p:txBody>
          <a:bodyPr/>
          <a:lstStyle/>
          <a:p>
            <a:fld id="{F1232565-0E66-47E7-A6B5-7369775033FA}" type="slidenum">
              <a:rPr lang="en-US" smtClean="0"/>
              <a:t>5</a:t>
            </a:fld>
            <a:endParaRPr lang="en-US"/>
          </a:p>
        </p:txBody>
      </p:sp>
    </p:spTree>
    <p:extLst>
      <p:ext uri="{BB962C8B-B14F-4D97-AF65-F5344CB8AC3E}">
        <p14:creationId xmlns:p14="http://schemas.microsoft.com/office/powerpoint/2010/main" val="3769400909"/>
      </p:ext>
    </p:extLst>
  </p:cSld>
  <p:clrMapOvr>
    <a:masterClrMapping/>
  </p:clrMapOvr>
  <p:transition/>
  <p:timing/>
</p:sld>
</file>

<file path=ppt/slides/slide50.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CB4A06AB-45CB-4468-B6A6-9842F761474A}"/>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07A88933-074C-4E0A-89C3-90E0C6CE9CE7}"/>
              </a:ext>
            </a:extLst>
          </p:cNvPr>
          <p:cNvSpPr>
            <a:spLocks noGrp="1"/>
          </p:cNvSpPr>
          <p:nvPr>
            <p:ph idx="1"/>
          </p:nvPr>
        </p:nvSpPr>
        <p:spPr/>
        <p:txBody>
          <a:bodyPr/>
          <a:lstStyle/>
          <a:p>
            <a:pPr marL="257175" indent="-257175">
              <a:spcBef>
                <a:spcPct val="55000"/>
              </a:spcBef>
            </a:pPr>
            <a:r>
              <a:rPr lang="en-US" altLang="en-US" sz="2000"/>
              <a:t>Repeal of an exemption from tax: Is it a Tax Policy Change or New Tax?</a:t>
            </a:r>
          </a:p>
          <a:p>
            <a:pPr marL="519113" indent="-257175">
              <a:spcBef>
                <a:spcPct val="55000"/>
              </a:spcBef>
              <a:buFont typeface="Arial" pitchFamily="34" charset="0"/>
              <a:buChar char="‒"/>
            </a:pPr>
            <a:r>
              <a:rPr lang="en-US" altLang="en-US" sz="2000"/>
              <a:t>Mesa County Bd. of County Com'rs v. State, 203 P.3d 519 (Colo. 2009)</a:t>
            </a:r>
          </a:p>
          <a:p>
            <a:pPr marL="519113" indent="-257175">
              <a:spcBef>
                <a:spcPct val="55000"/>
              </a:spcBef>
              <a:buFont typeface="Arial" pitchFamily="34" charset="0"/>
              <a:buChar char="‒"/>
            </a:pPr>
            <a:r>
              <a:rPr lang="en-US" altLang="en-US" sz="2000"/>
              <a:t>TABOR Foundation v. Regional Transportation District,  416 P.3d 101, (Colo. 2018)</a:t>
            </a:r>
          </a:p>
          <a:p>
            <a:endParaRPr lang="en-US"/>
          </a:p>
        </p:txBody>
      </p:sp>
      <p:sp>
        <p:nvSpPr>
          <p:cNvPr id="4" name="Slide Number Placeholder 3">
            <a:extLst>
              <a:ext uri="{FF2B5EF4-FFF2-40B4-BE49-F238E27FC236}">
                <a16:creationId xmlns:a16="http://schemas.microsoft.com/office/drawing/2014/main" id="{56D17FE7-E879-40C9-918A-626916F6FE33}"/>
              </a:ext>
            </a:extLst>
          </p:cNvPr>
          <p:cNvSpPr>
            <a:spLocks noGrp="1"/>
          </p:cNvSpPr>
          <p:nvPr>
            <p:ph type="sldNum" sz="quarter" idx="12"/>
          </p:nvPr>
        </p:nvSpPr>
        <p:spPr/>
        <p:txBody>
          <a:bodyPr/>
          <a:lstStyle/>
          <a:p>
            <a:fld id="{F1232565-0E66-47E7-A6B5-7369775033FA}" type="slidenum">
              <a:rPr lang="en-US" smtClean="0"/>
              <a:t>50</a:t>
            </a:fld>
            <a:endParaRPr lang="en-US"/>
          </a:p>
        </p:txBody>
      </p:sp>
    </p:spTree>
    <p:extLst>
      <p:ext uri="{BB962C8B-B14F-4D97-AF65-F5344CB8AC3E}">
        <p14:creationId xmlns:p14="http://schemas.microsoft.com/office/powerpoint/2010/main" val="2795451684"/>
      </p:ext>
    </p:extLst>
  </p:cSld>
  <p:clrMapOvr>
    <a:masterClrMapping/>
  </p:clrMapOvr>
  <p:transition/>
  <p:timing/>
</p:sld>
</file>

<file path=ppt/slides/slide51.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054AC52-D14B-4235-9D2A-710C810FC23C}"/>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AF539E76-E3DF-4C66-8E8F-D18CB531691D}"/>
              </a:ext>
            </a:extLst>
          </p:cNvPr>
          <p:cNvSpPr>
            <a:spLocks noGrp="1"/>
          </p:cNvSpPr>
          <p:nvPr>
            <p:ph idx="1"/>
          </p:nvPr>
        </p:nvSpPr>
        <p:spPr/>
        <p:txBody>
          <a:bodyPr/>
          <a:lstStyle/>
          <a:p>
            <a:pPr marL="257175" indent="-257175">
              <a:spcBef>
                <a:spcPct val="55000"/>
              </a:spcBef>
            </a:pPr>
            <a:r>
              <a:rPr lang="en-US" altLang="en-US" sz="2000"/>
              <a:t>If a tax was approved by voters prior to 1992 are the revenues exempt from the TABOR revenue limits?</a:t>
            </a:r>
          </a:p>
          <a:p>
            <a:pPr marL="519113" indent="-257175">
              <a:spcBef>
                <a:spcPct val="55000"/>
              </a:spcBef>
              <a:buFont typeface="Arial" pitchFamily="34" charset="0"/>
              <a:buChar char="‒"/>
            </a:pPr>
            <a:r>
              <a:rPr lang="en-US" altLang="en-US" sz="2000"/>
              <a:t>Nicholl v. E-470 Public Highway Authority, 896 P.2d 859 (Colo. 1995): “…we must assume that, when the voters authorized the Authority to levy the fee…they also authorized the Authority to spend for that purpose whatever revenues it collected.”</a:t>
            </a:r>
          </a:p>
          <a:p>
            <a:endParaRPr lang="en-US"/>
          </a:p>
        </p:txBody>
      </p:sp>
      <p:sp>
        <p:nvSpPr>
          <p:cNvPr id="4" name="Slide Number Placeholder 3">
            <a:extLst>
              <a:ext uri="{FF2B5EF4-FFF2-40B4-BE49-F238E27FC236}">
                <a16:creationId xmlns:a16="http://schemas.microsoft.com/office/drawing/2014/main" id="{830D0BF1-B815-48A8-A906-5950BA04B624}"/>
              </a:ext>
            </a:extLst>
          </p:cNvPr>
          <p:cNvSpPr>
            <a:spLocks noGrp="1"/>
          </p:cNvSpPr>
          <p:nvPr>
            <p:ph type="sldNum" sz="quarter" idx="12"/>
          </p:nvPr>
        </p:nvSpPr>
        <p:spPr/>
        <p:txBody>
          <a:bodyPr/>
          <a:lstStyle/>
          <a:p>
            <a:fld id="{F1232565-0E66-47E7-A6B5-7369775033FA}" type="slidenum">
              <a:rPr lang="en-US" smtClean="0"/>
              <a:t>51</a:t>
            </a:fld>
            <a:endParaRPr lang="en-US"/>
          </a:p>
        </p:txBody>
      </p:sp>
    </p:spTree>
    <p:extLst>
      <p:ext uri="{BB962C8B-B14F-4D97-AF65-F5344CB8AC3E}">
        <p14:creationId xmlns:p14="http://schemas.microsoft.com/office/powerpoint/2010/main" val="1209378858"/>
      </p:ext>
    </p:extLst>
  </p:cSld>
  <p:clrMapOvr>
    <a:masterClrMapping/>
  </p:clrMapOvr>
  <p:transition/>
  <p:timing/>
</p:sld>
</file>

<file path=ppt/slides/slide52.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C44F477-DF2E-4D82-9432-50C427AB22B3}"/>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724FD6CF-C546-44F5-8399-73163236DDAF}"/>
              </a:ext>
            </a:extLst>
          </p:cNvPr>
          <p:cNvSpPr>
            <a:spLocks noGrp="1"/>
          </p:cNvSpPr>
          <p:nvPr>
            <p:ph idx="1"/>
          </p:nvPr>
        </p:nvSpPr>
        <p:spPr/>
        <p:txBody>
          <a:bodyPr/>
          <a:lstStyle/>
          <a:p>
            <a:pPr marL="257175" indent="-257175">
              <a:spcBef>
                <a:spcPct val="55000"/>
              </a:spcBef>
            </a:pPr>
            <a:r>
              <a:rPr lang="en-US" altLang="en-US" sz="2000"/>
              <a:t>Can an emergency reserve be funded with buildings or a letter of credit?</a:t>
            </a:r>
          </a:p>
          <a:p>
            <a:pPr marL="519113" indent="-257175">
              <a:spcBef>
                <a:spcPct val="55000"/>
              </a:spcBef>
              <a:buFont typeface="Arial" pitchFamily="34" charset="0"/>
              <a:buChar char="‒"/>
            </a:pPr>
            <a:r>
              <a:rPr lang="en-US" altLang="en-US" sz="2000"/>
              <a:t>State of Colorado uses buildings</a:t>
            </a:r>
          </a:p>
          <a:p>
            <a:pPr marL="769144" indent="-257175">
              <a:spcBef>
                <a:spcPct val="55000"/>
              </a:spcBef>
            </a:pPr>
            <a:r>
              <a:rPr lang="en-US" altLang="en-US" sz="2000"/>
              <a:t>District Court held that this is permitted</a:t>
            </a:r>
          </a:p>
          <a:p>
            <a:pPr marL="519113" indent="-257175">
              <a:spcBef>
                <a:spcPct val="55000"/>
              </a:spcBef>
              <a:buFont typeface="Arial" pitchFamily="34" charset="0"/>
              <a:buChar char="‒"/>
            </a:pPr>
            <a:r>
              <a:rPr lang="en-US" altLang="en-US" sz="2000"/>
              <a:t>See C.R.S. § 22-44-105 for authorization for school districts</a:t>
            </a:r>
          </a:p>
          <a:p>
            <a:endParaRPr lang="en-US"/>
          </a:p>
        </p:txBody>
      </p:sp>
      <p:sp>
        <p:nvSpPr>
          <p:cNvPr id="4" name="Slide Number Placeholder 3">
            <a:extLst>
              <a:ext uri="{FF2B5EF4-FFF2-40B4-BE49-F238E27FC236}">
                <a16:creationId xmlns:a16="http://schemas.microsoft.com/office/drawing/2014/main" id="{2B65303C-4D94-40DE-80C4-9FF8CB61222F}"/>
              </a:ext>
            </a:extLst>
          </p:cNvPr>
          <p:cNvSpPr>
            <a:spLocks noGrp="1"/>
          </p:cNvSpPr>
          <p:nvPr>
            <p:ph type="sldNum" sz="quarter" idx="12"/>
          </p:nvPr>
        </p:nvSpPr>
        <p:spPr/>
        <p:txBody>
          <a:bodyPr/>
          <a:lstStyle/>
          <a:p>
            <a:fld id="{F1232565-0E66-47E7-A6B5-7369775033FA}" type="slidenum">
              <a:rPr lang="en-US" smtClean="0"/>
              <a:t>52</a:t>
            </a:fld>
            <a:endParaRPr lang="en-US"/>
          </a:p>
        </p:txBody>
      </p:sp>
    </p:spTree>
    <p:extLst>
      <p:ext uri="{BB962C8B-B14F-4D97-AF65-F5344CB8AC3E}">
        <p14:creationId xmlns:p14="http://schemas.microsoft.com/office/powerpoint/2010/main" val="3542872817"/>
      </p:ext>
    </p:extLst>
  </p:cSld>
  <p:clrMapOvr>
    <a:masterClrMapping/>
  </p:clrMapOvr>
  <p:transition/>
  <p:timing/>
</p:sld>
</file>

<file path=ppt/slides/slide53.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EC0417F-DF01-49BE-845F-EA04A2D58302}"/>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FD199325-DE19-433B-AEE5-EF0DBB84B7C1}"/>
              </a:ext>
            </a:extLst>
          </p:cNvPr>
          <p:cNvSpPr>
            <a:spLocks noGrp="1"/>
          </p:cNvSpPr>
          <p:nvPr>
            <p:ph idx="1"/>
          </p:nvPr>
        </p:nvSpPr>
        <p:spPr/>
        <p:txBody>
          <a:bodyPr/>
          <a:lstStyle/>
          <a:p>
            <a:pPr marL="257175" indent="-257175">
              <a:spcBef>
                <a:spcPct val="55000"/>
              </a:spcBef>
            </a:pPr>
            <a:r>
              <a:rPr lang="en-US" altLang="en-US"/>
              <a:t>Emergency</a:t>
            </a:r>
          </a:p>
          <a:p>
            <a:pPr marL="519113" indent="-257175">
              <a:spcBef>
                <a:spcPct val="55000"/>
              </a:spcBef>
              <a:buFont typeface="Arial" pitchFamily="34" charset="0"/>
              <a:buChar char="‒"/>
            </a:pPr>
            <a:r>
              <a:rPr lang="en-US" altLang="en-US"/>
              <a:t>What is an emergency</a:t>
            </a:r>
          </a:p>
          <a:p>
            <a:pPr marL="519113" indent="-257175">
              <a:spcBef>
                <a:spcPct val="55000"/>
              </a:spcBef>
              <a:buFont typeface="Arial" pitchFamily="34" charset="0"/>
              <a:buChar char="‒"/>
            </a:pPr>
            <a:r>
              <a:rPr lang="en-US" altLang="en-US"/>
              <a:t>Use of emergency reserve</a:t>
            </a:r>
          </a:p>
          <a:p>
            <a:pPr marL="519113" indent="-257175">
              <a:spcBef>
                <a:spcPct val="55000"/>
              </a:spcBef>
              <a:buFont typeface="Arial" pitchFamily="34" charset="0"/>
              <a:buChar char="‒"/>
            </a:pPr>
            <a:r>
              <a:rPr lang="en-US" altLang="en-US"/>
              <a:t>Emergency taxes</a:t>
            </a:r>
          </a:p>
          <a:p>
            <a:endParaRPr lang="en-US"/>
          </a:p>
        </p:txBody>
      </p:sp>
      <p:sp>
        <p:nvSpPr>
          <p:cNvPr id="4" name="Slide Number Placeholder 3">
            <a:extLst>
              <a:ext uri="{FF2B5EF4-FFF2-40B4-BE49-F238E27FC236}">
                <a16:creationId xmlns:a16="http://schemas.microsoft.com/office/drawing/2014/main" id="{6C1AC3BC-0108-489C-95D4-01EE9E7F5791}"/>
              </a:ext>
            </a:extLst>
          </p:cNvPr>
          <p:cNvSpPr>
            <a:spLocks noGrp="1"/>
          </p:cNvSpPr>
          <p:nvPr>
            <p:ph type="sldNum" sz="quarter" idx="12"/>
          </p:nvPr>
        </p:nvSpPr>
        <p:spPr/>
        <p:txBody>
          <a:bodyPr/>
          <a:lstStyle/>
          <a:p>
            <a:fld id="{F1232565-0E66-47E7-A6B5-7369775033FA}" type="slidenum">
              <a:rPr lang="en-US" smtClean="0"/>
              <a:t>53</a:t>
            </a:fld>
            <a:endParaRPr lang="en-US"/>
          </a:p>
        </p:txBody>
      </p:sp>
    </p:spTree>
    <p:extLst>
      <p:ext uri="{BB962C8B-B14F-4D97-AF65-F5344CB8AC3E}">
        <p14:creationId xmlns:p14="http://schemas.microsoft.com/office/powerpoint/2010/main" val="2768303402"/>
      </p:ext>
    </p:extLst>
  </p:cSld>
  <p:clrMapOvr>
    <a:masterClrMapping/>
  </p:clrMapOvr>
  <p:transition/>
  <p:timing/>
</p:sld>
</file>

<file path=ppt/slides/slide54.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0D6F9CA-7FE4-4BEF-A22A-4B36B7DB1655}"/>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EF2EDB9D-3339-4274-8B87-DB57A8DC493A}"/>
              </a:ext>
            </a:extLst>
          </p:cNvPr>
          <p:cNvSpPr>
            <a:spLocks noGrp="1"/>
          </p:cNvSpPr>
          <p:nvPr>
            <p:ph idx="1"/>
          </p:nvPr>
        </p:nvSpPr>
        <p:spPr/>
        <p:txBody>
          <a:bodyPr/>
          <a:lstStyle/>
          <a:p>
            <a:pPr marL="257175" indent="-257175">
              <a:spcBef>
                <a:spcPct val="55000"/>
              </a:spcBef>
            </a:pPr>
            <a:r>
              <a:rPr lang="en-US" altLang="en-US" sz="2000"/>
              <a:t>Is it a fee or a tax?</a:t>
            </a:r>
          </a:p>
          <a:p>
            <a:pPr marL="519113" indent="-257175">
              <a:spcBef>
                <a:spcPct val="55000"/>
              </a:spcBef>
              <a:buFont typeface="Arial" pitchFamily="34" charset="0"/>
              <a:buChar char="‒"/>
            </a:pPr>
            <a:r>
              <a:rPr lang="en-US" altLang="en-US" sz="2000"/>
              <a:t>Bloom v. City of Fort Collins, 784 P.2d 304 (Colo. 1989)</a:t>
            </a:r>
          </a:p>
          <a:p>
            <a:pPr marL="519113" indent="-257175">
              <a:spcBef>
                <a:spcPct val="55000"/>
              </a:spcBef>
              <a:buFont typeface="Arial" pitchFamily="34" charset="0"/>
              <a:buChar char="‒"/>
            </a:pPr>
            <a:r>
              <a:rPr lang="en-US" altLang="en-US" sz="2000"/>
              <a:t>Barber v. Ritter, 196 P.3d 238 (Colo. 2008)</a:t>
            </a:r>
          </a:p>
          <a:p>
            <a:pPr marL="519113" indent="-257175">
              <a:spcBef>
                <a:spcPct val="55000"/>
              </a:spcBef>
              <a:buFont typeface="Arial" pitchFamily="34" charset="0"/>
              <a:buChar char="‒"/>
            </a:pPr>
            <a:r>
              <a:rPr lang="en-US" altLang="en-US" sz="2000"/>
              <a:t>Tabor Foundation v. Colorado Bridge Enterprise, 353 P.3d 896 (Colo. App. 2014)</a:t>
            </a:r>
          </a:p>
          <a:p>
            <a:pPr marL="519113" indent="-257175">
              <a:spcBef>
                <a:spcPct val="55000"/>
              </a:spcBef>
              <a:buFont typeface="Arial" pitchFamily="34" charset="0"/>
              <a:buChar char="‒"/>
            </a:pPr>
            <a:r>
              <a:rPr lang="en-US" altLang="en-US" sz="2000"/>
              <a:t>Colo. Union of Taxpayers Found. v. City of Aspen,  418 P.3d 506 (Colo. 2018)</a:t>
            </a:r>
          </a:p>
          <a:p>
            <a:endParaRPr lang="en-US"/>
          </a:p>
        </p:txBody>
      </p:sp>
      <p:sp>
        <p:nvSpPr>
          <p:cNvPr id="4" name="Slide Number Placeholder 3">
            <a:extLst>
              <a:ext uri="{FF2B5EF4-FFF2-40B4-BE49-F238E27FC236}">
                <a16:creationId xmlns:a16="http://schemas.microsoft.com/office/drawing/2014/main" id="{EE6DCC51-DA46-41A8-84BB-CC8EF2065930}"/>
              </a:ext>
            </a:extLst>
          </p:cNvPr>
          <p:cNvSpPr>
            <a:spLocks noGrp="1"/>
          </p:cNvSpPr>
          <p:nvPr>
            <p:ph type="sldNum" sz="quarter" idx="12"/>
          </p:nvPr>
        </p:nvSpPr>
        <p:spPr/>
        <p:txBody>
          <a:bodyPr/>
          <a:lstStyle/>
          <a:p>
            <a:fld id="{F1232565-0E66-47E7-A6B5-7369775033FA}" type="slidenum">
              <a:rPr lang="en-US" smtClean="0"/>
              <a:t>54</a:t>
            </a:fld>
            <a:endParaRPr lang="en-US"/>
          </a:p>
        </p:txBody>
      </p:sp>
    </p:spTree>
    <p:extLst>
      <p:ext uri="{BB962C8B-B14F-4D97-AF65-F5344CB8AC3E}">
        <p14:creationId xmlns:p14="http://schemas.microsoft.com/office/powerpoint/2010/main" val="2669524190"/>
      </p:ext>
    </p:extLst>
  </p:cSld>
  <p:clrMapOvr>
    <a:masterClrMapping/>
  </p:clrMapOvr>
  <p:transition/>
  <p:timing/>
</p:sld>
</file>

<file path=ppt/slides/slide55.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17FA5CB0-850B-4317-98B0-93021456FA74}"/>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E83B9E85-63DA-4E59-9A5C-7C907C07B1AE}"/>
              </a:ext>
            </a:extLst>
          </p:cNvPr>
          <p:cNvSpPr>
            <a:spLocks noGrp="1"/>
          </p:cNvSpPr>
          <p:nvPr>
            <p:ph idx="1"/>
          </p:nvPr>
        </p:nvSpPr>
        <p:spPr/>
        <p:txBody>
          <a:bodyPr/>
          <a:lstStyle/>
          <a:p>
            <a:pPr marL="257175" indent="-257175">
              <a:spcBef>
                <a:spcPct val="55000"/>
              </a:spcBef>
            </a:pPr>
            <a:r>
              <a:rPr lang="en-US" altLang="en-US" sz="2000"/>
              <a:t>Are other types of appropriation obligations subject to the election requirement?</a:t>
            </a:r>
          </a:p>
          <a:p>
            <a:pPr marL="519113" indent="-257175">
              <a:spcBef>
                <a:spcPct val="55000"/>
              </a:spcBef>
              <a:buFont typeface="Arial" pitchFamily="34" charset="0"/>
              <a:buChar char="‒"/>
            </a:pPr>
            <a:r>
              <a:rPr lang="en-US" altLang="en-US" sz="2000"/>
              <a:t>In re Submission of Interrogatories on House Bill 99-1325, 979 P.2d 549 (Colo. 1999)</a:t>
            </a:r>
          </a:p>
          <a:p>
            <a:pPr marL="519113" indent="-257175">
              <a:spcBef>
                <a:spcPct val="55000"/>
              </a:spcBef>
              <a:buFont typeface="Arial" pitchFamily="34" charset="0"/>
              <a:buChar char="‒"/>
            </a:pPr>
            <a:r>
              <a:rPr lang="en-US" altLang="en-US" sz="2000"/>
              <a:t>City of Golden v. Parker, 138 P.3d 285 (Colo. 2006)</a:t>
            </a:r>
          </a:p>
          <a:p>
            <a:endParaRPr lang="en-US"/>
          </a:p>
        </p:txBody>
      </p:sp>
      <p:sp>
        <p:nvSpPr>
          <p:cNvPr id="4" name="Slide Number Placeholder 3">
            <a:extLst>
              <a:ext uri="{FF2B5EF4-FFF2-40B4-BE49-F238E27FC236}">
                <a16:creationId xmlns:a16="http://schemas.microsoft.com/office/drawing/2014/main" id="{C526B237-B0F5-40CC-BC4B-565AA52E0175}"/>
              </a:ext>
            </a:extLst>
          </p:cNvPr>
          <p:cNvSpPr>
            <a:spLocks noGrp="1"/>
          </p:cNvSpPr>
          <p:nvPr>
            <p:ph type="sldNum" sz="quarter" idx="12"/>
          </p:nvPr>
        </p:nvSpPr>
        <p:spPr/>
        <p:txBody>
          <a:bodyPr/>
          <a:lstStyle/>
          <a:p>
            <a:fld id="{F1232565-0E66-47E7-A6B5-7369775033FA}" type="slidenum">
              <a:rPr lang="en-US" smtClean="0"/>
              <a:t>55</a:t>
            </a:fld>
            <a:endParaRPr lang="en-US"/>
          </a:p>
        </p:txBody>
      </p:sp>
    </p:spTree>
    <p:extLst>
      <p:ext uri="{BB962C8B-B14F-4D97-AF65-F5344CB8AC3E}">
        <p14:creationId xmlns:p14="http://schemas.microsoft.com/office/powerpoint/2010/main" val="2288439046"/>
      </p:ext>
    </p:extLst>
  </p:cSld>
  <p:clrMapOvr>
    <a:masterClrMapping/>
  </p:clrMapOvr>
  <p:transition/>
  <p:timing/>
</p:sld>
</file>

<file path=ppt/slides/slide5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7C28CB3-8684-4FDD-A5D9-7A1124E3CFCC}"/>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09509EC2-5C97-48C0-A66A-CE0A9D47795F}"/>
              </a:ext>
            </a:extLst>
          </p:cNvPr>
          <p:cNvSpPr>
            <a:spLocks noGrp="1"/>
          </p:cNvSpPr>
          <p:nvPr>
            <p:ph idx="1"/>
          </p:nvPr>
        </p:nvSpPr>
        <p:spPr/>
        <p:txBody>
          <a:bodyPr/>
          <a:lstStyle/>
          <a:p>
            <a:pPr marL="257175" indent="-257175">
              <a:spcBef>
                <a:spcPct val="55000"/>
              </a:spcBef>
            </a:pPr>
            <a:r>
              <a:rPr lang="en-US" altLang="en-US" sz="2000"/>
              <a:t>Is creation of a new pension plan a multiple fiscal year financial obligation subject to voter approval?</a:t>
            </a:r>
          </a:p>
          <a:p>
            <a:pPr marL="519113" indent="-257175">
              <a:spcBef>
                <a:spcPct val="55000"/>
              </a:spcBef>
              <a:buFont typeface="Arial" pitchFamily="34" charset="0"/>
              <a:buChar char="‒"/>
            </a:pPr>
            <a:r>
              <a:rPr lang="en-US" altLang="en-US" sz="2000"/>
              <a:t>Adding new employees to an existing plan is expressly excluded from the Section 4 vote requirement</a:t>
            </a:r>
          </a:p>
          <a:p>
            <a:endParaRPr lang="en-US"/>
          </a:p>
        </p:txBody>
      </p:sp>
      <p:sp>
        <p:nvSpPr>
          <p:cNvPr id="4" name="Slide Number Placeholder 3">
            <a:extLst>
              <a:ext uri="{FF2B5EF4-FFF2-40B4-BE49-F238E27FC236}">
                <a16:creationId xmlns:a16="http://schemas.microsoft.com/office/drawing/2014/main" id="{351D4CFF-9105-449B-B994-CFFDB3DCCD52}"/>
              </a:ext>
            </a:extLst>
          </p:cNvPr>
          <p:cNvSpPr>
            <a:spLocks noGrp="1"/>
          </p:cNvSpPr>
          <p:nvPr>
            <p:ph type="sldNum" sz="quarter" idx="12"/>
          </p:nvPr>
        </p:nvSpPr>
        <p:spPr/>
        <p:txBody>
          <a:bodyPr/>
          <a:lstStyle/>
          <a:p>
            <a:fld id="{F1232565-0E66-47E7-A6B5-7369775033FA}" type="slidenum">
              <a:rPr lang="en-US" smtClean="0"/>
              <a:t>56</a:t>
            </a:fld>
            <a:endParaRPr lang="en-US"/>
          </a:p>
        </p:txBody>
      </p:sp>
    </p:spTree>
    <p:extLst>
      <p:ext uri="{BB962C8B-B14F-4D97-AF65-F5344CB8AC3E}">
        <p14:creationId xmlns:p14="http://schemas.microsoft.com/office/powerpoint/2010/main" val="2689794020"/>
      </p:ext>
    </p:extLst>
  </p:cSld>
  <p:clrMapOvr>
    <a:masterClrMapping/>
  </p:clrMapOvr>
  <p:transition/>
  <p:timing/>
</p:sld>
</file>

<file path=ppt/slides/slide5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FDFCD02-8AE8-465D-85A5-40EA1B8EC8EB}"/>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DEE32A42-6FA2-4CD7-96E6-3BC095A94CD1}"/>
              </a:ext>
            </a:extLst>
          </p:cNvPr>
          <p:cNvSpPr>
            <a:spLocks noGrp="1"/>
          </p:cNvSpPr>
          <p:nvPr>
            <p:ph idx="1"/>
          </p:nvPr>
        </p:nvSpPr>
        <p:spPr/>
        <p:txBody>
          <a:bodyPr/>
          <a:lstStyle/>
          <a:p>
            <a:pPr marL="257175" indent="-257175">
              <a:spcBef>
                <a:spcPct val="55000"/>
              </a:spcBef>
            </a:pPr>
            <a:r>
              <a:rPr lang="en-US" altLang="en-US" sz="2000"/>
              <a:t>Is an entity that does not have the power to tax subject to TABOR?</a:t>
            </a:r>
          </a:p>
          <a:p>
            <a:pPr marL="519113" indent="-257175">
              <a:spcBef>
                <a:spcPct val="55000"/>
              </a:spcBef>
              <a:buFont typeface="Arial" pitchFamily="34" charset="0"/>
              <a:buChar char="‒"/>
            </a:pPr>
            <a:r>
              <a:rPr lang="en-US" altLang="en-US" sz="2000"/>
              <a:t>Campbell v. Orchard Mesa Irr. Dist., 972 P.2d 1037 (Colo. 1998)</a:t>
            </a:r>
          </a:p>
          <a:p>
            <a:pPr marL="519113" indent="-257175">
              <a:spcBef>
                <a:spcPct val="55000"/>
              </a:spcBef>
              <a:buFont typeface="Arial" pitchFamily="34" charset="0"/>
              <a:buChar char="‒"/>
            </a:pPr>
            <a:r>
              <a:rPr lang="en-US" sz="2000"/>
              <a:t>Olson v. City of Golden, 53 P.3d 747 (Colo. App. 2002).</a:t>
            </a:r>
            <a:endParaRPr lang="en-US" altLang="en-US" sz="2000"/>
          </a:p>
          <a:p>
            <a:endParaRPr lang="en-US"/>
          </a:p>
        </p:txBody>
      </p:sp>
      <p:sp>
        <p:nvSpPr>
          <p:cNvPr id="4" name="Slide Number Placeholder 3">
            <a:extLst>
              <a:ext uri="{FF2B5EF4-FFF2-40B4-BE49-F238E27FC236}">
                <a16:creationId xmlns:a16="http://schemas.microsoft.com/office/drawing/2014/main" id="{5DC5EF38-453A-480D-BD8A-CC61D52CF9D1}"/>
              </a:ext>
            </a:extLst>
          </p:cNvPr>
          <p:cNvSpPr>
            <a:spLocks noGrp="1"/>
          </p:cNvSpPr>
          <p:nvPr>
            <p:ph type="sldNum" sz="quarter" idx="12"/>
          </p:nvPr>
        </p:nvSpPr>
        <p:spPr/>
        <p:txBody>
          <a:bodyPr/>
          <a:lstStyle/>
          <a:p>
            <a:fld id="{F1232565-0E66-47E7-A6B5-7369775033FA}" type="slidenum">
              <a:rPr lang="en-US" smtClean="0"/>
              <a:t>57</a:t>
            </a:fld>
            <a:endParaRPr lang="en-US"/>
          </a:p>
        </p:txBody>
      </p:sp>
    </p:spTree>
    <p:extLst>
      <p:ext uri="{BB962C8B-B14F-4D97-AF65-F5344CB8AC3E}">
        <p14:creationId xmlns:p14="http://schemas.microsoft.com/office/powerpoint/2010/main" val="1255033941"/>
      </p:ext>
    </p:extLst>
  </p:cSld>
  <p:clrMapOvr>
    <a:masterClrMapping/>
  </p:clrMapOvr>
  <p:transition/>
  <p:timing/>
</p:sld>
</file>

<file path=ppt/slides/slide5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E930AA58-1123-48CA-8844-0E16F7869B27}"/>
              </a:ext>
            </a:extLst>
          </p:cNvPr>
          <p:cNvSpPr>
            <a:spLocks noGrp="1"/>
          </p:cNvSpPr>
          <p:nvPr>
            <p:ph type="title"/>
          </p:nvPr>
        </p:nvSpPr>
        <p:spPr/>
        <p:txBody>
          <a:bodyPr/>
          <a:lstStyle/>
          <a:p>
            <a:r>
              <a:rPr lang="en-US" altLang="en-US"/>
              <a:t>Unresolved or Recurring Questions</a:t>
            </a:r>
            <a:br>
              <a:rPr lang="en-US"/>
            </a:br>
            <a:endParaRPr lang="en-US"/>
          </a:p>
        </p:txBody>
      </p:sp>
      <p:sp>
        <p:nvSpPr>
          <p:cNvPr id="3" name="Content Placeholder 2">
            <a:extLst>
              <a:ext uri="{FF2B5EF4-FFF2-40B4-BE49-F238E27FC236}">
                <a16:creationId xmlns:a16="http://schemas.microsoft.com/office/drawing/2014/main" id="{B855C216-B2AB-4F54-BF49-4CCC9F5FACBD}"/>
              </a:ext>
            </a:extLst>
          </p:cNvPr>
          <p:cNvSpPr>
            <a:spLocks noGrp="1"/>
          </p:cNvSpPr>
          <p:nvPr>
            <p:ph idx="1"/>
          </p:nvPr>
        </p:nvSpPr>
        <p:spPr/>
        <p:txBody>
          <a:bodyPr/>
          <a:lstStyle/>
          <a:p>
            <a:pPr marL="257175" indent="-257175">
              <a:spcBef>
                <a:spcPct val="55000"/>
              </a:spcBef>
            </a:pPr>
            <a:r>
              <a:rPr lang="en-US" altLang="en-US" sz="2000"/>
              <a:t>Does TABOR violate the U.S. Constitution? </a:t>
            </a:r>
          </a:p>
          <a:p>
            <a:pPr marL="519113" indent="-257175">
              <a:spcBef>
                <a:spcPct val="55000"/>
              </a:spcBef>
              <a:buFont typeface="Arial" pitchFamily="34" charset="0"/>
              <a:buChar char="‒"/>
            </a:pPr>
            <a:r>
              <a:rPr lang="en-US" altLang="en-US" sz="2000"/>
              <a:t>Kerr case says no. </a:t>
            </a:r>
          </a:p>
          <a:p>
            <a:endParaRPr lang="en-US"/>
          </a:p>
        </p:txBody>
      </p:sp>
      <p:sp>
        <p:nvSpPr>
          <p:cNvPr id="4" name="Slide Number Placeholder 3">
            <a:extLst>
              <a:ext uri="{FF2B5EF4-FFF2-40B4-BE49-F238E27FC236}">
                <a16:creationId xmlns:a16="http://schemas.microsoft.com/office/drawing/2014/main" id="{F9541D88-44D1-494E-8C54-86C929452135}"/>
              </a:ext>
            </a:extLst>
          </p:cNvPr>
          <p:cNvSpPr>
            <a:spLocks noGrp="1"/>
          </p:cNvSpPr>
          <p:nvPr>
            <p:ph type="sldNum" sz="quarter" idx="12"/>
          </p:nvPr>
        </p:nvSpPr>
        <p:spPr/>
        <p:txBody>
          <a:bodyPr/>
          <a:lstStyle/>
          <a:p>
            <a:fld id="{F1232565-0E66-47E7-A6B5-7369775033FA}" type="slidenum">
              <a:rPr lang="en-US" smtClean="0"/>
              <a:t>58</a:t>
            </a:fld>
            <a:endParaRPr lang="en-US"/>
          </a:p>
        </p:txBody>
      </p:sp>
    </p:spTree>
    <p:extLst>
      <p:ext uri="{BB962C8B-B14F-4D97-AF65-F5344CB8AC3E}">
        <p14:creationId xmlns:p14="http://schemas.microsoft.com/office/powerpoint/2010/main" val="1195827572"/>
      </p:ext>
    </p:extLst>
  </p:cSld>
  <p:clrMapOvr>
    <a:masterClrMapping/>
  </p:clrMapOvr>
  <p:transition/>
  <p:timing/>
</p:sld>
</file>

<file path=ppt/slides/slide5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F53B104-C14E-4AFF-90EB-7EAECC1E9016}"/>
              </a:ext>
            </a:extLst>
          </p:cNvPr>
          <p:cNvSpPr>
            <a:spLocks noGrp="1"/>
          </p:cNvSpPr>
          <p:nvPr>
            <p:ph type="title"/>
          </p:nvPr>
        </p:nvSpPr>
        <p:spPr/>
        <p:txBody>
          <a:bodyPr/>
          <a:lstStyle/>
          <a:p>
            <a:r>
              <a:rPr lang="en-US"/>
              <a:t>Questions?</a:t>
            </a:r>
            <a:br>
              <a:rPr lang="en-US"/>
            </a:br>
            <a:endParaRPr lang="en-US"/>
          </a:p>
        </p:txBody>
      </p:sp>
      <p:sp>
        <p:nvSpPr>
          <p:cNvPr id="4" name="Slide Number Placeholder 3">
            <a:extLst>
              <a:ext uri="{FF2B5EF4-FFF2-40B4-BE49-F238E27FC236}">
                <a16:creationId xmlns:a16="http://schemas.microsoft.com/office/drawing/2014/main" id="{99784CD1-BAA9-43A1-A3DB-6BA805FBF2FB}"/>
              </a:ext>
            </a:extLst>
          </p:cNvPr>
          <p:cNvSpPr>
            <a:spLocks noGrp="1"/>
          </p:cNvSpPr>
          <p:nvPr>
            <p:ph type="sldNum" sz="quarter" idx="12"/>
          </p:nvPr>
        </p:nvSpPr>
        <p:spPr/>
        <p:txBody>
          <a:bodyPr/>
          <a:lstStyle/>
          <a:p>
            <a:fld id="{F1232565-0E66-47E7-A6B5-7369775033FA}" type="slidenum">
              <a:rPr lang="en-US" smtClean="0"/>
              <a:t>59</a:t>
            </a:fld>
            <a:endParaRPr lang="en-US"/>
          </a:p>
        </p:txBody>
      </p:sp>
      <p:pic>
        <p:nvPicPr>
          <p:cNvPr id="5" name="Content Placeholder 4" descr="Questions To Ask For Success | IT Support Georgetown, TX">
            <a:extLst>
              <a:ext uri="{FF2B5EF4-FFF2-40B4-BE49-F238E27FC236}">
                <a16:creationId xmlns:a16="http://schemas.microsoft.com/office/drawing/2014/main" id="{B38A1F40-AE30-4C4C-9EB2-86965A76497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809963" y="2113115"/>
            <a:ext cx="5524074" cy="32254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3832568"/>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9DE64AD-1C55-4412-BA32-02DDE15645FF}"/>
              </a:ext>
            </a:extLst>
          </p:cNvPr>
          <p:cNvSpPr>
            <a:spLocks noGrp="1"/>
          </p:cNvSpPr>
          <p:nvPr>
            <p:ph type="title"/>
          </p:nvPr>
        </p:nvSpPr>
        <p:spPr/>
        <p:txBody>
          <a:bodyPr/>
          <a:lstStyle/>
          <a:p>
            <a:r>
              <a:rPr lang="en-US"/>
              <a:t>What else was going on in 1992?</a:t>
            </a:r>
          </a:p>
        </p:txBody>
      </p:sp>
      <p:sp>
        <p:nvSpPr>
          <p:cNvPr id="3" name="Content Placeholder 2">
            <a:extLst>
              <a:ext uri="{FF2B5EF4-FFF2-40B4-BE49-F238E27FC236}">
                <a16:creationId xmlns:a16="http://schemas.microsoft.com/office/drawing/2014/main" id="{75136A15-F574-4F6F-AF9D-86030C23B574}"/>
              </a:ext>
            </a:extLst>
          </p:cNvPr>
          <p:cNvSpPr>
            <a:spLocks noGrp="1"/>
          </p:cNvSpPr>
          <p:nvPr>
            <p:ph idx="1"/>
          </p:nvPr>
        </p:nvSpPr>
        <p:spPr/>
        <p:txBody>
          <a:bodyPr/>
          <a:lstStyle/>
          <a:p>
            <a:r>
              <a:rPr lang="en-US" sz="2000"/>
              <a:t>Academy Award for Best Picture – The Silence of the Lambs</a:t>
            </a:r>
          </a:p>
          <a:p>
            <a:r>
              <a:rPr lang="en-US" sz="2000"/>
              <a:t>Grammy Award for Album of the year – Eric Clapton – Unplugged</a:t>
            </a:r>
          </a:p>
          <a:p>
            <a:r>
              <a:rPr lang="en-US" sz="2000"/>
              <a:t>1992 Emmy Awards:</a:t>
            </a:r>
          </a:p>
          <a:p>
            <a:pPr marL="171450" indent="-171450"/>
            <a:r>
              <a:rPr lang="en-US" sz="2000"/>
              <a:t>Outstanding Comedy Series – Murphy Brown</a:t>
            </a:r>
          </a:p>
          <a:p>
            <a:pPr marL="171450" indent="-171450"/>
            <a:r>
              <a:rPr lang="en-US" sz="2000"/>
              <a:t>Outstanding Drama Series – Northern Exposure</a:t>
            </a:r>
          </a:p>
          <a:p>
            <a:pPr marL="171450" indent="-171450"/>
            <a:r>
              <a:rPr lang="en-US" sz="2000"/>
              <a:t>Outstanding Variety, Music or Comedy Program – The Tonight Show Starring Johnny Carson</a:t>
            </a:r>
          </a:p>
        </p:txBody>
      </p:sp>
      <p:sp>
        <p:nvSpPr>
          <p:cNvPr id="4" name="Slide Number Placeholder 3">
            <a:extLst>
              <a:ext uri="{FF2B5EF4-FFF2-40B4-BE49-F238E27FC236}">
                <a16:creationId xmlns:a16="http://schemas.microsoft.com/office/drawing/2014/main" id="{E621AB8E-39CC-4C05-B633-BB6569814B2F}"/>
              </a:ext>
            </a:extLst>
          </p:cNvPr>
          <p:cNvSpPr>
            <a:spLocks noGrp="1"/>
          </p:cNvSpPr>
          <p:nvPr>
            <p:ph type="sldNum" sz="quarter" idx="12"/>
          </p:nvPr>
        </p:nvSpPr>
        <p:spPr/>
        <p:txBody>
          <a:bodyPr/>
          <a:lstStyle/>
          <a:p>
            <a:fld id="{F1232565-0E66-47E7-A6B5-7369775033FA}" type="slidenum">
              <a:rPr lang="en-US" smtClean="0"/>
              <a:t>6</a:t>
            </a:fld>
            <a:endParaRPr lang="en-US"/>
          </a:p>
        </p:txBody>
      </p:sp>
    </p:spTree>
    <p:extLst>
      <p:ext uri="{BB962C8B-B14F-4D97-AF65-F5344CB8AC3E}">
        <p14:creationId xmlns:p14="http://schemas.microsoft.com/office/powerpoint/2010/main" val="218350345"/>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039BE0D-C7CE-4F66-9D98-B221721F8894}"/>
              </a:ext>
            </a:extLst>
          </p:cNvPr>
          <p:cNvSpPr>
            <a:spLocks noGrp="1"/>
          </p:cNvSpPr>
          <p:nvPr>
            <p:ph type="title"/>
          </p:nvPr>
        </p:nvSpPr>
        <p:spPr>
          <a:xfrm>
            <a:off x="228600" y="738981"/>
            <a:ext cx="8686800" cy="1143000"/>
          </a:xfrm>
        </p:spPr>
        <p:txBody>
          <a:bodyPr/>
          <a:lstStyle/>
          <a:p>
            <a:r>
              <a:rPr lang="en-US"/>
              <a:t>TABOR Uses Unconventional Terminology</a:t>
            </a:r>
          </a:p>
        </p:txBody>
      </p:sp>
      <p:sp>
        <p:nvSpPr>
          <p:cNvPr id="3" name="Content Placeholder 2">
            <a:extLst>
              <a:ext uri="{FF2B5EF4-FFF2-40B4-BE49-F238E27FC236}">
                <a16:creationId xmlns:a16="http://schemas.microsoft.com/office/drawing/2014/main" id="{22A4D76E-B94B-4528-A647-A8F659312894}"/>
              </a:ext>
            </a:extLst>
          </p:cNvPr>
          <p:cNvSpPr>
            <a:spLocks noGrp="1"/>
          </p:cNvSpPr>
          <p:nvPr>
            <p:ph idx="1"/>
          </p:nvPr>
        </p:nvSpPr>
        <p:spPr/>
        <p:txBody>
          <a:bodyPr/>
          <a:lstStyle/>
          <a:p>
            <a:r>
              <a:rPr lang="en-US" sz="2000"/>
              <a:t>“District” means “the state or any local government, excluding enterprises”</a:t>
            </a:r>
          </a:p>
          <a:p>
            <a:pPr lvl="1"/>
            <a:r>
              <a:rPr lang="en-US" sz="1900"/>
              <a:t>Certain governmental entities are NOT TABOR districts or subject to its restraints – URAs and Irrigation Districts.</a:t>
            </a:r>
          </a:p>
          <a:p>
            <a:endParaRPr lang="en-US" sz="2000"/>
          </a:p>
          <a:p>
            <a:r>
              <a:rPr lang="en-US" sz="2000"/>
              <a:t>GAAP Enterprise Fund:</a:t>
            </a:r>
          </a:p>
          <a:p>
            <a:pPr lvl="1"/>
            <a:r>
              <a:rPr lang="en-US" sz="1900"/>
              <a:t>Accounting mechanism for business-type activities.</a:t>
            </a:r>
          </a:p>
          <a:p>
            <a:r>
              <a:rPr lang="en-US" sz="2000"/>
              <a:t>TABOR Enterprise:</a:t>
            </a:r>
          </a:p>
          <a:p>
            <a:pPr lvl="1"/>
            <a:r>
              <a:rPr lang="en-US" sz="1900"/>
              <a:t>(1) Government-owned business;</a:t>
            </a:r>
          </a:p>
          <a:p>
            <a:pPr lvl="1"/>
            <a:r>
              <a:rPr lang="en-US" sz="1900"/>
              <a:t>(2) Authorized to issue its own revenue bonds; and</a:t>
            </a:r>
          </a:p>
          <a:p>
            <a:pPr lvl="1"/>
            <a:r>
              <a:rPr lang="en-US" sz="1900"/>
              <a:t>(3) Receives under 10% of annual revenue in grants</a:t>
            </a:r>
          </a:p>
          <a:p>
            <a:endParaRPr lang="en-US" sz="1900"/>
          </a:p>
          <a:p>
            <a:r>
              <a:rPr lang="en-US" sz="1900"/>
              <a:t>“Spending” </a:t>
            </a:r>
          </a:p>
          <a:p>
            <a:pPr lvl="1"/>
            <a:endParaRPr lang="en-US" sz="1900"/>
          </a:p>
        </p:txBody>
      </p:sp>
      <p:sp>
        <p:nvSpPr>
          <p:cNvPr id="4" name="Slide Number Placeholder 3">
            <a:extLst>
              <a:ext uri="{FF2B5EF4-FFF2-40B4-BE49-F238E27FC236}">
                <a16:creationId xmlns:a16="http://schemas.microsoft.com/office/drawing/2014/main" id="{0B3052F9-27B3-4025-9AAC-8C39F4029C4C}"/>
              </a:ext>
            </a:extLst>
          </p:cNvPr>
          <p:cNvSpPr>
            <a:spLocks noGrp="1"/>
          </p:cNvSpPr>
          <p:nvPr>
            <p:ph type="sldNum" sz="quarter" idx="12"/>
          </p:nvPr>
        </p:nvSpPr>
        <p:spPr/>
        <p:txBody>
          <a:bodyPr/>
          <a:lstStyle/>
          <a:p>
            <a:fld id="{F1232565-0E66-47E7-A6B5-7369775033FA}" type="slidenum">
              <a:rPr lang="en-US" smtClean="0"/>
              <a:t>7</a:t>
            </a:fld>
            <a:endParaRPr lang="en-US"/>
          </a:p>
        </p:txBody>
      </p:sp>
    </p:spTree>
    <p:extLst>
      <p:ext uri="{BB962C8B-B14F-4D97-AF65-F5344CB8AC3E}">
        <p14:creationId xmlns:p14="http://schemas.microsoft.com/office/powerpoint/2010/main" val="3263825877"/>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D8F2AB0-0B4C-45EF-A27E-068DEC8383CF}"/>
              </a:ext>
            </a:extLst>
          </p:cNvPr>
          <p:cNvSpPr>
            <a:spLocks noGrp="1"/>
          </p:cNvSpPr>
          <p:nvPr>
            <p:ph type="title"/>
          </p:nvPr>
        </p:nvSpPr>
        <p:spPr>
          <a:xfrm>
            <a:off x="226512" y="745244"/>
            <a:ext cx="8686800" cy="1143000"/>
          </a:xfrm>
        </p:spPr>
        <p:txBody>
          <a:bodyPr/>
          <a:lstStyle/>
          <a:p>
            <a:r>
              <a:rPr lang="en-US"/>
              <a:t>TABOR Uses Unconventional Terminology</a:t>
            </a:r>
          </a:p>
        </p:txBody>
      </p:sp>
      <p:sp>
        <p:nvSpPr>
          <p:cNvPr id="3" name="Content Placeholder 2">
            <a:extLst>
              <a:ext uri="{FF2B5EF4-FFF2-40B4-BE49-F238E27FC236}">
                <a16:creationId xmlns:a16="http://schemas.microsoft.com/office/drawing/2014/main" id="{86D1CD91-B130-4BDC-B02E-4A1DE308304D}"/>
              </a:ext>
            </a:extLst>
          </p:cNvPr>
          <p:cNvSpPr>
            <a:spLocks noGrp="1"/>
          </p:cNvSpPr>
          <p:nvPr>
            <p:ph idx="1"/>
          </p:nvPr>
        </p:nvSpPr>
        <p:spPr/>
        <p:txBody>
          <a:bodyPr/>
          <a:lstStyle/>
          <a:p>
            <a:r>
              <a:rPr lang="en-US" sz="2000"/>
              <a:t>TABOR vs. GAAP - early confusion:</a:t>
            </a:r>
          </a:p>
          <a:p>
            <a:pPr lvl="1"/>
            <a:r>
              <a:rPr lang="en-US" sz="2000"/>
              <a:t>GAAP = modified accrual accounting</a:t>
            </a:r>
          </a:p>
          <a:p>
            <a:pPr lvl="1"/>
            <a:r>
              <a:rPr lang="en-US" sz="2000"/>
              <a:t>TABOR = pure cash accounting?</a:t>
            </a:r>
          </a:p>
          <a:p>
            <a:pPr lvl="2"/>
            <a:r>
              <a:rPr lang="en-US" sz="2000"/>
              <a:t>§7(d): Refund required “If revenue . . . exceeds these limits </a:t>
            </a:r>
            <a:r>
              <a:rPr lang="en-US" sz="2000" i="1"/>
              <a:t>in dollars </a:t>
            </a:r>
            <a:r>
              <a:rPr lang="en-US" sz="2000"/>
              <a:t>for that fiscal year . . . .”</a:t>
            </a:r>
          </a:p>
          <a:p>
            <a:pPr lvl="3"/>
            <a:endParaRPr lang="en-US" sz="2000"/>
          </a:p>
          <a:p>
            <a:r>
              <a:rPr lang="en-US" sz="2000"/>
              <a:t>Thirty years later:</a:t>
            </a:r>
          </a:p>
          <a:p>
            <a:pPr lvl="1"/>
            <a:r>
              <a:rPr lang="en-US" sz="2000"/>
              <a:t>Consistency</a:t>
            </a:r>
          </a:p>
          <a:p>
            <a:pPr lvl="1"/>
            <a:r>
              <a:rPr lang="en-US" sz="2000"/>
              <a:t>State uses GAAP principles for TABOR compliance unless irreconcilable conflict</a:t>
            </a:r>
          </a:p>
        </p:txBody>
      </p:sp>
      <p:sp>
        <p:nvSpPr>
          <p:cNvPr id="4" name="Slide Number Placeholder 3">
            <a:extLst>
              <a:ext uri="{FF2B5EF4-FFF2-40B4-BE49-F238E27FC236}">
                <a16:creationId xmlns:a16="http://schemas.microsoft.com/office/drawing/2014/main" id="{D2D2CC63-1593-4758-8E29-22F40EF41719}"/>
              </a:ext>
            </a:extLst>
          </p:cNvPr>
          <p:cNvSpPr>
            <a:spLocks noGrp="1"/>
          </p:cNvSpPr>
          <p:nvPr>
            <p:ph type="sldNum" sz="quarter" idx="12"/>
          </p:nvPr>
        </p:nvSpPr>
        <p:spPr/>
        <p:txBody>
          <a:bodyPr/>
          <a:lstStyle/>
          <a:p>
            <a:fld id="{F1232565-0E66-47E7-A6B5-7369775033FA}" type="slidenum">
              <a:rPr lang="en-US" smtClean="0"/>
              <a:t>8</a:t>
            </a:fld>
            <a:endParaRPr lang="en-US"/>
          </a:p>
        </p:txBody>
      </p:sp>
    </p:spTree>
    <p:extLst>
      <p:ext uri="{BB962C8B-B14F-4D97-AF65-F5344CB8AC3E}">
        <p14:creationId xmlns:p14="http://schemas.microsoft.com/office/powerpoint/2010/main" val="1018461528"/>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p15="http://schemas.microsoft.com/office/powerpoint/2012/main" xmlns:p="http://schemas.openxmlformats.org/presentationml/2006/main">
  <p:cSld>
    <p:spTree>
      <p:nvGrpSpPr>
        <p:cNvPr id="1" name=""/>
        <p:cNvGrpSpPr/>
        <p:nvPr/>
      </p:nvGrpSpPr>
      <p:grpSpPr>
        <a:xfrm>
          <a:off x="0" y="0"/>
          <a:ext cx="0" cy="0"/>
        </a:xfrm>
      </p:grpSpPr>
      <p:sp>
        <p:nvSpPr>
          <p:cNvPr id="74754" name="Rectangle 2"/>
          <p:cNvSpPr>
            <a:spLocks noGrp="1" noChangeArrowheads="1"/>
          </p:cNvSpPr>
          <p:nvPr>
            <p:ph type="title"/>
          </p:nvPr>
        </p:nvSpPr>
        <p:spPr>
          <a:xfrm>
            <a:off x="533400" y="457200"/>
            <a:ext cx="7543800" cy="1143000"/>
          </a:xfrm>
        </p:spPr>
        <p:txBody>
          <a:bodyPr/>
          <a:lstStyle/>
          <a:p>
            <a:pPr>
              <a:lnSpc>
                <a:spcPct val="90000"/>
              </a:lnSpc>
            </a:pPr>
            <a:r>
              <a:rPr lang="en-US" altLang="en-US"/>
              <a:t>TABOR Limits Government Revenue</a:t>
            </a:r>
          </a:p>
        </p:txBody>
      </p:sp>
      <p:sp>
        <p:nvSpPr>
          <p:cNvPr id="74755" name="Rectangle 3"/>
          <p:cNvSpPr>
            <a:spLocks noGrp="1" noChangeArrowheads="1"/>
          </p:cNvSpPr>
          <p:nvPr>
            <p:ph idx="1"/>
          </p:nvPr>
        </p:nvSpPr>
        <p:spPr>
          <a:xfrm>
            <a:off x="609600" y="1219200"/>
            <a:ext cx="7924800" cy="4343400"/>
          </a:xfrm>
          <a:noFill/>
        </p:spPr>
        <p:txBody>
          <a:bodyPr/>
          <a:lstStyle/>
          <a:p>
            <a:pPr>
              <a:lnSpc>
                <a:spcPct val="80000"/>
              </a:lnSpc>
              <a:spcBef>
                <a:spcPct val="50000"/>
              </a:spcBef>
            </a:pPr>
            <a:r>
              <a:rPr lang="en-US" altLang="en-US" sz="2400"/>
              <a:t>TABOR limits the amount of revenue which a government may </a:t>
            </a:r>
            <a:r>
              <a:rPr lang="en-US" altLang="en-US" sz="2400" u="sng"/>
              <a:t>retain</a:t>
            </a:r>
            <a:r>
              <a:rPr lang="en-US" altLang="en-US" sz="2400"/>
              <a:t> in any year, regardless of whether that revenue is actually spent.</a:t>
            </a:r>
          </a:p>
          <a:p>
            <a:pPr>
              <a:lnSpc>
                <a:spcPct val="80000"/>
              </a:lnSpc>
              <a:spcBef>
                <a:spcPct val="50000"/>
              </a:spcBef>
            </a:pPr>
            <a:r>
              <a:rPr lang="en-US" altLang="en-US" sz="2400"/>
              <a:t>The limit for most local governments is the amount of revenue collected in the prior year adjusted for inflation plus local growth</a:t>
            </a:r>
          </a:p>
          <a:p>
            <a:pPr lvl="1">
              <a:lnSpc>
                <a:spcPct val="80000"/>
              </a:lnSpc>
              <a:spcBef>
                <a:spcPct val="50000"/>
              </a:spcBef>
            </a:pPr>
            <a:r>
              <a:rPr lang="en-US" altLang="en-US" sz="2000"/>
              <a:t>Inflation is the percentage change in the Denver-Boulder CPI</a:t>
            </a:r>
          </a:p>
          <a:p>
            <a:pPr lvl="1">
              <a:lnSpc>
                <a:spcPct val="80000"/>
              </a:lnSpc>
              <a:spcBef>
                <a:spcPct val="50000"/>
              </a:spcBef>
            </a:pPr>
            <a:r>
              <a:rPr lang="en-US" altLang="en-US" sz="2000"/>
              <a:t>Local growth is the net percentage change in the actual value of real property from construction of taxable real property minus destruction of similar improvements and additions to, minus deletions from, taxable real property</a:t>
            </a:r>
          </a:p>
          <a:p>
            <a:pPr lvl="1">
              <a:lnSpc>
                <a:spcPct val="80000"/>
              </a:lnSpc>
              <a:spcBef>
                <a:spcPct val="50000"/>
              </a:spcBef>
            </a:pPr>
            <a:r>
              <a:rPr lang="en-US" altLang="en-US" sz="2000"/>
              <a:t>For schools, percentage change in student enrollment</a:t>
            </a:r>
          </a:p>
        </p:txBody>
      </p:sp>
    </p:spTree>
    <p:extLst>
      <p:ext uri="{BB962C8B-B14F-4D97-AF65-F5344CB8AC3E}">
        <p14:creationId xmlns:p14="http://schemas.microsoft.com/office/powerpoint/2010/main" val="929417320"/>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8363.0"/>
  <p:tag name="AS_RELEASE_DATE" val="2018.09.12"/>
  <p:tag name="AS_TITLE" val="Aspose.Slides for .NET 4.0"/>
  <p:tag name="AS_VERSION" val="18.9"/>
</p:tagLst>
</file>

<file path=ppt/theme/theme1.xml><?xml version="1.0" encoding="utf-8"?>
<a:theme xmlns:r="http://schemas.openxmlformats.org/officeDocument/2006/relationships" xmlns:a="http://schemas.openxmlformats.org/drawingml/2006/main" name="Butler Snow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348</Paragraphs>
  <Slides>59</Slides>
  <Notes>0</Notes>
  <TotalTime>0</TotalTime>
  <HiddenSlides>0</HiddenSlides>
  <MMClips>0</MMClips>
  <ScaleCrop>0</ScaleCrop>
  <HeadingPairs>
    <vt:vector baseType="variant" size="4">
      <vt:variant>
        <vt:lpstr>Theme</vt:lpstr>
      </vt:variant>
      <vt:variant>
        <vt:i4>1</vt:i4>
      </vt:variant>
      <vt:variant>
        <vt:lpstr>Slide Titles</vt:lpstr>
      </vt:variant>
      <vt:variant>
        <vt:i4>59</vt:i4>
      </vt:variant>
    </vt:vector>
  </HeadingPairs>
  <TitlesOfParts>
    <vt:vector baseType="lpstr" size="60">
      <vt:lpstr>Butler Snow 2</vt:lpstr>
      <vt:lpstr>Slide 1</vt:lpstr>
      <vt:lpstr>TABOR</vt:lpstr>
      <vt:lpstr>Major Components of TABOR</vt:lpstr>
      <vt:lpstr>TABOR PRIMER</vt:lpstr>
      <vt:lpstr>1992 Flashback</vt:lpstr>
      <vt:lpstr>What else was going on in 1992?</vt:lpstr>
      <vt:lpstr>TABOR Uses Unconventional Terminology</vt:lpstr>
      <vt:lpstr>TABOR Uses Unconventional Terminology</vt:lpstr>
      <vt:lpstr>TABOR Limits Government Revenue</vt:lpstr>
      <vt:lpstr>TABOR Revenue Exceptions</vt:lpstr>
      <vt:lpstr>TABOR Limits Property Tax Revenue</vt:lpstr>
      <vt:lpstr>Ratchet Effect</vt:lpstr>
      <vt:lpstr>Property Tax Mill Levy</vt:lpstr>
      <vt:lpstr>Blackbox Theory</vt:lpstr>
      <vt:lpstr>Can Vote Out of Revenue Limits </vt:lpstr>
      <vt:lpstr>TABOR Prohibits Certain Taxes</vt:lpstr>
      <vt:lpstr>Calculate TABOR revenue after de-brucing?</vt:lpstr>
      <vt:lpstr>1992 Flashback -</vt:lpstr>
      <vt:lpstr>TABOR Requires Elections On</vt:lpstr>
      <vt:lpstr>TABOR Requires a Vote on New Debt</vt:lpstr>
      <vt:lpstr>TABOR Limits Financial Elections to November</vt:lpstr>
      <vt:lpstr>Financial Components to TABOR Elections</vt:lpstr>
      <vt:lpstr>Ballot Question Parameters</vt:lpstr>
      <vt:lpstr>TABOR Notice Requirements for Tax Increases and Debt Questions</vt:lpstr>
      <vt:lpstr>TABOR Notice Requirements for Tax Increases</vt:lpstr>
      <vt:lpstr>The Underestimate Problem</vt:lpstr>
      <vt:lpstr>TABOR Notice Requirements for Debt Questions</vt:lpstr>
      <vt:lpstr>Sample of TABOR Notice Debt Numbers</vt:lpstr>
      <vt:lpstr>Risks Associated with TABOR Notice Debt Numbers</vt:lpstr>
      <vt:lpstr>TABOR Notice Pro – Con Comments</vt:lpstr>
      <vt:lpstr>Website Debt Notice</vt:lpstr>
      <vt:lpstr>Website Debt Notice</vt:lpstr>
      <vt:lpstr>1992 Flashback</vt:lpstr>
      <vt:lpstr>TABOR Enterprises</vt:lpstr>
      <vt:lpstr>Government Owned Business</vt:lpstr>
      <vt:lpstr>Authorized to issue revenue bonds</vt:lpstr>
      <vt:lpstr>Less than 10% in Grants</vt:lpstr>
      <vt:lpstr>Impacts of Enterprise Status</vt:lpstr>
      <vt:lpstr>TABOR Requires the Maintenance of an Emergency Reserve</vt:lpstr>
      <vt:lpstr>TABOR Allows Local Governments to End Subsidies for State Mandates</vt:lpstr>
      <vt:lpstr>TABOR Enforcement</vt:lpstr>
      <vt:lpstr>TABOR Enforcement</vt:lpstr>
      <vt:lpstr>1992 Flashback</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Unresolved or Recurring Questions</vt:lpstr>
      <vt:lpstr>Questions?</vt:lpstr>
    </vt:vector>
  </TitlesOfParts>
  <LinksUpToDate>0</LinksUpToDate>
  <SharedDoc>0</SharedDoc>
  <HyperlinksChanged>0</HyperlinksChanged>
  <Application>Aspose.Slides for .NET</Application>
  <AppVersion>18.0900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dc:title>
  <cp:revision>1</cp:revision>
  <dcterms:created xsi:type="dcterms:W3CDTF">2022-07-29T21:38:41Z</dcterms:created>
  <dcterms:modified xsi:type="dcterms:W3CDTF">2022-07-29T21:38:41Z</dcterms:modified>
</cp:coreProperties>
</file>