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5"/>
  </p:notesMasterIdLst>
  <p:handoutMasterIdLst>
    <p:handoutMasterId r:id="rId14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474" r:id="rId24"/>
    <p:sldId id="475" r:id="rId25"/>
    <p:sldId id="476" r:id="rId26"/>
    <p:sldId id="477" r:id="rId27"/>
    <p:sldId id="478" r:id="rId28"/>
    <p:sldId id="479" r:id="rId29"/>
    <p:sldId id="480" r:id="rId30"/>
    <p:sldId id="481" r:id="rId31"/>
    <p:sldId id="279" r:id="rId32"/>
    <p:sldId id="280" r:id="rId33"/>
    <p:sldId id="482" r:id="rId34"/>
    <p:sldId id="483" r:id="rId35"/>
    <p:sldId id="281" r:id="rId36"/>
    <p:sldId id="484" r:id="rId37"/>
    <p:sldId id="485" r:id="rId38"/>
    <p:sldId id="486" r:id="rId39"/>
    <p:sldId id="487" r:id="rId40"/>
    <p:sldId id="488" r:id="rId41"/>
    <p:sldId id="489" r:id="rId42"/>
    <p:sldId id="490" r:id="rId43"/>
    <p:sldId id="492" r:id="rId44"/>
    <p:sldId id="493" r:id="rId45"/>
    <p:sldId id="494" r:id="rId46"/>
    <p:sldId id="495" r:id="rId47"/>
    <p:sldId id="496" r:id="rId48"/>
    <p:sldId id="497" r:id="rId49"/>
    <p:sldId id="498" r:id="rId50"/>
    <p:sldId id="499" r:id="rId51"/>
    <p:sldId id="500" r:id="rId52"/>
    <p:sldId id="501" r:id="rId53"/>
    <p:sldId id="502" r:id="rId54"/>
    <p:sldId id="503" r:id="rId55"/>
    <p:sldId id="504" r:id="rId56"/>
    <p:sldId id="505" r:id="rId57"/>
    <p:sldId id="506" r:id="rId58"/>
    <p:sldId id="507" r:id="rId59"/>
    <p:sldId id="508" r:id="rId60"/>
    <p:sldId id="509" r:id="rId61"/>
    <p:sldId id="510" r:id="rId62"/>
    <p:sldId id="511" r:id="rId63"/>
    <p:sldId id="512" r:id="rId64"/>
    <p:sldId id="513" r:id="rId65"/>
    <p:sldId id="514" r:id="rId66"/>
    <p:sldId id="515" r:id="rId67"/>
    <p:sldId id="516" r:id="rId68"/>
    <p:sldId id="517" r:id="rId69"/>
    <p:sldId id="518" r:id="rId70"/>
    <p:sldId id="519" r:id="rId71"/>
    <p:sldId id="520" r:id="rId72"/>
    <p:sldId id="521" r:id="rId73"/>
    <p:sldId id="550" r:id="rId74"/>
    <p:sldId id="522" r:id="rId75"/>
    <p:sldId id="549" r:id="rId76"/>
    <p:sldId id="523" r:id="rId77"/>
    <p:sldId id="524" r:id="rId78"/>
    <p:sldId id="525" r:id="rId79"/>
    <p:sldId id="526" r:id="rId80"/>
    <p:sldId id="527" r:id="rId81"/>
    <p:sldId id="528" r:id="rId82"/>
    <p:sldId id="529" r:id="rId83"/>
    <p:sldId id="530" r:id="rId84"/>
    <p:sldId id="531" r:id="rId85"/>
    <p:sldId id="532" r:id="rId86"/>
    <p:sldId id="533" r:id="rId87"/>
    <p:sldId id="534" r:id="rId88"/>
    <p:sldId id="535" r:id="rId89"/>
    <p:sldId id="536" r:id="rId90"/>
    <p:sldId id="537" r:id="rId91"/>
    <p:sldId id="538" r:id="rId92"/>
    <p:sldId id="539" r:id="rId93"/>
    <p:sldId id="540" r:id="rId94"/>
    <p:sldId id="541" r:id="rId95"/>
    <p:sldId id="282" r:id="rId96"/>
    <p:sldId id="283" r:id="rId97"/>
    <p:sldId id="292" r:id="rId98"/>
    <p:sldId id="303" r:id="rId99"/>
    <p:sldId id="304" r:id="rId100"/>
    <p:sldId id="305" r:id="rId101"/>
    <p:sldId id="306" r:id="rId102"/>
    <p:sldId id="307" r:id="rId103"/>
    <p:sldId id="308" r:id="rId104"/>
    <p:sldId id="361" r:id="rId105"/>
    <p:sldId id="472" r:id="rId106"/>
    <p:sldId id="473" r:id="rId107"/>
    <p:sldId id="313" r:id="rId108"/>
    <p:sldId id="314" r:id="rId109"/>
    <p:sldId id="315" r:id="rId110"/>
    <p:sldId id="316" r:id="rId111"/>
    <p:sldId id="317" r:id="rId112"/>
    <p:sldId id="318" r:id="rId113"/>
    <p:sldId id="319" r:id="rId114"/>
    <p:sldId id="320" r:id="rId115"/>
    <p:sldId id="322" r:id="rId116"/>
    <p:sldId id="323" r:id="rId117"/>
    <p:sldId id="324" r:id="rId118"/>
    <p:sldId id="325" r:id="rId119"/>
    <p:sldId id="326" r:id="rId120"/>
    <p:sldId id="327" r:id="rId121"/>
    <p:sldId id="328" r:id="rId122"/>
    <p:sldId id="329" r:id="rId123"/>
    <p:sldId id="330" r:id="rId124"/>
    <p:sldId id="331" r:id="rId125"/>
    <p:sldId id="333" r:id="rId126"/>
    <p:sldId id="334" r:id="rId127"/>
    <p:sldId id="335" r:id="rId128"/>
    <p:sldId id="336" r:id="rId129"/>
    <p:sldId id="337" r:id="rId130"/>
    <p:sldId id="424" r:id="rId131"/>
    <p:sldId id="425" r:id="rId132"/>
    <p:sldId id="426" r:id="rId133"/>
    <p:sldId id="428" r:id="rId134"/>
    <p:sldId id="429" r:id="rId135"/>
    <p:sldId id="430" r:id="rId136"/>
    <p:sldId id="542" r:id="rId137"/>
    <p:sldId id="543" r:id="rId138"/>
    <p:sldId id="544" r:id="rId139"/>
    <p:sldId id="545" r:id="rId140"/>
    <p:sldId id="546" r:id="rId141"/>
    <p:sldId id="547" r:id="rId142"/>
    <p:sldId id="548" r:id="rId143"/>
    <p:sldId id="460" r:id="rId144"/>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8330" autoAdjust="0"/>
  </p:normalViewPr>
  <p:slideViewPr>
    <p:cSldViewPr>
      <p:cViewPr varScale="1">
        <p:scale>
          <a:sx n="112" d="100"/>
          <a:sy n="112" d="100"/>
        </p:scale>
        <p:origin x="158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theme" Target="theme/theme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936173" y="0"/>
            <a:ext cx="3012329" cy="462120"/>
          </a:xfrm>
          <a:prstGeom prst="rect">
            <a:avLst/>
          </a:prstGeom>
        </p:spPr>
        <p:txBody>
          <a:bodyPr vert="horz" lIns="90763" tIns="45382" rIns="90763" bIns="45382" rtlCol="0"/>
          <a:lstStyle>
            <a:lvl1pPr algn="r">
              <a:defRPr sz="1200"/>
            </a:lvl1pPr>
          </a:lstStyle>
          <a:p>
            <a:fld id="{87A6A980-A504-4AE9-B6B2-5E965CCB18C4}" type="datetimeFigureOut">
              <a:rPr lang="en-US" smtClean="0"/>
              <a:pPr/>
              <a:t>8/6/2022</a:t>
            </a:fld>
            <a:endParaRPr lang="en-US"/>
          </a:p>
        </p:txBody>
      </p:sp>
      <p:sp>
        <p:nvSpPr>
          <p:cNvPr id="4" name="Footer Placeholder 3"/>
          <p:cNvSpPr>
            <a:spLocks noGrp="1"/>
          </p:cNvSpPr>
          <p:nvPr>
            <p:ph type="ftr" sz="quarter" idx="2"/>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936173" y="8772378"/>
            <a:ext cx="3012329" cy="462120"/>
          </a:xfrm>
          <a:prstGeom prst="rect">
            <a:avLst/>
          </a:prstGeom>
        </p:spPr>
        <p:txBody>
          <a:bodyPr vert="horz" lIns="90763" tIns="45382" rIns="90763" bIns="45382" rtlCol="0" anchor="b"/>
          <a:lstStyle>
            <a:lvl1pPr algn="r">
              <a:defRPr sz="1200"/>
            </a:lvl1pPr>
          </a:lstStyle>
          <a:p>
            <a:fld id="{0D6A6B8E-79CE-492B-A070-64AF98866BAD}" type="slidenum">
              <a:rPr lang="en-US" smtClean="0"/>
              <a:pPr/>
              <a:t>‹#›</a:t>
            </a:fld>
            <a:endParaRPr lang="en-US"/>
          </a:p>
        </p:txBody>
      </p:sp>
    </p:spTree>
    <p:extLst>
      <p:ext uri="{BB962C8B-B14F-4D97-AF65-F5344CB8AC3E}">
        <p14:creationId xmlns:p14="http://schemas.microsoft.com/office/powerpoint/2010/main" val="3746367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936173" y="0"/>
            <a:ext cx="3012329" cy="462120"/>
          </a:xfrm>
          <a:prstGeom prst="rect">
            <a:avLst/>
          </a:prstGeom>
        </p:spPr>
        <p:txBody>
          <a:bodyPr vert="horz" lIns="90763" tIns="45382" rIns="90763" bIns="45382" rtlCol="0"/>
          <a:lstStyle>
            <a:lvl1pPr algn="r">
              <a:defRPr sz="1200"/>
            </a:lvl1pPr>
          </a:lstStyle>
          <a:p>
            <a:fld id="{B2130278-2DCB-4C13-8812-4C89C8E8D775}" type="datetimeFigureOut">
              <a:rPr lang="en-US" smtClean="0"/>
              <a:pPr/>
              <a:t>8/6/2022</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95637" y="4387767"/>
            <a:ext cx="5558801" cy="4155919"/>
          </a:xfrm>
          <a:prstGeom prst="rect">
            <a:avLst/>
          </a:prstGeom>
        </p:spPr>
        <p:txBody>
          <a:bodyPr vert="horz" lIns="90763" tIns="45382" rIns="90763" bIns="453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936173" y="8772378"/>
            <a:ext cx="3012329" cy="462120"/>
          </a:xfrm>
          <a:prstGeom prst="rect">
            <a:avLst/>
          </a:prstGeom>
        </p:spPr>
        <p:txBody>
          <a:bodyPr vert="horz" lIns="90763" tIns="45382" rIns="90763" bIns="45382" rtlCol="0" anchor="b"/>
          <a:lstStyle>
            <a:lvl1pPr algn="r">
              <a:defRPr sz="1200"/>
            </a:lvl1pPr>
          </a:lstStyle>
          <a:p>
            <a:fld id="{189A99EF-85DA-48FD-974D-C66ABFBCE041}" type="slidenum">
              <a:rPr lang="en-US" smtClean="0"/>
              <a:pPr/>
              <a:t>‹#›</a:t>
            </a:fld>
            <a:endParaRPr lang="en-US"/>
          </a:p>
        </p:txBody>
      </p:sp>
    </p:spTree>
    <p:extLst>
      <p:ext uri="{BB962C8B-B14F-4D97-AF65-F5344CB8AC3E}">
        <p14:creationId xmlns:p14="http://schemas.microsoft.com/office/powerpoint/2010/main" val="330499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b="1" dirty="0"/>
              <a:t>GASB 63: </a:t>
            </a:r>
          </a:p>
          <a:p>
            <a:r>
              <a:rPr lang="en-US" b="1" dirty="0"/>
              <a:t>Financial Reporting of Deferred Outflows of Resources, Deferred Inflows of Resources, and Net Position </a:t>
            </a:r>
          </a:p>
          <a:p>
            <a:r>
              <a:rPr lang="en-US" dirty="0"/>
              <a:t>Effective for periods beginning after December 15, 2011 </a:t>
            </a:r>
          </a:p>
          <a:p>
            <a:r>
              <a:rPr lang="en-US" dirty="0"/>
              <a:t>(fiscal years 12/31/12, 6/30/13, or 9/30/13) </a:t>
            </a:r>
          </a:p>
          <a:p>
            <a:endParaRPr lang="en-US" dirty="0"/>
          </a:p>
          <a:p>
            <a:r>
              <a:rPr lang="en-US" dirty="0"/>
              <a:t>Deferred outflow of resources - a consumption of net assets by the government that is applicable to a future reporting period. For example, prepaid items and deferred charges. </a:t>
            </a:r>
          </a:p>
          <a:p>
            <a:endParaRPr lang="en-US" dirty="0"/>
          </a:p>
          <a:p>
            <a:r>
              <a:rPr lang="en-US" dirty="0"/>
              <a:t>Deferred inflow of resources - an acquisition of net assets by the government that is applicable to a future reporting period. For example, deferred revenue and advance collections. </a:t>
            </a:r>
          </a:p>
        </p:txBody>
      </p:sp>
      <p:sp>
        <p:nvSpPr>
          <p:cNvPr id="4" name="Slide Number Placeholder 3"/>
          <p:cNvSpPr>
            <a:spLocks noGrp="1"/>
          </p:cNvSpPr>
          <p:nvPr>
            <p:ph type="sldNum" sz="quarter" idx="10"/>
          </p:nvPr>
        </p:nvSpPr>
        <p:spPr/>
        <p:txBody>
          <a:bodyPr/>
          <a:lstStyle/>
          <a:p>
            <a:fld id="{189A99EF-85DA-48FD-974D-C66ABFBCE041}" type="slidenum">
              <a:rPr lang="en-US" smtClean="0"/>
              <a:pPr/>
              <a:t>35</a:t>
            </a:fld>
            <a:endParaRPr lang="en-US" dirty="0"/>
          </a:p>
        </p:txBody>
      </p:sp>
    </p:spTree>
    <p:extLst>
      <p:ext uri="{BB962C8B-B14F-4D97-AF65-F5344CB8AC3E}">
        <p14:creationId xmlns:p14="http://schemas.microsoft.com/office/powerpoint/2010/main" val="316249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A99EF-85DA-48FD-974D-C66ABFBCE041}" type="slidenum">
              <a:rPr lang="en-US" smtClean="0"/>
              <a:pPr/>
              <a:t>42</a:t>
            </a:fld>
            <a:endParaRPr lang="en-US"/>
          </a:p>
        </p:txBody>
      </p:sp>
    </p:spTree>
    <p:extLst>
      <p:ext uri="{BB962C8B-B14F-4D97-AF65-F5344CB8AC3E}">
        <p14:creationId xmlns:p14="http://schemas.microsoft.com/office/powerpoint/2010/main" val="1105818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585,000+12,590,000=13,175,000</a:t>
            </a:r>
          </a:p>
        </p:txBody>
      </p:sp>
      <p:sp>
        <p:nvSpPr>
          <p:cNvPr id="4" name="Slide Number Placeholder 3"/>
          <p:cNvSpPr>
            <a:spLocks noGrp="1"/>
          </p:cNvSpPr>
          <p:nvPr>
            <p:ph type="sldNum" sz="quarter" idx="10"/>
          </p:nvPr>
        </p:nvSpPr>
        <p:spPr/>
        <p:txBody>
          <a:bodyPr/>
          <a:lstStyle/>
          <a:p>
            <a:fld id="{189A99EF-85DA-48FD-974D-C66ABFBCE041}" type="slidenum">
              <a:rPr lang="en-US" smtClean="0"/>
              <a:pPr/>
              <a:t>85</a:t>
            </a:fld>
            <a:endParaRPr lang="en-US"/>
          </a:p>
        </p:txBody>
      </p:sp>
    </p:spTree>
    <p:extLst>
      <p:ext uri="{BB962C8B-B14F-4D97-AF65-F5344CB8AC3E}">
        <p14:creationId xmlns:p14="http://schemas.microsoft.com/office/powerpoint/2010/main" val="11029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SONP  Statement of net position</a:t>
            </a:r>
          </a:p>
        </p:txBody>
      </p:sp>
      <p:sp>
        <p:nvSpPr>
          <p:cNvPr id="4" name="Slide Number Placeholder 3"/>
          <p:cNvSpPr>
            <a:spLocks noGrp="1"/>
          </p:cNvSpPr>
          <p:nvPr>
            <p:ph type="sldNum" sz="quarter" idx="10"/>
          </p:nvPr>
        </p:nvSpPr>
        <p:spPr/>
        <p:txBody>
          <a:bodyPr/>
          <a:lstStyle/>
          <a:p>
            <a:fld id="{189A99EF-85DA-48FD-974D-C66ABFBCE041}" type="slidenum">
              <a:rPr lang="en-US" smtClean="0"/>
              <a:pPr/>
              <a:t>122</a:t>
            </a:fld>
            <a:endParaRPr lang="en-US" dirty="0"/>
          </a:p>
        </p:txBody>
      </p:sp>
    </p:spTree>
    <p:extLst>
      <p:ext uri="{BB962C8B-B14F-4D97-AF65-F5344CB8AC3E}">
        <p14:creationId xmlns:p14="http://schemas.microsoft.com/office/powerpoint/2010/main" val="345812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hyperlink" Target="http://www.twitter.com/larsonallen" TargetMode="External"/><Relationship Id="rId3" Type="http://schemas.openxmlformats.org/officeDocument/2006/relationships/hyperlink" Target="http://www.larsonallen.com/blog"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www.linkedin.com/companies/larsonallen" TargetMode="External"/><Relationship Id="rId5" Type="http://schemas.openxmlformats.org/officeDocument/2006/relationships/image" Target="../media/image3.png"/><Relationship Id="rId10" Type="http://schemas.openxmlformats.org/officeDocument/2006/relationships/hyperlink" Target="http://www.facebook.com/%0blarsonallen" TargetMode="External"/><Relationship Id="rId4" Type="http://schemas.openxmlformats.org/officeDocument/2006/relationships/image" Target="../media/image2.png"/><Relationship Id="rId9" Type="http://schemas.openxmlformats.org/officeDocument/2006/relationships/hyperlink" Target="http://www.twitter.com/larsonallenhc"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5107" name="Rectangle 3"/>
          <p:cNvSpPr>
            <a:spLocks noGrp="1" noChangeArrowheads="1"/>
          </p:cNvSpPr>
          <p:nvPr>
            <p:ph type="ctrTitle"/>
          </p:nvPr>
        </p:nvSpPr>
        <p:spPr>
          <a:xfrm>
            <a:off x="1676400" y="2057400"/>
            <a:ext cx="5791200" cy="1905000"/>
          </a:xfrm>
        </p:spPr>
        <p:txBody>
          <a:bodyPr anchor="t"/>
          <a:lstStyle>
            <a:lvl1pPr algn="ctr">
              <a:defRPr>
                <a:solidFill>
                  <a:schemeClr val="bg1"/>
                </a:solidFill>
              </a:defRPr>
            </a:lvl1pPr>
          </a:lstStyle>
          <a:p>
            <a:r>
              <a:rPr lang="en-US"/>
              <a:t>Click to edit Master title style</a:t>
            </a:r>
            <a:endParaRPr lang="en-US" dirty="0"/>
          </a:p>
        </p:txBody>
      </p:sp>
      <p:sp>
        <p:nvSpPr>
          <p:cNvPr id="175108" name="Rectangle 4"/>
          <p:cNvSpPr>
            <a:spLocks noGrp="1" noChangeArrowheads="1"/>
          </p:cNvSpPr>
          <p:nvPr>
            <p:ph type="subTitle" idx="1"/>
          </p:nvPr>
        </p:nvSpPr>
        <p:spPr>
          <a:xfrm>
            <a:off x="1676400" y="4038600"/>
            <a:ext cx="5791200" cy="1447800"/>
          </a:xfrm>
        </p:spPr>
        <p:txBody>
          <a:bodyPr/>
          <a:lstStyle>
            <a:lvl1pPr marL="0" indent="0" algn="ctr">
              <a:buFontTx/>
              <a:buNone/>
              <a:defRPr>
                <a:solidFill>
                  <a:schemeClr val="accent5"/>
                </a:solidFill>
              </a:defRPr>
            </a:lvl1pPr>
          </a:lstStyle>
          <a:p>
            <a:r>
              <a:rPr lang="en-US"/>
              <a:t>Click to edit Master subtitle style</a:t>
            </a:r>
            <a:endParaRPr lang="en-US" dirty="0"/>
          </a:p>
        </p:txBody>
      </p:sp>
      <p:sp>
        <p:nvSpPr>
          <p:cNvPr id="175110" name="Rectangle 6"/>
          <p:cNvSpPr>
            <a:spLocks noGrp="1" noChangeArrowheads="1"/>
          </p:cNvSpPr>
          <p:nvPr>
            <p:ph type="ftr" sz="quarter" idx="3"/>
          </p:nvPr>
        </p:nvSpPr>
        <p:spPr>
          <a:xfrm>
            <a:off x="1676400" y="5546725"/>
            <a:ext cx="5791200" cy="168275"/>
          </a:xfrm>
        </p:spPr>
        <p:txBody>
          <a:bodyPr anchor="t"/>
          <a:lstStyle>
            <a:lvl1pPr algn="ctr">
              <a:defRPr sz="1000">
                <a:solidFill>
                  <a:schemeClr val="bg1"/>
                </a:solidFill>
              </a:defRPr>
            </a:lvl1pPr>
          </a:lstStyle>
          <a:p>
            <a:endParaRPr lang="en-US" dirty="0"/>
          </a:p>
        </p:txBody>
      </p:sp>
      <p:sp>
        <p:nvSpPr>
          <p:cNvPr id="175112" name="Rectangle 8"/>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512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2"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accent4"/>
                </a:solidFill>
              </a:rPr>
              <a:pPr algn="ctr">
                <a:spcBef>
                  <a:spcPct val="50000"/>
                </a:spcBef>
              </a:pPr>
              <a:t>‹#›</a:t>
            </a:fld>
            <a:endParaRPr lang="en-US" sz="800" dirty="0">
              <a:solidFill>
                <a:schemeClr val="accent4"/>
              </a:solidFill>
            </a:endParaRPr>
          </a:p>
        </p:txBody>
      </p:sp>
      <p:sp>
        <p:nvSpPr>
          <p:cNvPr id="16" name="Text Box 13"/>
          <p:cNvSpPr txBox="1">
            <a:spLocks noChangeArrowheads="1"/>
          </p:cNvSpPr>
          <p:nvPr/>
        </p:nvSpPr>
        <p:spPr bwMode="auto">
          <a:xfrm rot="16200000">
            <a:off x="8251566" y="707768"/>
            <a:ext cx="1600201" cy="184666"/>
          </a:xfrm>
          <a:prstGeom prst="rect">
            <a:avLst/>
          </a:prstGeom>
          <a:noFill/>
          <a:ln w="9525">
            <a:noFill/>
            <a:miter lim="800000"/>
            <a:headEnd/>
            <a:tailEnd/>
          </a:ln>
          <a:effectLst/>
        </p:spPr>
        <p:txBody>
          <a:bodyPr wrap="square">
            <a:spAutoFit/>
          </a:bodyPr>
          <a:lstStyle/>
          <a:p>
            <a:pPr algn="r">
              <a:spcBef>
                <a:spcPct val="50000"/>
              </a:spcBef>
            </a:pPr>
            <a:r>
              <a:rPr lang="en-US" sz="600" dirty="0">
                <a:solidFill>
                  <a:schemeClr val="bg1"/>
                </a:solidFill>
              </a:rPr>
              <a:t>©2012</a:t>
            </a:r>
            <a:r>
              <a:rPr lang="en-US" sz="600" baseline="0" dirty="0">
                <a:solidFill>
                  <a:schemeClr val="bg1"/>
                </a:solidFill>
              </a:rPr>
              <a:t> Clifton</a:t>
            </a:r>
            <a:r>
              <a:rPr lang="en-US" sz="600" dirty="0">
                <a:solidFill>
                  <a:schemeClr val="bg1"/>
                </a:solidFill>
              </a:rPr>
              <a:t>LarsonAllen LLP</a:t>
            </a:r>
            <a:endParaRPr lang="en-US" sz="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losing Slide">
    <p:spTree>
      <p:nvGrpSpPr>
        <p:cNvPr id="1" name=""/>
        <p:cNvGrpSpPr/>
        <p:nvPr/>
      </p:nvGrpSpPr>
      <p:grpSpPr>
        <a:xfrm>
          <a:off x="0" y="0"/>
          <a:ext cx="0" cy="0"/>
          <a:chOff x="0" y="0"/>
          <a:chExt cx="0" cy="0"/>
        </a:xfrm>
      </p:grpSpPr>
      <p:grpSp>
        <p:nvGrpSpPr>
          <p:cNvPr id="17" name="Group 16"/>
          <p:cNvGrpSpPr/>
          <p:nvPr userDrawn="1"/>
        </p:nvGrpSpPr>
        <p:grpSpPr>
          <a:xfrm>
            <a:off x="0" y="0"/>
            <a:ext cx="9144000" cy="1127755"/>
            <a:chOff x="0" y="0"/>
            <a:chExt cx="9144000" cy="1127755"/>
          </a:xfrm>
        </p:grpSpPr>
        <p:sp>
          <p:nvSpPr>
            <p:cNvPr id="18"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9" name="Picture 18"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3" name="Footer Placeholder 2"/>
          <p:cNvSpPr>
            <a:spLocks noGrp="1"/>
          </p:cNvSpPr>
          <p:nvPr>
            <p:ph type="ftr" sz="quarter" idx="10"/>
          </p:nvPr>
        </p:nvSpPr>
        <p:spPr/>
        <p:txBody>
          <a:bodyPr/>
          <a:lstStyle/>
          <a:p>
            <a:endParaRPr lang="en-US" dirty="0"/>
          </a:p>
        </p:txBody>
      </p:sp>
      <p:sp>
        <p:nvSpPr>
          <p:cNvPr id="6" name="Rectangle 3"/>
          <p:cNvSpPr>
            <a:spLocks noGrp="1" noChangeArrowheads="1"/>
          </p:cNvSpPr>
          <p:nvPr>
            <p:ph type="body" idx="1"/>
          </p:nvPr>
        </p:nvSpPr>
        <p:spPr>
          <a:xfrm>
            <a:off x="457200" y="1219200"/>
            <a:ext cx="4572000" cy="4419600"/>
          </a:xfrm>
        </p:spPr>
        <p:txBody>
          <a:bodyPr/>
          <a:lstStyle/>
          <a:p>
            <a:pPr marL="0" lvl="0" indent="0">
              <a:lnSpc>
                <a:spcPct val="90000"/>
              </a:lnSpc>
              <a:buFontTx/>
              <a:buNone/>
            </a:pPr>
            <a:r>
              <a:rPr lang="en-US" sz="1800" b="1" dirty="0"/>
              <a:t>Click to edit Master text styles</a:t>
            </a:r>
          </a:p>
          <a:p>
            <a:pPr marL="0" lvl="1" indent="0">
              <a:lnSpc>
                <a:spcPct val="90000"/>
              </a:lnSpc>
              <a:buFontTx/>
              <a:buNone/>
            </a:pPr>
            <a:r>
              <a:rPr lang="en-US" sz="1800" b="1" dirty="0"/>
              <a:t>Second level</a:t>
            </a:r>
          </a:p>
          <a:p>
            <a:pPr marL="0" lvl="2" indent="0">
              <a:lnSpc>
                <a:spcPct val="90000"/>
              </a:lnSpc>
              <a:buFontTx/>
              <a:buNone/>
            </a:pPr>
            <a:r>
              <a:rPr lang="en-US" sz="1800" b="1" dirty="0"/>
              <a:t>Third level</a:t>
            </a:r>
          </a:p>
          <a:p>
            <a:pPr marL="0" lvl="3" indent="0">
              <a:lnSpc>
                <a:spcPct val="90000"/>
              </a:lnSpc>
              <a:buFontTx/>
              <a:buNone/>
            </a:pPr>
            <a:r>
              <a:rPr lang="en-US" sz="1800" b="1" dirty="0"/>
              <a:t>Fourth level</a:t>
            </a:r>
          </a:p>
          <a:p>
            <a:pPr marL="0" lvl="4" indent="0">
              <a:lnSpc>
                <a:spcPct val="90000"/>
              </a:lnSpc>
              <a:buFontTx/>
              <a:buNone/>
            </a:pPr>
            <a:r>
              <a:rPr lang="en-US" sz="1800" b="1" dirty="0"/>
              <a:t>Fifth level</a:t>
            </a:r>
            <a:endParaRPr lang="en-US" sz="2000" dirty="0"/>
          </a:p>
        </p:txBody>
      </p:sp>
      <p:sp>
        <p:nvSpPr>
          <p:cNvPr id="7" name="Text Box 4"/>
          <p:cNvSpPr txBox="1">
            <a:spLocks noChangeArrowheads="1"/>
          </p:cNvSpPr>
          <p:nvPr/>
        </p:nvSpPr>
        <p:spPr bwMode="auto">
          <a:xfrm>
            <a:off x="5867400" y="1143000"/>
            <a:ext cx="3124200" cy="920750"/>
          </a:xfrm>
          <a:prstGeom prst="rect">
            <a:avLst/>
          </a:prstGeom>
          <a:noFill/>
          <a:ln w="9525">
            <a:noFill/>
            <a:miter lim="800000"/>
            <a:headEnd/>
            <a:tailEnd/>
          </a:ln>
        </p:spPr>
        <p:txBody>
          <a:bodyPr/>
          <a:lstStyle/>
          <a:p>
            <a:pPr>
              <a:lnSpc>
                <a:spcPct val="120000"/>
              </a:lnSpc>
              <a:spcBef>
                <a:spcPts val="900"/>
              </a:spcBef>
            </a:pPr>
            <a:r>
              <a:rPr lang="en-US" sz="1600" dirty="0"/>
              <a:t>Follow our blog for current discussions on health care.</a:t>
            </a:r>
            <a:br>
              <a:rPr lang="en-US" sz="1600" dirty="0"/>
            </a:br>
            <a:r>
              <a:rPr lang="en-US" sz="1600" dirty="0">
                <a:solidFill>
                  <a:schemeClr val="folHlink"/>
                </a:solidFill>
                <a:hlinkClick r:id="rId3"/>
              </a:rPr>
              <a:t>www.larsonallen.com/blog</a:t>
            </a:r>
            <a:endParaRPr lang="en-US" sz="1600" dirty="0">
              <a:solidFill>
                <a:schemeClr val="folHlink"/>
              </a:solidFill>
            </a:endParaRPr>
          </a:p>
          <a:p>
            <a:pPr>
              <a:lnSpc>
                <a:spcPct val="120000"/>
              </a:lnSpc>
              <a:spcBef>
                <a:spcPts val="900"/>
              </a:spcBef>
            </a:pPr>
            <a:r>
              <a:rPr lang="en-US" sz="1600" dirty="0"/>
              <a:t>
</a:t>
            </a:r>
            <a:br>
              <a:rPr lang="en-US" sz="1600" dirty="0"/>
            </a:br>
            <a:endParaRPr lang="en-US" sz="1600" dirty="0">
              <a:solidFill>
                <a:schemeClr val="folHlink"/>
              </a:solidFill>
            </a:endParaRPr>
          </a:p>
        </p:txBody>
      </p:sp>
      <p:sp>
        <p:nvSpPr>
          <p:cNvPr id="8" name="Line 9"/>
          <p:cNvSpPr>
            <a:spLocks noChangeShapeType="1"/>
          </p:cNvSpPr>
          <p:nvPr/>
        </p:nvSpPr>
        <p:spPr bwMode="auto">
          <a:xfrm>
            <a:off x="5181600" y="1219200"/>
            <a:ext cx="0" cy="5029200"/>
          </a:xfrm>
          <a:prstGeom prst="line">
            <a:avLst/>
          </a:prstGeom>
          <a:noFill/>
          <a:ln w="9525">
            <a:solidFill>
              <a:schemeClr val="folHlink"/>
            </a:solidFill>
            <a:round/>
            <a:headEnd/>
            <a:tailEnd/>
          </a:ln>
        </p:spPr>
        <p:txBody>
          <a:bodyPr wrap="none" anchor="ctr"/>
          <a:lstStyle/>
          <a:p>
            <a:endParaRPr lang="en-US" dirty="0"/>
          </a:p>
        </p:txBody>
      </p:sp>
      <p:pic>
        <p:nvPicPr>
          <p:cNvPr id="9" name="Picture 10" descr="twitter_32"/>
          <p:cNvPicPr>
            <a:picLocks noChangeAspect="1" noChangeArrowheads="1"/>
          </p:cNvPicPr>
          <p:nvPr/>
        </p:nvPicPr>
        <p:blipFill>
          <a:blip r:embed="rId4" cstate="print"/>
          <a:srcRect/>
          <a:stretch>
            <a:fillRect/>
          </a:stretch>
        </p:blipFill>
        <p:spPr bwMode="auto">
          <a:xfrm>
            <a:off x="5410200" y="2489200"/>
            <a:ext cx="406400" cy="406400"/>
          </a:xfrm>
          <a:prstGeom prst="rect">
            <a:avLst/>
          </a:prstGeom>
          <a:noFill/>
        </p:spPr>
      </p:pic>
      <p:pic>
        <p:nvPicPr>
          <p:cNvPr id="10" name="Picture 11" descr="facebook_32"/>
          <p:cNvPicPr>
            <a:picLocks noChangeAspect="1" noChangeArrowheads="1"/>
          </p:cNvPicPr>
          <p:nvPr/>
        </p:nvPicPr>
        <p:blipFill>
          <a:blip r:embed="rId5" cstate="print"/>
          <a:srcRect/>
          <a:stretch>
            <a:fillRect/>
          </a:stretch>
        </p:blipFill>
        <p:spPr bwMode="auto">
          <a:xfrm>
            <a:off x="5410200" y="3378200"/>
            <a:ext cx="406400" cy="406400"/>
          </a:xfrm>
          <a:prstGeom prst="rect">
            <a:avLst/>
          </a:prstGeom>
          <a:noFill/>
        </p:spPr>
      </p:pic>
      <p:pic>
        <p:nvPicPr>
          <p:cNvPr id="11" name="Picture 12" descr="Musings_32"/>
          <p:cNvPicPr>
            <a:picLocks noChangeAspect="1" noChangeArrowheads="1"/>
          </p:cNvPicPr>
          <p:nvPr/>
        </p:nvPicPr>
        <p:blipFill>
          <a:blip r:embed="rId6" cstate="print"/>
          <a:srcRect/>
          <a:stretch>
            <a:fillRect/>
          </a:stretch>
        </p:blipFill>
        <p:spPr bwMode="auto">
          <a:xfrm>
            <a:off x="5410200" y="1219200"/>
            <a:ext cx="406400" cy="406400"/>
          </a:xfrm>
          <a:prstGeom prst="rect">
            <a:avLst/>
          </a:prstGeom>
          <a:noFill/>
        </p:spPr>
      </p:pic>
      <p:pic>
        <p:nvPicPr>
          <p:cNvPr id="12" name="Picture 13" descr="linkedin_32"/>
          <p:cNvPicPr>
            <a:picLocks noChangeAspect="1" noChangeArrowheads="1"/>
          </p:cNvPicPr>
          <p:nvPr/>
        </p:nvPicPr>
        <p:blipFill>
          <a:blip r:embed="rId7" cstate="print"/>
          <a:srcRect/>
          <a:stretch>
            <a:fillRect/>
          </a:stretch>
        </p:blipFill>
        <p:spPr bwMode="auto">
          <a:xfrm>
            <a:off x="5410200" y="4089400"/>
            <a:ext cx="406400" cy="406400"/>
          </a:xfrm>
          <a:prstGeom prst="rect">
            <a:avLst/>
          </a:prstGeom>
          <a:noFill/>
        </p:spPr>
      </p:pic>
      <p:sp>
        <p:nvSpPr>
          <p:cNvPr id="13" name="Text Box 14"/>
          <p:cNvSpPr txBox="1">
            <a:spLocks noChangeArrowheads="1"/>
          </p:cNvSpPr>
          <p:nvPr/>
        </p:nvSpPr>
        <p:spPr bwMode="auto">
          <a:xfrm>
            <a:off x="5867400" y="23368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8"/>
              </a:rPr>
              <a:t>www.twitter.com/larsonallen</a:t>
            </a:r>
            <a:r>
              <a:rPr lang="en-US" sz="1600" dirty="0">
                <a:hlinkClick r:id="rId9"/>
              </a:rPr>
              <a:t> www.twitter.com/larsonallenhc</a:t>
            </a:r>
            <a:endParaRPr lang="en-US" sz="1600" dirty="0"/>
          </a:p>
          <a:p>
            <a:pPr>
              <a:lnSpc>
                <a:spcPct val="120000"/>
              </a:lnSpc>
              <a:spcBef>
                <a:spcPts val="900"/>
              </a:spcBef>
            </a:pPr>
            <a:endParaRPr lang="en-US" sz="1600" dirty="0">
              <a:solidFill>
                <a:schemeClr val="folHlink"/>
              </a:solidFill>
            </a:endParaRPr>
          </a:p>
        </p:txBody>
      </p:sp>
      <p:sp>
        <p:nvSpPr>
          <p:cNvPr id="14" name="Text Box 15"/>
          <p:cNvSpPr txBox="1">
            <a:spLocks noChangeArrowheads="1"/>
          </p:cNvSpPr>
          <p:nvPr/>
        </p:nvSpPr>
        <p:spPr bwMode="auto">
          <a:xfrm>
            <a:off x="5867400" y="32512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0"/>
              </a:rPr>
              <a:t>www.facebook.com/larsonallen</a:t>
            </a:r>
            <a:endParaRPr lang="en-US" sz="1600" dirty="0">
              <a:solidFill>
                <a:schemeClr val="folHlink"/>
              </a:solidFill>
            </a:endParaRPr>
          </a:p>
        </p:txBody>
      </p:sp>
      <p:sp>
        <p:nvSpPr>
          <p:cNvPr id="15" name="Text Box 16"/>
          <p:cNvSpPr txBox="1">
            <a:spLocks noChangeArrowheads="1"/>
          </p:cNvSpPr>
          <p:nvPr/>
        </p:nvSpPr>
        <p:spPr bwMode="auto">
          <a:xfrm>
            <a:off x="5867400" y="39370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1"/>
              </a:rPr>
              <a:t>www.linkedin.com/companies/</a:t>
            </a:r>
            <a:br>
              <a:rPr lang="en-US" sz="1600" dirty="0">
                <a:hlinkClick r:id="rId11"/>
              </a:rPr>
            </a:br>
            <a:r>
              <a:rPr lang="en-US" sz="1600" dirty="0" err="1">
                <a:hlinkClick r:id="rId11"/>
              </a:rPr>
              <a:t>larsonallen</a:t>
            </a:r>
            <a:endParaRPr lang="en-US" sz="1600" dirty="0">
              <a:solidFill>
                <a:schemeClr val="folHlink"/>
              </a:solidFill>
            </a:endParaRPr>
          </a:p>
        </p:txBody>
      </p:sp>
      <p:sp>
        <p:nvSpPr>
          <p:cNvPr id="16" name="TextBox 15"/>
          <p:cNvSpPr txBox="1"/>
          <p:nvPr/>
        </p:nvSpPr>
        <p:spPr>
          <a:xfrm>
            <a:off x="457200" y="381000"/>
            <a:ext cx="8305800" cy="646331"/>
          </a:xfrm>
          <a:prstGeom prst="rect">
            <a:avLst/>
          </a:prstGeom>
          <a:noFill/>
        </p:spPr>
        <p:txBody>
          <a:bodyPr wrap="square" rtlCol="0">
            <a:spAutoFit/>
          </a:bodyPr>
          <a:lstStyle/>
          <a:p>
            <a:r>
              <a:rPr lang="en-US" sz="3600" b="1" dirty="0">
                <a:solidFill>
                  <a:schemeClr val="bg1"/>
                </a:solidFill>
                <a:latin typeface="Arial Narrow" pitchFamily="34" charset="0"/>
              </a:rPr>
              <a:t>Contact Us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5" name="Group 4"/>
          <p:cNvGrpSpPr/>
          <p:nvPr userDrawn="1"/>
        </p:nvGrpSpPr>
        <p:grpSpPr>
          <a:xfrm>
            <a:off x="0" y="0"/>
            <a:ext cx="9144000" cy="1127755"/>
            <a:chOff x="0" y="0"/>
            <a:chExt cx="9144000" cy="1127755"/>
          </a:xfrm>
        </p:grpSpPr>
        <p:sp>
          <p:nvSpPr>
            <p:cNvPr id="6"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7" name="Picture 6"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0" name="Straight Connector 9"/>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
        <p:nvSpPr>
          <p:cNvPr id="12" name="Rectangle 11"/>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3" name="Straight Connector 12"/>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6" name="Group 5"/>
          <p:cNvGrpSpPr/>
          <p:nvPr userDrawn="1"/>
        </p:nvGrpSpPr>
        <p:grpSpPr>
          <a:xfrm>
            <a:off x="0" y="0"/>
            <a:ext cx="9144000" cy="1127755"/>
            <a:chOff x="0" y="0"/>
            <a:chExt cx="9144000" cy="1127755"/>
          </a:xfrm>
        </p:grpSpPr>
        <p:sp>
          <p:nvSpPr>
            <p:cNvPr id="7"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8" name="Picture 7"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8" name="Group 7"/>
          <p:cNvGrpSpPr/>
          <p:nvPr userDrawn="1"/>
        </p:nvGrpSpPr>
        <p:grpSpPr>
          <a:xfrm>
            <a:off x="0" y="0"/>
            <a:ext cx="9144000" cy="1127755"/>
            <a:chOff x="0" y="0"/>
            <a:chExt cx="9144000" cy="1127755"/>
          </a:xfrm>
        </p:grpSpPr>
        <p:sp>
          <p:nvSpPr>
            <p:cNvPr id="9"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0" name="Picture 9"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a:xfrm>
            <a:off x="457200" y="274638"/>
            <a:ext cx="8229600" cy="792162"/>
          </a:xfrm>
        </p:spPr>
        <p:txBody>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1" y="1352550"/>
            <a:ext cx="4040188"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19923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352550"/>
            <a:ext cx="4041775"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9923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4" name="Group 3"/>
          <p:cNvGrpSpPr/>
          <p:nvPr userDrawn="1"/>
        </p:nvGrpSpPr>
        <p:grpSpPr>
          <a:xfrm>
            <a:off x="0" y="0"/>
            <a:ext cx="9144000" cy="1127755"/>
            <a:chOff x="0" y="0"/>
            <a:chExt cx="9144000" cy="1127755"/>
          </a:xfrm>
        </p:grpSpPr>
        <p:sp>
          <p:nvSpPr>
            <p:cNvPr id="5"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6" name="Picture 5"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Footer Placeholder 2"/>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2" name="Rectangle 15"/>
          <p:cNvSpPr>
            <a:spLocks noChangeArrowheads="1"/>
          </p:cNvSpPr>
          <p:nvPr userDrawn="1"/>
        </p:nvSpPr>
        <p:spPr bwMode="auto">
          <a:xfrm>
            <a:off x="0" y="1371600"/>
            <a:ext cx="3520440" cy="4800600"/>
          </a:xfrm>
          <a:prstGeom prst="rect">
            <a:avLst/>
          </a:prstGeom>
          <a:solidFill>
            <a:schemeClr val="bg1"/>
          </a:solidFill>
          <a:ln w="9525">
            <a:noFill/>
            <a:miter lim="800000"/>
            <a:headEnd/>
            <a:tailEnd/>
          </a:ln>
          <a:effectLst/>
        </p:spPr>
        <p:txBody>
          <a:bodyPr wrap="none" anchor="ctr"/>
          <a:lstStyle/>
          <a:p>
            <a:endParaRPr lang="en-US" dirty="0"/>
          </a:p>
        </p:txBody>
      </p:sp>
      <p:sp>
        <p:nvSpPr>
          <p:cNvPr id="20" name="Rectangle 15"/>
          <p:cNvSpPr>
            <a:spLocks noChangeArrowheads="1"/>
          </p:cNvSpPr>
          <p:nvPr/>
        </p:nvSpPr>
        <p:spPr bwMode="auto">
          <a:xfrm>
            <a:off x="0" y="0"/>
            <a:ext cx="3520440" cy="1371600"/>
          </a:xfrm>
          <a:prstGeom prst="rect">
            <a:avLst/>
          </a:prstGeom>
          <a:solidFill>
            <a:schemeClr val="tx2"/>
          </a:solidFill>
          <a:ln w="9525">
            <a:noFill/>
            <a:miter lim="800000"/>
            <a:headEnd/>
            <a:tailEnd/>
          </a:ln>
          <a:effectLst/>
        </p:spPr>
        <p:txBody>
          <a:bodyPr wrap="none" anchor="ctr"/>
          <a:lstStyle/>
          <a:p>
            <a:endParaRPr lang="en-US" dirty="0"/>
          </a:p>
        </p:txBody>
      </p:sp>
      <p:pic>
        <p:nvPicPr>
          <p:cNvPr id="21" name="Picture 20" descr="Color-Bar-Inside-Header-01.png"/>
          <p:cNvPicPr>
            <a:picLocks/>
          </p:cNvPicPr>
          <p:nvPr userDrawn="1"/>
        </p:nvPicPr>
        <p:blipFill>
          <a:blip r:embed="rId2" cstate="print"/>
          <a:stretch>
            <a:fillRect/>
          </a:stretch>
        </p:blipFill>
        <p:spPr>
          <a:xfrm>
            <a:off x="755" y="1371600"/>
            <a:ext cx="3520440" cy="60955"/>
          </a:xfrm>
          <a:prstGeom prst="rect">
            <a:avLst/>
          </a:prstGeom>
        </p:spPr>
      </p:pic>
      <p:sp>
        <p:nvSpPr>
          <p:cNvPr id="2" name="Title 1"/>
          <p:cNvSpPr>
            <a:spLocks noGrp="1"/>
          </p:cNvSpPr>
          <p:nvPr>
            <p:ph type="title"/>
          </p:nvPr>
        </p:nvSpPr>
        <p:spPr>
          <a:xfrm>
            <a:off x="457201" y="273050"/>
            <a:ext cx="3008313" cy="1162050"/>
          </a:xfrm>
        </p:spPr>
        <p:txBody>
          <a:bodyPr anchor="b"/>
          <a:lstStyle>
            <a:lvl1pPr algn="l">
              <a:defRPr sz="2800" b="1"/>
            </a:lvl1pPr>
          </a:lstStyle>
          <a:p>
            <a:r>
              <a:rPr lang="en-US"/>
              <a:t>Click to edit Master title style</a:t>
            </a:r>
            <a:endParaRPr lang="en-US" dirty="0"/>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435101"/>
            <a:ext cx="3008313" cy="46910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5" name="Rectangle 14"/>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9" name="Rectangle 1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2" name="Title 1"/>
          <p:cNvSpPr>
            <a:spLocks noGrp="1"/>
          </p:cNvSpPr>
          <p:nvPr>
            <p:ph type="title"/>
          </p:nvPr>
        </p:nvSpPr>
        <p:spPr>
          <a:xfrm>
            <a:off x="1792288" y="4800601"/>
            <a:ext cx="5486400" cy="566738"/>
          </a:xfrm>
        </p:spPr>
        <p:txBody>
          <a:bodyPr anchor="b"/>
          <a:lstStyle>
            <a:lvl1pPr algn="l">
              <a:defRPr sz="2400" b="1">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3" name="Rectangle 12"/>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D7E1"/>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174084" name="Rectangle 4"/>
          <p:cNvSpPr>
            <a:spLocks noGrp="1" noChangeArrowheads="1"/>
          </p:cNvSpPr>
          <p:nvPr>
            <p:ph type="title"/>
          </p:nvPr>
        </p:nvSpPr>
        <p:spPr bwMode="auto">
          <a:xfrm>
            <a:off x="457200" y="3048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74085" name="Rectangle 5"/>
          <p:cNvSpPr>
            <a:spLocks noGrp="1" noChangeArrowheads="1"/>
          </p:cNvSpPr>
          <p:nvPr>
            <p:ph type="body" idx="1"/>
          </p:nvPr>
        </p:nvSpPr>
        <p:spPr bwMode="auto">
          <a:xfrm>
            <a:off x="457200" y="1219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4087" name="Rectangle 7"/>
          <p:cNvSpPr>
            <a:spLocks noGrp="1" noChangeArrowheads="1"/>
          </p:cNvSpPr>
          <p:nvPr>
            <p:ph type="ftr" sz="quarter" idx="3"/>
          </p:nvPr>
        </p:nvSpPr>
        <p:spPr bwMode="auto">
          <a:xfrm>
            <a:off x="457200" y="6172200"/>
            <a:ext cx="2895600" cy="228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800">
                <a:solidFill>
                  <a:schemeClr val="tx2"/>
                </a:solidFill>
                <a:latin typeface="Calibri" pitchFamily="34" charset="0"/>
                <a:cs typeface="Calibri" pitchFamily="34" charset="0"/>
              </a:defRPr>
            </a:lvl1pPr>
          </a:lstStyle>
          <a:p>
            <a:endParaRPr lang="en-US" dirty="0"/>
          </a:p>
        </p:txBody>
      </p:sp>
      <p:sp>
        <p:nvSpPr>
          <p:cNvPr id="174089" name="Rectangle 9"/>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4096" name="Text Box 16"/>
          <p:cNvSpPr txBox="1">
            <a:spLocks noChangeArrowheads="1"/>
          </p:cNvSpPr>
          <p:nvPr/>
        </p:nvSpPr>
        <p:spPr bwMode="auto">
          <a:xfrm>
            <a:off x="0" y="6567487"/>
            <a:ext cx="381000" cy="215444"/>
          </a:xfrm>
          <a:prstGeom prst="rect">
            <a:avLst/>
          </a:prstGeom>
          <a:noFill/>
          <a:ln w="9525">
            <a:noFill/>
            <a:miter lim="800000"/>
            <a:headEnd/>
            <a:tailEnd/>
          </a:ln>
          <a:effectLst/>
        </p:spPr>
        <p:txBody>
          <a:bodyPr>
            <a:spAutoFit/>
          </a:bodyPr>
          <a:lstStyle/>
          <a:p>
            <a:pPr algn="ctr">
              <a:spcBef>
                <a:spcPct val="50000"/>
              </a:spcBef>
            </a:pPr>
            <a:fld id="{236A0DA3-B637-414C-A3F4-4B43BE6DDF8C}" type="slidenum">
              <a:rPr lang="en-US" sz="800">
                <a:solidFill>
                  <a:schemeClr val="tx2"/>
                </a:solidFill>
                <a:latin typeface="Calibri" pitchFamily="34" charset="0"/>
                <a:cs typeface="Calibri" pitchFamily="34" charset="0"/>
              </a:rPr>
              <a:pPr algn="ctr">
                <a:spcBef>
                  <a:spcPct val="50000"/>
                </a:spcBef>
              </a:pPr>
              <a:t>‹#›</a:t>
            </a:fld>
            <a:endParaRPr lang="en-US" sz="800" dirty="0">
              <a:solidFill>
                <a:schemeClr val="tx2"/>
              </a:solidFill>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1" fontAlgn="base" hangingPunct="1">
        <a:spcBef>
          <a:spcPct val="0"/>
        </a:spcBef>
        <a:spcAft>
          <a:spcPct val="0"/>
        </a:spcAft>
        <a:defRPr sz="3400" b="1">
          <a:solidFill>
            <a:schemeClr val="bg1"/>
          </a:solidFill>
          <a:latin typeface="Calibri" pitchFamily="34" charset="0"/>
          <a:ea typeface="+mj-ea"/>
          <a:cs typeface="Calibri" pitchFamily="34" charset="0"/>
        </a:defRPr>
      </a:lvl1pPr>
      <a:lvl2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2pPr>
      <a:lvl3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3pPr>
      <a:lvl4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4pPr>
      <a:lvl5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5pPr>
      <a:lvl6pPr marL="4572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6pPr>
      <a:lvl7pPr marL="9144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7pPr>
      <a:lvl8pPr marL="13716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8pPr>
      <a:lvl9pPr marL="18288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2000">
          <a:solidFill>
            <a:schemeClr val="tx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a:solidFill>
            <a:schemeClr val="tx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3" Type="http://schemas.openxmlformats.org/officeDocument/2006/relationships/hyperlink" Target="http://www.gfoa.org/" TargetMode="External"/><Relationship Id="rId2" Type="http://schemas.openxmlformats.org/officeDocument/2006/relationships/hyperlink" Target="http://gasb.org/" TargetMode="External"/><Relationship Id="rId1" Type="http://schemas.openxmlformats.org/officeDocument/2006/relationships/slideLayout" Target="../slideLayouts/slideLayout2.xml"/><Relationship Id="rId6" Type="http://schemas.openxmlformats.org/officeDocument/2006/relationships/hyperlink" Target="mailto:karinslater@" TargetMode="External"/><Relationship Id="rId5" Type="http://schemas.openxmlformats.org/officeDocument/2006/relationships/hyperlink" Target="https://cgfoa.org/" TargetMode="External"/><Relationship Id="rId4" Type="http://schemas.openxmlformats.org/officeDocument/2006/relationships/hyperlink" Target="https://www.gfoa.org/best-practices--resource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emf"/></Relationships>
</file>

<file path=ppt/slides/_rels/slide8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8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22.emf"/></Relationships>
</file>

<file path=ppt/slides/_rels/slide8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6.emf"/><Relationship Id="rId5" Type="http://schemas.openxmlformats.org/officeDocument/2006/relationships/image" Target="../media/image25.emf"/><Relationship Id="rId4" Type="http://schemas.openxmlformats.org/officeDocument/2006/relationships/image" Target="../media/image24.emf"/></Relationships>
</file>

<file path=ppt/slides/_rels/slide8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4.emf"/><Relationship Id="rId1" Type="http://schemas.openxmlformats.org/officeDocument/2006/relationships/slideLayout" Target="../slideLayouts/slideLayout2.xml"/><Relationship Id="rId6" Type="http://schemas.openxmlformats.org/officeDocument/2006/relationships/image" Target="../media/image30.emf"/><Relationship Id="rId5" Type="http://schemas.openxmlformats.org/officeDocument/2006/relationships/image" Target="../media/image29.emf"/><Relationship Id="rId4" Type="http://schemas.openxmlformats.org/officeDocument/2006/relationships/image" Target="../media/image28.emf"/></Relationships>
</file>

<file path=ppt/slides/_rels/slide87.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image" Target="../media/image33.emf"/></Relationships>
</file>

<file path=ppt/slides/_rels/slide88.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 Id="rId4" Type="http://schemas.openxmlformats.org/officeDocument/2006/relationships/image" Target="../media/image38.emf"/></Relationships>
</file>

<file path=ppt/slides/_rels/slide89.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600200"/>
            <a:ext cx="5715000" cy="1981200"/>
          </a:xfrm>
        </p:spPr>
        <p:txBody>
          <a:bodyPr/>
          <a:lstStyle/>
          <a:p>
            <a:r>
              <a:rPr lang="en-US" dirty="0">
                <a:solidFill>
                  <a:schemeClr val="tx2">
                    <a:lumMod val="75000"/>
                  </a:schemeClr>
                </a:solidFill>
              </a:rPr>
              <a:t>GOVERNMENTAL ACCOUNTING IMMERSION</a:t>
            </a:r>
            <a:br>
              <a:rPr lang="en-US" dirty="0">
                <a:solidFill>
                  <a:schemeClr val="tx2">
                    <a:lumMod val="75000"/>
                  </a:schemeClr>
                </a:solidFill>
              </a:rPr>
            </a:br>
            <a:r>
              <a:rPr lang="en-US" dirty="0">
                <a:solidFill>
                  <a:schemeClr val="tx2">
                    <a:lumMod val="75000"/>
                  </a:schemeClr>
                </a:solidFill>
              </a:rPr>
              <a:t>SERIES 3</a:t>
            </a:r>
          </a:p>
        </p:txBody>
      </p:sp>
      <p:sp>
        <p:nvSpPr>
          <p:cNvPr id="3" name="Subtitle 2"/>
          <p:cNvSpPr>
            <a:spLocks noGrp="1"/>
          </p:cNvSpPr>
          <p:nvPr>
            <p:ph type="subTitle" idx="1"/>
          </p:nvPr>
        </p:nvSpPr>
        <p:spPr>
          <a:xfrm>
            <a:off x="1752600" y="3505200"/>
            <a:ext cx="5715000" cy="1981200"/>
          </a:xfrm>
        </p:spPr>
        <p:txBody>
          <a:bodyPr/>
          <a:lstStyle/>
          <a:p>
            <a:r>
              <a:rPr lang="en-US" b="1" dirty="0">
                <a:solidFill>
                  <a:schemeClr val="tx2">
                    <a:lumMod val="75000"/>
                  </a:schemeClr>
                </a:solidFill>
              </a:rPr>
              <a:t>Karin Slater</a:t>
            </a:r>
          </a:p>
          <a:p>
            <a:r>
              <a:rPr lang="en-US" b="1" dirty="0">
                <a:solidFill>
                  <a:schemeClr val="tx2">
                    <a:lumMod val="75000"/>
                  </a:schemeClr>
                </a:solidFill>
              </a:rPr>
              <a:t>Chief Financial Officer</a:t>
            </a:r>
          </a:p>
          <a:p>
            <a:r>
              <a:rPr lang="en-US" b="1" dirty="0">
                <a:solidFill>
                  <a:schemeClr val="tx2">
                    <a:lumMod val="75000"/>
                  </a:schemeClr>
                </a:solidFill>
              </a:rPr>
              <a:t> CASA of the 7</a:t>
            </a:r>
            <a:r>
              <a:rPr lang="en-US" b="1" baseline="30000" dirty="0">
                <a:solidFill>
                  <a:schemeClr val="tx2">
                    <a:lumMod val="75000"/>
                  </a:schemeClr>
                </a:solidFill>
              </a:rPr>
              <a:t>th</a:t>
            </a:r>
            <a:r>
              <a:rPr lang="en-US" b="1" dirty="0">
                <a:solidFill>
                  <a:schemeClr val="tx2">
                    <a:lumMod val="75000"/>
                  </a:schemeClr>
                </a:solidFill>
              </a:rPr>
              <a:t> Judicial District</a:t>
            </a:r>
          </a:p>
          <a:p>
            <a:r>
              <a:rPr lang="en-US" b="1" dirty="0">
                <a:solidFill>
                  <a:schemeClr val="tx2">
                    <a:lumMod val="75000"/>
                  </a:schemeClr>
                </a:solidFill>
              </a:rPr>
              <a:t>August 9 and August 10, 2022</a:t>
            </a:r>
          </a:p>
          <a:p>
            <a:endParaRPr lang="en-US" dirty="0"/>
          </a:p>
        </p:txBody>
      </p:sp>
      <p:pic>
        <p:nvPicPr>
          <p:cNvPr id="4" name="Picture 2" descr="cgfoa logo"/>
          <p:cNvPicPr>
            <a:picLocks noChangeAspect="1" noChangeArrowheads="1"/>
          </p:cNvPicPr>
          <p:nvPr/>
        </p:nvPicPr>
        <p:blipFill>
          <a:blip r:embed="rId2" cstate="print"/>
          <a:srcRect/>
          <a:stretch>
            <a:fillRect/>
          </a:stretch>
        </p:blipFill>
        <p:spPr bwMode="auto">
          <a:xfrm>
            <a:off x="2209800" y="-46038"/>
            <a:ext cx="4648200" cy="164623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Special revenue funds – used to account for and report proceeds of specific revenue sources that are restricted or committed to expenditure for specified purpose other than debt service or capital projects.  Notes should disclose the purpose for each major special revenue fund.</a:t>
            </a:r>
          </a:p>
          <a:p>
            <a:pPr>
              <a:buNone/>
            </a:pP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The MD&amp;A is a very important section of an annual report, especially for those analyzing the fundamentals, which include management and management style. Although this section contains useful information, investors should keep in mind that the section is unaudited.</a:t>
            </a:r>
          </a:p>
          <a:p>
            <a:pPr>
              <a:buNone/>
            </a:pP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MD&amp;A’s should:</a:t>
            </a:r>
          </a:p>
          <a:p>
            <a:pPr marL="914400" indent="-403225">
              <a:buNone/>
              <a:tabLst>
                <a:tab pos="914400" algn="l"/>
              </a:tabLst>
            </a:pPr>
            <a:r>
              <a:rPr lang="en-US" sz="2600" dirty="0"/>
              <a:t>•	enable readers to view the government through the eyes of management;</a:t>
            </a:r>
          </a:p>
          <a:p>
            <a:pPr marL="914400" indent="-403225">
              <a:buNone/>
              <a:tabLst>
                <a:tab pos="914400" algn="l"/>
              </a:tabLst>
            </a:pPr>
            <a:r>
              <a:rPr lang="en-US" sz="2600" dirty="0"/>
              <a:t>•	complement as well as supplement financial statements;</a:t>
            </a:r>
          </a:p>
          <a:p>
            <a:pPr marL="914400" indent="-403225">
              <a:buNone/>
              <a:tabLst>
                <a:tab pos="914400" algn="l"/>
              </a:tabLst>
            </a:pPr>
            <a:r>
              <a:rPr lang="en-US" sz="2600" dirty="0"/>
              <a:t>•	be reliable, that is, complete, fair and balanced, and providing material information — namely, information that could influence a reasonable investor in making a decision to invest or continue to invest in the government;</a:t>
            </a:r>
          </a:p>
          <a:p>
            <a:pPr>
              <a:buNone/>
            </a:pPr>
            <a:r>
              <a:rPr lang="en-US" dirty="0"/>
              <a:t>	</a:t>
            </a:r>
            <a:endParaRPr lang="en-US" b="1"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Have a forward-looking orientation;</a:t>
            </a:r>
          </a:p>
          <a:p>
            <a:pPr marL="800100">
              <a:buNone/>
              <a:tabLst>
                <a:tab pos="804863" algn="l"/>
              </a:tabLst>
            </a:pPr>
            <a:r>
              <a:rPr lang="en-US" sz="2600" dirty="0"/>
              <a:t>•	focus on management’s strategy for generating value for investors over time;</a:t>
            </a:r>
          </a:p>
          <a:p>
            <a:pPr marL="800100">
              <a:buNone/>
              <a:tabLst>
                <a:tab pos="804863" algn="l"/>
              </a:tabLst>
            </a:pPr>
            <a:r>
              <a:rPr lang="en-US" sz="2600" dirty="0"/>
              <a:t>•	be written in plain language, with candor and without exaggeration, and embody the qualities of understandability, relevance, comparability and consistency over reporting periods</a:t>
            </a:r>
            <a:r>
              <a:rPr lang="en-US" dirty="0"/>
              <a:t>.</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Statement Data Analysis</a:t>
            </a:r>
          </a:p>
        </p:txBody>
      </p:sp>
      <p:sp>
        <p:nvSpPr>
          <p:cNvPr id="3" name="Content Placeholder 2"/>
          <p:cNvSpPr>
            <a:spLocks noGrp="1"/>
          </p:cNvSpPr>
          <p:nvPr>
            <p:ph idx="1"/>
          </p:nvPr>
        </p:nvSpPr>
        <p:spPr/>
        <p:txBody>
          <a:bodyPr/>
          <a:lstStyle/>
          <a:p>
            <a:r>
              <a:rPr lang="en-US" sz="2600" dirty="0"/>
              <a:t>MD &amp; A is the only required component of the financial statements that has comparative information.  These comparative summaries or schedules include:</a:t>
            </a:r>
          </a:p>
          <a:p>
            <a:pPr lvl="1"/>
            <a:r>
              <a:rPr lang="en-US" sz="2200" dirty="0"/>
              <a:t>Net Positions</a:t>
            </a:r>
          </a:p>
          <a:p>
            <a:pPr lvl="1"/>
            <a:r>
              <a:rPr lang="en-US" sz="2200" dirty="0"/>
              <a:t>Changes in Net Positions</a:t>
            </a:r>
          </a:p>
          <a:p>
            <a:pPr lvl="1"/>
            <a:r>
              <a:rPr lang="en-US" sz="2200" dirty="0"/>
              <a:t>Capital Assets</a:t>
            </a:r>
          </a:p>
          <a:p>
            <a:pPr lvl="1"/>
            <a:r>
              <a:rPr lang="en-US" sz="2200" dirty="0"/>
              <a:t>Long-term debt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lvl="1" indent="0">
              <a:buNone/>
            </a:pPr>
            <a:r>
              <a:rPr lang="en-US" b="1" dirty="0"/>
              <a:t>Ratio 1:  Cash to Liabilities Ratio (CLR)</a:t>
            </a:r>
            <a:r>
              <a:rPr lang="en-US" dirty="0"/>
              <a:t> </a:t>
            </a:r>
          </a:p>
          <a:p>
            <a:pPr marL="457200" lvl="1" indent="0">
              <a:buNone/>
            </a:pPr>
            <a:r>
              <a:rPr lang="en-US" dirty="0"/>
              <a:t>	</a:t>
            </a:r>
            <a:r>
              <a:rPr lang="en-US" u="sng" dirty="0"/>
              <a:t>Entity-Wide Unrestricted Cash and Investments</a:t>
            </a:r>
          </a:p>
          <a:p>
            <a:pPr marL="457200" lvl="1" indent="0">
              <a:buNone/>
            </a:pPr>
            <a:r>
              <a:rPr lang="en-US" dirty="0"/>
              <a:t>	Entity-Wide Current Liabilities</a:t>
            </a:r>
          </a:p>
          <a:p>
            <a:pPr marL="0" lvl="1" indent="0">
              <a:buNone/>
            </a:pPr>
            <a:endParaRPr lang="en-US" b="1" dirty="0"/>
          </a:p>
          <a:p>
            <a:pPr marL="0" lvl="1" indent="0">
              <a:buNone/>
            </a:pPr>
            <a:r>
              <a:rPr lang="en-US" b="1" dirty="0"/>
              <a:t>Ratio 2:  Unrestricted Fund Balance Ratio (UFB)</a:t>
            </a:r>
            <a:r>
              <a:rPr lang="en-US" dirty="0"/>
              <a:t> </a:t>
            </a:r>
          </a:p>
          <a:p>
            <a:pPr marL="0" lvl="1" indent="0">
              <a:buNone/>
            </a:pPr>
            <a:r>
              <a:rPr lang="en-US" dirty="0"/>
              <a:t>	</a:t>
            </a:r>
            <a:r>
              <a:rPr lang="en-US" u="sng" dirty="0"/>
              <a:t>General Fund Unrestricted Fund Balance</a:t>
            </a:r>
          </a:p>
          <a:p>
            <a:pPr marL="0" lvl="1" indent="0">
              <a:buNone/>
            </a:pPr>
            <a:r>
              <a:rPr lang="en-US" dirty="0"/>
              <a:t>	General Fund total Expenditures (Net of Transfers</a:t>
            </a:r>
          </a:p>
          <a:p>
            <a:pPr marL="0" lvl="1" indent="0">
              <a:buNone/>
            </a:pPr>
            <a:endParaRPr lang="en-US" dirty="0"/>
          </a:p>
          <a:p>
            <a:pPr marL="0" lvl="1" indent="0">
              <a:buNone/>
            </a:pPr>
            <a:r>
              <a:rPr lang="en-US" b="1" dirty="0"/>
              <a:t>Ratio 3:  Debt Burden Ratio (DBR)</a:t>
            </a:r>
            <a:r>
              <a:rPr lang="en-US" dirty="0"/>
              <a:t> </a:t>
            </a:r>
          </a:p>
          <a:p>
            <a:pPr marL="0" indent="0">
              <a:buNone/>
            </a:pPr>
            <a:r>
              <a:rPr lang="en-US" dirty="0"/>
              <a:t>	</a:t>
            </a:r>
            <a:r>
              <a:rPr lang="en-US" sz="2400" u="sng" dirty="0"/>
              <a:t>Total Governmental Revenue of Fund(s) Paying Debt</a:t>
            </a:r>
            <a:endParaRPr lang="en-US" sz="2400" dirty="0"/>
          </a:p>
          <a:p>
            <a:pPr marL="457200" lvl="1" indent="0">
              <a:buNone/>
            </a:pPr>
            <a:r>
              <a:rPr lang="en-US" b="1" dirty="0"/>
              <a:t>	</a:t>
            </a:r>
            <a:r>
              <a:rPr lang="en-US" dirty="0"/>
              <a:t>Total Governmental Debt Payments</a:t>
            </a:r>
            <a:endParaRPr lang="en-US" b="1"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it-IT" b="1" dirty="0"/>
              <a:t>Ratio 4:  Tax Revenue per Capita (TRC)</a:t>
            </a:r>
          </a:p>
          <a:p>
            <a:pPr marL="0" indent="0">
              <a:buNone/>
            </a:pPr>
            <a:r>
              <a:rPr lang="it-IT" b="1" dirty="0"/>
              <a:t>	</a:t>
            </a:r>
            <a:r>
              <a:rPr lang="it-IT" b="1" u="sng" dirty="0"/>
              <a:t>Total Governmental Funds Tax Revenue</a:t>
            </a:r>
          </a:p>
          <a:p>
            <a:pPr marL="0" indent="0">
              <a:buNone/>
            </a:pPr>
            <a:r>
              <a:rPr lang="it-IT" b="1" dirty="0"/>
              <a:t>	Population</a:t>
            </a:r>
            <a:r>
              <a:rPr lang="it-IT" dirty="0"/>
              <a:t> </a:t>
            </a:r>
          </a:p>
          <a:p>
            <a:pPr marL="0" indent="0">
              <a:buNone/>
            </a:pPr>
            <a:endParaRPr lang="pt-BR" b="1" dirty="0"/>
          </a:p>
          <a:p>
            <a:pPr marL="0" indent="0">
              <a:buNone/>
            </a:pPr>
            <a:r>
              <a:rPr lang="pt-BR" b="1" dirty="0"/>
              <a:t>Ratio 5:  Expenditures per Capita (EPC)</a:t>
            </a:r>
            <a:r>
              <a:rPr lang="pt-BR" dirty="0"/>
              <a:t> </a:t>
            </a:r>
          </a:p>
          <a:p>
            <a:pPr marL="0" indent="0">
              <a:buNone/>
            </a:pPr>
            <a:r>
              <a:rPr lang="pt-BR" b="1" dirty="0"/>
              <a:t>	</a:t>
            </a:r>
            <a:r>
              <a:rPr lang="pt-BR" sz="2400" b="1" u="sng" dirty="0"/>
              <a:t>General Fund Total Expenditures (Net of Transfers</a:t>
            </a:r>
            <a:endParaRPr lang="pt-BR" sz="2400" b="1" dirty="0"/>
          </a:p>
          <a:p>
            <a:pPr marL="0" indent="0">
              <a:buNone/>
            </a:pPr>
            <a:r>
              <a:rPr lang="pt-BR" sz="2400" b="1" dirty="0"/>
              <a:t>	Population</a:t>
            </a:r>
          </a:p>
          <a:p>
            <a:pPr marL="0" indent="0">
              <a:buNone/>
            </a:pPr>
            <a:endParaRPr lang="pt-BR" b="1" dirty="0"/>
          </a:p>
          <a:p>
            <a:pPr marL="0" indent="0">
              <a:buNone/>
            </a:pPr>
            <a:endParaRPr lang="it-IT" b="1" dirty="0"/>
          </a:p>
          <a:p>
            <a:pPr marL="0" indent="0">
              <a:buNone/>
            </a:pPr>
            <a:r>
              <a:rPr lang="it-IT" b="1" dirty="0"/>
              <a:t>	</a:t>
            </a:r>
            <a:endParaRPr lang="en-US" dirty="0"/>
          </a:p>
        </p:txBody>
      </p:sp>
    </p:spTree>
    <p:extLst>
      <p:ext uri="{BB962C8B-B14F-4D97-AF65-F5344CB8AC3E}">
        <p14:creationId xmlns:p14="http://schemas.microsoft.com/office/powerpoint/2010/main" val="25678373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en-US" b="1" dirty="0"/>
              <a:t>Ratio 6:  Operating Margin Ratio (OMR)</a:t>
            </a:r>
            <a:r>
              <a:rPr lang="en-US" dirty="0"/>
              <a:t> </a:t>
            </a:r>
          </a:p>
          <a:p>
            <a:pPr marL="0" indent="0">
              <a:buNone/>
            </a:pPr>
            <a:r>
              <a:rPr lang="en-US" sz="1900" u="sng" dirty="0"/>
              <a:t>General Fund Total Revenue – (General fund Total Expenditures, Net of Transfers</a:t>
            </a:r>
          </a:p>
          <a:p>
            <a:pPr marL="0" indent="0">
              <a:buNone/>
            </a:pPr>
            <a:r>
              <a:rPr lang="en-US" sz="1900" dirty="0"/>
              <a:t>General Fund Total Revenue</a:t>
            </a:r>
          </a:p>
          <a:p>
            <a:pPr marL="0" indent="0">
              <a:buNone/>
            </a:pPr>
            <a:endParaRPr lang="en-US" dirty="0"/>
          </a:p>
          <a:p>
            <a:r>
              <a:rPr lang="en-US" b="1" dirty="0"/>
              <a:t>Ratio 7:  Enterprise Funds Net Position (EFNP)</a:t>
            </a:r>
            <a:r>
              <a:rPr lang="en-US" dirty="0"/>
              <a:t> </a:t>
            </a:r>
          </a:p>
          <a:p>
            <a:pPr marL="0" indent="0">
              <a:buNone/>
            </a:pPr>
            <a:r>
              <a:rPr lang="en-US" sz="1900" u="sng" dirty="0"/>
              <a:t>Current Year Net Position of the Enterprise Fund</a:t>
            </a:r>
          </a:p>
          <a:p>
            <a:pPr marL="0" indent="0">
              <a:buNone/>
            </a:pPr>
            <a:r>
              <a:rPr lang="en-US" sz="1900" dirty="0"/>
              <a:t>Prior Year Net Position of the Enterprise Fund</a:t>
            </a:r>
          </a:p>
          <a:p>
            <a:pPr marL="0" indent="0">
              <a:buNone/>
            </a:pPr>
            <a:endParaRPr lang="en-US" sz="1900" dirty="0"/>
          </a:p>
          <a:p>
            <a:pPr marL="0" indent="0">
              <a:buNone/>
            </a:pPr>
            <a:endParaRPr lang="en-US" sz="1900" dirty="0"/>
          </a:p>
          <a:p>
            <a:pPr marL="0" indent="0">
              <a:buNone/>
            </a:pPr>
            <a:endParaRPr lang="en-US" sz="1900" dirty="0"/>
          </a:p>
          <a:p>
            <a:pPr marL="0" indent="0">
              <a:buNone/>
            </a:pPr>
            <a:endParaRPr lang="en-US" sz="1900" dirty="0"/>
          </a:p>
          <a:p>
            <a:pPr marL="0" indent="0">
              <a:buNone/>
            </a:pPr>
            <a:r>
              <a:rPr lang="en-US" sz="1900" dirty="0"/>
              <a:t>https://leg.colorado.gov/audits/fiscal-health-analysis-colorado-counties-and-municipalities</a:t>
            </a:r>
          </a:p>
          <a:p>
            <a:pPr marL="0" indent="0">
              <a:buNone/>
            </a:pPr>
            <a:endParaRPr lang="en-US" sz="1900" dirty="0"/>
          </a:p>
          <a:p>
            <a:pPr marL="0" indent="0">
              <a:buNone/>
            </a:pPr>
            <a:endParaRPr lang="en-US" sz="1900" dirty="0"/>
          </a:p>
          <a:p>
            <a:pPr marL="0" indent="0">
              <a:buNone/>
            </a:pPr>
            <a:endParaRPr lang="en-US" sz="1900" dirty="0"/>
          </a:p>
        </p:txBody>
      </p:sp>
    </p:spTree>
    <p:extLst>
      <p:ext uri="{BB962C8B-B14F-4D97-AF65-F5344CB8AC3E}">
        <p14:creationId xmlns:p14="http://schemas.microsoft.com/office/powerpoint/2010/main" val="119212715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Report Preparation</a:t>
            </a:r>
          </a:p>
        </p:txBody>
      </p:sp>
      <p:sp>
        <p:nvSpPr>
          <p:cNvPr id="3" name="Content Placeholder 2"/>
          <p:cNvSpPr>
            <a:spLocks noGrp="1"/>
          </p:cNvSpPr>
          <p:nvPr>
            <p:ph idx="1"/>
          </p:nvPr>
        </p:nvSpPr>
        <p:spPr/>
        <p:txBody>
          <a:bodyPr/>
          <a:lstStyle/>
          <a:p>
            <a:r>
              <a:rPr lang="en-US" sz="2600" dirty="0"/>
              <a:t>Discussion Topics</a:t>
            </a:r>
          </a:p>
          <a:p>
            <a:pPr lvl="1"/>
            <a:r>
              <a:rPr lang="en-US" sz="2200" dirty="0"/>
              <a:t>Annual Report Preparation - overview and common pitfalls</a:t>
            </a:r>
          </a:p>
          <a:p>
            <a:pPr lvl="1"/>
            <a:r>
              <a:rPr lang="en-US" sz="2200" dirty="0"/>
              <a:t>Capital Assets – presentation and disclosure issues and strategies</a:t>
            </a:r>
          </a:p>
          <a:p>
            <a:pPr lvl="1"/>
            <a:r>
              <a:rPr lang="en-US" sz="2200" dirty="0"/>
              <a:t>Long-Term Debt – presentation and disclosure issues and strategies</a:t>
            </a:r>
          </a:p>
          <a:p>
            <a:pPr lvl="1"/>
            <a:r>
              <a:rPr lang="en-US" sz="2200" dirty="0"/>
              <a:t>Revenue Recognition and Deferred Revenue – governmental vs. government-wide</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Common Pitfalls in Annual Report Presentation</a:t>
            </a:r>
          </a:p>
        </p:txBody>
      </p:sp>
      <p:sp>
        <p:nvSpPr>
          <p:cNvPr id="3" name="Content Placeholder 2"/>
          <p:cNvSpPr>
            <a:spLocks noGrp="1"/>
          </p:cNvSpPr>
          <p:nvPr>
            <p:ph idx="1"/>
          </p:nvPr>
        </p:nvSpPr>
        <p:spPr/>
        <p:txBody>
          <a:bodyPr/>
          <a:lstStyle/>
          <a:p>
            <a:r>
              <a:rPr lang="en-US" sz="2600" dirty="0"/>
              <a:t>Converting from modified accrual to full accrual statements</a:t>
            </a:r>
          </a:p>
          <a:p>
            <a:r>
              <a:rPr lang="en-US" sz="2600" dirty="0"/>
              <a:t>Footnotes do not agree with what is presented in the basic financial statements</a:t>
            </a:r>
          </a:p>
          <a:p>
            <a:r>
              <a:rPr lang="en-US" sz="2600" dirty="0"/>
              <a:t>Implementation of new pronouncements and related disclosures</a:t>
            </a:r>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Reporting information in the fund statements under the correct functional or activity</a:t>
            </a:r>
          </a:p>
          <a:p>
            <a:pPr lvl="1"/>
            <a:r>
              <a:rPr lang="en-US" sz="2200" dirty="0"/>
              <a:t>(i.e. interest expenditures, debt principal payments and capital outlay)</a:t>
            </a:r>
          </a:p>
          <a:p>
            <a:r>
              <a:rPr lang="en-US" sz="2600" dirty="0"/>
              <a:t>Preparing footnote disclosures that tie into the basic financial statements and provide enough information to agree to reconciling items</a:t>
            </a:r>
          </a:p>
          <a:p>
            <a:pPr lvl="1"/>
            <a:r>
              <a:rPr lang="en-US" sz="2200" dirty="0"/>
              <a:t>( debt disclosure, capital assets disclosure and accounts receivable disclosure) </a:t>
            </a:r>
          </a:p>
          <a:p>
            <a:r>
              <a:rPr lang="en-US" sz="2600" dirty="0"/>
              <a:t>Reduce the number of subsidiary schedules. The more schedules and preparation worksheets that are created, the greater the likelihood of an error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Debt service funds – used to account for and report financial resources that are restricted, committed, or assigned to expenditure for principal and interest.</a:t>
            </a:r>
          </a:p>
          <a:p>
            <a:pPr lvl="1"/>
            <a:r>
              <a:rPr lang="en-US" sz="2200" dirty="0"/>
              <a:t>Care should be taken in applying the number of funds principal with regards to debt service funds.  Sound financial management dictates that governments should account for each debt issue separately in their accounting systems, but a single debt service fund is often sufficient for external financial reporting purposes.</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a:t>
            </a:r>
          </a:p>
          <a:p>
            <a:pPr lvl="1"/>
            <a:r>
              <a:rPr lang="en-US" sz="2200" dirty="0"/>
              <a:t>Items to exclude from the calculation</a:t>
            </a:r>
          </a:p>
          <a:p>
            <a:pPr lvl="2"/>
            <a:r>
              <a:rPr lang="en-US" sz="2200" dirty="0"/>
              <a:t>Unexpended bond proceeds. Bonds only become capital-related debt, and bond proceeds only become capital assets, as the proceeds are expended for a capital purpose.</a:t>
            </a:r>
          </a:p>
          <a:p>
            <a:pPr lvl="2"/>
            <a:r>
              <a:rPr lang="en-US" sz="2200" dirty="0"/>
              <a:t>* Bond issuance costs. Unlike premiums and discounts, unamortized bond issuance costs do not "follow the debt" and are ignored for purposes of this calculation.</a:t>
            </a:r>
          </a:p>
          <a:p>
            <a:pPr lvl="2"/>
            <a:r>
              <a:rPr lang="en-US" sz="2200" dirty="0"/>
              <a:t>* Internal borrowings. Borrowings within the primary government do not qualify for purposes of this calculation</a:t>
            </a:r>
            <a:r>
              <a:rPr lang="en-US" sz="2800" dirty="0"/>
              <a:t>.</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 (continued)</a:t>
            </a:r>
          </a:p>
          <a:p>
            <a:pPr lvl="1"/>
            <a:r>
              <a:rPr lang="en-US" sz="2200" dirty="0"/>
              <a:t>Items to include in the calculation</a:t>
            </a:r>
          </a:p>
          <a:p>
            <a:pPr lvl="2"/>
            <a:r>
              <a:rPr lang="en-US" sz="2200" dirty="0"/>
              <a:t>Intangible capital assets. The fact that a capital asset is intangible does not make it any the less capital.</a:t>
            </a:r>
          </a:p>
          <a:p>
            <a:pPr lvl="2"/>
            <a:r>
              <a:rPr lang="en-US" sz="2200" dirty="0"/>
              <a:t> Refunding bonds. Refunding bonds assume the character of the debt they replace. Accordingly, bonds used to refund capital-related debt are themselves considered to be capital-related.</a:t>
            </a:r>
          </a:p>
          <a:p>
            <a:pPr>
              <a:buNone/>
            </a:pP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Key is capital asset footnote</a:t>
            </a:r>
          </a:p>
          <a:p>
            <a:r>
              <a:rPr lang="en-US" sz="2600" dirty="0"/>
              <a:t>Typical government has numerous assets in construction in progress account and it is recommended that governments consider a transfer column to account for completed projects that get moved from non depreciable assets to depreciable</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Capital additions-Purchased assets versus contributed assets</a:t>
            </a:r>
          </a:p>
          <a:p>
            <a:pPr lvl="1"/>
            <a:r>
              <a:rPr lang="en-US" sz="1800" dirty="0"/>
              <a:t>Purchased assets are fund expenditures and to reconcile to full accrual basis need to “credit” expenditures</a:t>
            </a:r>
          </a:p>
          <a:p>
            <a:pPr lvl="1"/>
            <a:r>
              <a:rPr lang="en-US" sz="1800" dirty="0"/>
              <a:t>If capital outlay reported in the fund statements does not agree to the purchased capital additions need to determine those items reported under capital outlay and what function they belong for reporting on the statement of activities</a:t>
            </a:r>
          </a:p>
          <a:p>
            <a:pPr lvl="1"/>
            <a:r>
              <a:rPr lang="en-US" sz="1800" dirty="0"/>
              <a:t>If capital outlay already reported within functional expenditures in the fund statements need to remove the appropriate capital additions from the functional expenditures to report the accrual based functional expenses</a:t>
            </a:r>
          </a:p>
          <a:p>
            <a:pPr lvl="1"/>
            <a:r>
              <a:rPr lang="en-US" sz="1800" dirty="0"/>
              <a:t>Contributed assets are not considered fund expenditures or revenues and need to “credit” appropriate capital contribution revenue activity</a:t>
            </a:r>
          </a:p>
          <a:p>
            <a:pPr lvl="1"/>
            <a:r>
              <a:rPr lang="en-US" sz="1800" dirty="0"/>
              <a:t>Helpful to distinguish between additions that are contributed versus purchased to aid the reader when comparing fund activities</a:t>
            </a:r>
          </a:p>
          <a:p>
            <a:pPr>
              <a:buNone/>
            </a:pP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Disposal of capital assets-Reporting and calculating gain/loss</a:t>
            </a:r>
          </a:p>
          <a:p>
            <a:pPr lvl="1"/>
            <a:r>
              <a:rPr lang="en-US" sz="2000" dirty="0"/>
              <a:t>Governments routinely report disposals of capital assets.  This activity is reported in the deletion column of the footnote and it is important to properly explain in the reconciliation what type of activity this represented during the year</a:t>
            </a:r>
          </a:p>
          <a:p>
            <a:pPr lvl="1"/>
            <a:r>
              <a:rPr lang="en-US" sz="2000" dirty="0"/>
              <a:t>Disposals themselves are not reported in the government fund statements</a:t>
            </a:r>
          </a:p>
          <a:p>
            <a:pPr lvl="1"/>
            <a:r>
              <a:rPr lang="en-US" sz="2000" dirty="0"/>
              <a:t>Cash proceeds received are reported in the fund statements as other financing source</a:t>
            </a:r>
          </a:p>
          <a:p>
            <a:pPr lvl="1"/>
            <a:r>
              <a:rPr lang="en-US" sz="2000" dirty="0"/>
              <a:t>Government-wide presentation report difference of book value of disposal and proceeds received from sale of capital assets as a gain/loss on sale of assets.  The loss is reported as a functional expense within the proper functional relative to the asset disposed of and the gain is typically reported as a general revenue</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 </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Depreciation</a:t>
            </a:r>
          </a:p>
          <a:p>
            <a:pPr lvl="1"/>
            <a:r>
              <a:rPr lang="en-US" sz="2200" dirty="0"/>
              <a:t>Reconciling amount to agree to the footnote addition figure</a:t>
            </a:r>
          </a:p>
          <a:p>
            <a:pPr lvl="1"/>
            <a:r>
              <a:rPr lang="en-US" sz="2200" dirty="0"/>
              <a:t>Detail in footnote to disclose the expense by function</a:t>
            </a: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Agenda</a:t>
            </a:r>
          </a:p>
          <a:p>
            <a:pPr lvl="1"/>
            <a:r>
              <a:rPr lang="en-US" sz="2200" dirty="0"/>
              <a:t>Review disclosure requirements</a:t>
            </a:r>
          </a:p>
          <a:p>
            <a:pPr lvl="1"/>
            <a:r>
              <a:rPr lang="en-US" sz="2200" dirty="0"/>
              <a:t>Presentation suggestions</a:t>
            </a:r>
          </a:p>
          <a:p>
            <a:pPr lvl="1"/>
            <a:r>
              <a:rPr lang="en-US" sz="2200" dirty="0"/>
              <a:t>Inter-relationships and accuracy checks</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Should include all long-term liabilities, including compensated absences and claims and judgments</a:t>
            </a:r>
          </a:p>
          <a:p>
            <a:pPr lvl="1"/>
            <a:r>
              <a:rPr lang="en-US" sz="2200" dirty="0"/>
              <a:t>Table of changes</a:t>
            </a:r>
          </a:p>
          <a:p>
            <a:pPr lvl="1"/>
            <a:r>
              <a:rPr lang="en-US" sz="2200" dirty="0"/>
              <a:t>Amount due within one year of statement date</a:t>
            </a:r>
          </a:p>
          <a:p>
            <a:pPr lvl="1"/>
            <a:r>
              <a:rPr lang="en-US" sz="2200" dirty="0"/>
              <a:t>Which governmental funds typically used to liquidate other long-term liabilities such as compensated absences in prior years</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Debt service requirements to maturity – principal and interest (variable rate debt should use rate in place at year end and disclose variable rate structure) </a:t>
            </a:r>
          </a:p>
          <a:p>
            <a:pPr lvl="1"/>
            <a:r>
              <a:rPr lang="en-US" sz="2200" dirty="0"/>
              <a:t>Debt refunding</a:t>
            </a:r>
          </a:p>
          <a:p>
            <a:pPr lvl="1"/>
            <a:r>
              <a:rPr lang="en-US" sz="2200" dirty="0"/>
              <a:t>Interest rates, maturity dates, subordinate features (generally accepted)</a:t>
            </a:r>
          </a:p>
          <a:p>
            <a:pPr lvl="1"/>
            <a:r>
              <a:rPr lang="en-US" sz="2200" dirty="0"/>
              <a:t>Pledged assets and restrictive covenants (SFAS No. 5)</a:t>
            </a:r>
          </a:p>
          <a:p>
            <a:endParaRPr lang="en-US" sz="22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Component Unit Disclosure (Cod. 2300.115)</a:t>
            </a:r>
          </a:p>
          <a:p>
            <a:pPr lvl="1"/>
            <a:r>
              <a:rPr lang="en-US" sz="2200" dirty="0"/>
              <a:t>Up to professional judgment</a:t>
            </a:r>
          </a:p>
          <a:p>
            <a:pPr lvl="1"/>
            <a:r>
              <a:rPr lang="en-US" sz="2200" dirty="0"/>
              <a:t>Based on component unit’s significance to total discretely presented component units and relationship to primary government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Capital projects funds – used to account for and report financial resources that are restricted, committed, or assigned to expenditure for capital outlays, including the acquisition or construction of capital facilities and other capital assets.  Excludes capital projects financed by proprietary funds, trust funds, private organizations, or other governments.</a:t>
            </a:r>
          </a:p>
          <a:p>
            <a:endParaRPr lang="en-US" sz="2600" dirty="0"/>
          </a:p>
          <a:p>
            <a:pPr marL="0" indent="0">
              <a:buNone/>
            </a:pPr>
            <a:r>
              <a:rPr lang="en-US" sz="2400" i="1" dirty="0"/>
              <a:t>Example – The Board of a fire district decides to set aside</a:t>
            </a:r>
          </a:p>
          <a:p>
            <a:pPr marL="0" indent="0">
              <a:buNone/>
            </a:pPr>
            <a:r>
              <a:rPr lang="en-US" sz="2400" i="1" dirty="0"/>
              <a:t>funds to purchase a new fire truck. Funds could be considered</a:t>
            </a:r>
          </a:p>
          <a:p>
            <a:pPr marL="0" indent="0">
              <a:buNone/>
            </a:pPr>
            <a:r>
              <a:rPr lang="en-US" sz="2400" i="1" dirty="0"/>
              <a:t>committed within the capital projects fund.</a:t>
            </a:r>
            <a:endParaRPr lang="en-US" sz="240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Other Special Disclosure/Reporting</a:t>
            </a:r>
          </a:p>
          <a:p>
            <a:pPr lvl="1"/>
            <a:r>
              <a:rPr lang="en-US" sz="2200" dirty="0"/>
              <a:t>Bond, tax or revenue anticipation notes</a:t>
            </a:r>
          </a:p>
          <a:p>
            <a:pPr lvl="1"/>
            <a:r>
              <a:rPr lang="en-US" sz="2200" dirty="0"/>
              <a:t>Special assessment debt</a:t>
            </a:r>
          </a:p>
          <a:p>
            <a:pPr lvl="1"/>
            <a:r>
              <a:rPr lang="en-US" sz="2200" dirty="0"/>
              <a:t>Demand bonds</a:t>
            </a:r>
          </a:p>
          <a:p>
            <a:pPr lvl="1"/>
            <a:r>
              <a:rPr lang="en-US" sz="2200" dirty="0"/>
              <a:t>Conduit debt</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Presentation Suggestions</a:t>
            </a:r>
          </a:p>
          <a:p>
            <a:pPr lvl="1"/>
            <a:r>
              <a:rPr lang="en-US" sz="2200" dirty="0"/>
              <a:t>Include table of changes at the beginning of your long-term liabilities footnote</a:t>
            </a:r>
          </a:p>
          <a:p>
            <a:pPr lvl="1"/>
            <a:r>
              <a:rPr lang="en-US" sz="2200" dirty="0"/>
              <a:t>Include all long term liabilities in the same table</a:t>
            </a:r>
          </a:p>
          <a:p>
            <a:pPr lvl="1"/>
            <a:r>
              <a:rPr lang="en-US" sz="2200" dirty="0"/>
              <a:t>Total the entire table and reflect that amount in your reconciliation</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Use subtotals in the table that will agree directly to the SONP and Governmental Funds Statement of Revenue, Expenditures and Changes in Fund Balance:</a:t>
            </a:r>
          </a:p>
          <a:p>
            <a:pPr lvl="2"/>
            <a:r>
              <a:rPr lang="en-US" sz="2200" dirty="0"/>
              <a:t>Ending amounts – current and long term = SONP</a:t>
            </a:r>
          </a:p>
          <a:p>
            <a:pPr lvl="2"/>
            <a:r>
              <a:rPr lang="en-US" sz="2200" dirty="0"/>
              <a:t>New debt issued = Statement of Revenue</a:t>
            </a:r>
          </a:p>
          <a:p>
            <a:pPr lvl="2"/>
            <a:r>
              <a:rPr lang="en-US" sz="2200" dirty="0"/>
              <a:t>Premiums or discounts should be separate Other Financing Source/Use  = Statement of Revenue</a:t>
            </a:r>
          </a:p>
          <a:p>
            <a:pPr lvl="2"/>
            <a:r>
              <a:rPr lang="en-US" sz="2200" dirty="0"/>
              <a:t>Principal payments = Statement of Revenue</a:t>
            </a:r>
          </a:p>
          <a:p>
            <a:pPr lvl="2"/>
            <a:r>
              <a:rPr lang="en-US" sz="2200" dirty="0"/>
              <a:t>Loss on refunding – disclosure should state amount of principal refunded</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Internal Service fund debt – either show separately in footnote or in reconciliation, to agree to balance sheet</a:t>
            </a:r>
          </a:p>
          <a:p>
            <a:pPr>
              <a:buNone/>
            </a:pPr>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Agenda</a:t>
            </a:r>
          </a:p>
          <a:p>
            <a:pPr lvl="1"/>
            <a:r>
              <a:rPr lang="en-US" sz="2200" dirty="0"/>
              <a:t>Review standards – modified accrual versus accrual</a:t>
            </a:r>
          </a:p>
          <a:p>
            <a:pPr lvl="1"/>
            <a:r>
              <a:rPr lang="en-US" sz="2200" dirty="0"/>
              <a:t>Relationship – government-wide vs. governmental funds</a:t>
            </a:r>
          </a:p>
          <a:p>
            <a:pPr lvl="1"/>
            <a:r>
              <a:rPr lang="en-US" sz="2200" dirty="0"/>
              <a:t>Relationship to reconciliations – governmental funds and government-wide statements</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Modified accrual basis - GASB Codification 1600.106</a:t>
            </a:r>
          </a:p>
          <a:p>
            <a:pPr lvl="1"/>
            <a:r>
              <a:rPr lang="en-US" sz="2200" dirty="0"/>
              <a:t>Revenues are to be recognized in the accounting period they become both measurable and available to finance expenditures of the fiscal period</a:t>
            </a:r>
          </a:p>
          <a:p>
            <a:pPr lvl="1"/>
            <a:r>
              <a:rPr lang="en-US" sz="2200" dirty="0"/>
              <a:t>Available means collectible within the current period or soon enough thereafter to be used to pay liabilities of the current period</a:t>
            </a:r>
          </a:p>
          <a:p>
            <a:pPr lvl="1"/>
            <a:r>
              <a:rPr lang="en-US" sz="2200" dirty="0"/>
              <a:t>Length of time used to define available should be disclosed in the summary of significant accounting policies</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AICPA Accounting and Audit Guide – State and Local Governments 6.12</a:t>
            </a:r>
          </a:p>
          <a:p>
            <a:pPr lvl="1"/>
            <a:r>
              <a:rPr lang="en-US" sz="2200" dirty="0"/>
              <a:t>Notes that many governments use the property tax standard and accrue based on cash received during a defined number of days after year end</a:t>
            </a:r>
          </a:p>
          <a:p>
            <a:pPr lvl="1"/>
            <a:r>
              <a:rPr lang="en-US" sz="2200" dirty="0"/>
              <a:t>Many governments apply this time period approach for all types of revenues and in all governmental funds</a:t>
            </a:r>
          </a:p>
          <a:p>
            <a:pPr lvl="1"/>
            <a:r>
              <a:rPr lang="en-US" sz="2200" dirty="0"/>
              <a:t>Paragraph 6.13 – Differences between amount reported as receivables and the amounts recognized as revenues are reported as deferred inflows (a liability) (Prior to GASB 63 &amp; GASB 65 was called deferred revenues)</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Generally</a:t>
            </a:r>
          </a:p>
          <a:p>
            <a:pPr lvl="1"/>
            <a:r>
              <a:rPr lang="en-US" sz="2200" dirty="0"/>
              <a:t>Measurability is usually not the problem</a:t>
            </a:r>
          </a:p>
          <a:p>
            <a:pPr lvl="1"/>
            <a:r>
              <a:rPr lang="en-US" sz="2200" dirty="0"/>
              <a:t>Defining “available” is the problem</a:t>
            </a:r>
          </a:p>
          <a:p>
            <a:pPr lvl="1"/>
            <a:r>
              <a:rPr lang="en-US" sz="2200" dirty="0"/>
              <a:t>Real key to defining availability is whether such resources will be used to pay liabilities of the current period</a:t>
            </a: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Relationship – government-wide vs. governmental funds</a:t>
            </a:r>
          </a:p>
          <a:p>
            <a:pPr lvl="1"/>
            <a:r>
              <a:rPr lang="en-US" sz="2200" dirty="0"/>
              <a:t>Auditors have seen two common problems:</a:t>
            </a:r>
          </a:p>
          <a:p>
            <a:pPr lvl="2"/>
            <a:r>
              <a:rPr lang="en-US" sz="2200" dirty="0"/>
              <a:t>Measurable transaction is recorded as revenue in both presentations, regardless of when cash was received</a:t>
            </a:r>
          </a:p>
          <a:p>
            <a:pPr lvl="2"/>
            <a:r>
              <a:rPr lang="en-US" sz="2200" dirty="0"/>
              <a:t>Measurable transaction is deferred in both presentations, even though accrual basis accounting clearly requires revenue recognition</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Examples</a:t>
            </a:r>
          </a:p>
          <a:p>
            <a:pPr lvl="1"/>
            <a:r>
              <a:rPr lang="en-US" sz="2200" dirty="0"/>
              <a:t>Development fees to be paid over a period of several years</a:t>
            </a:r>
          </a:p>
          <a:p>
            <a:pPr lvl="1"/>
            <a:r>
              <a:rPr lang="en-US" sz="2200" dirty="0"/>
              <a:t> Long-term notes receivable</a:t>
            </a:r>
          </a:p>
          <a:p>
            <a:r>
              <a:rPr lang="en-US" sz="2600" dirty="0"/>
              <a:t>Disclosure Examples</a:t>
            </a:r>
          </a:p>
          <a:p>
            <a:pPr lvl="1"/>
            <a:r>
              <a:rPr lang="en-US" sz="2200" dirty="0"/>
              <a:t>Consider inclusion of footnote if extensive differences exist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Permanent – used to account for and report resources that are restricted to the extent that only earnings, and not principal, may be used for purposes that support the reporting government’s programs, that is, for the benefit of the government or its citizenry.</a:t>
            </a:r>
          </a:p>
          <a:p>
            <a:pPr>
              <a:buNone/>
            </a:pPr>
            <a:endParaRPr lang="en-US" dirty="0"/>
          </a:p>
        </p:txBody>
      </p:sp>
      <p:sp>
        <p:nvSpPr>
          <p:cNvPr id="4" name="Rectangle 3"/>
          <p:cNvSpPr/>
          <p:nvPr/>
        </p:nvSpPr>
        <p:spPr>
          <a:xfrm>
            <a:off x="1447800" y="4267200"/>
            <a:ext cx="6477000" cy="923330"/>
          </a:xfrm>
          <a:prstGeom prst="rect">
            <a:avLst/>
          </a:prstGeom>
        </p:spPr>
        <p:txBody>
          <a:bodyPr wrap="square">
            <a:spAutoFit/>
          </a:bodyPr>
          <a:lstStyle/>
          <a:p>
            <a:r>
              <a:rPr lang="en-US" i="1" dirty="0">
                <a:solidFill>
                  <a:srgbClr val="413000"/>
                </a:solidFill>
                <a:latin typeface="Calibri-Italic"/>
              </a:rPr>
              <a:t>Example – A donation to the University of Colorado for $1M has a stipulation that only the interest can be spent on programs.</a:t>
            </a:r>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Unique to Colorado Governments</a:t>
            </a:r>
          </a:p>
        </p:txBody>
      </p:sp>
      <p:sp>
        <p:nvSpPr>
          <p:cNvPr id="3" name="Content Placeholder 2"/>
          <p:cNvSpPr>
            <a:spLocks noGrp="1"/>
          </p:cNvSpPr>
          <p:nvPr>
            <p:ph idx="1"/>
          </p:nvPr>
        </p:nvSpPr>
        <p:spPr/>
        <p:txBody>
          <a:bodyPr/>
          <a:lstStyle/>
          <a:p>
            <a:r>
              <a:rPr lang="en-US" sz="2600" dirty="0"/>
              <a:t>Budget Reporting Requirements</a:t>
            </a:r>
          </a:p>
          <a:p>
            <a:r>
              <a:rPr lang="en-US" sz="2600" dirty="0"/>
              <a:t>TABOR</a:t>
            </a:r>
          </a:p>
          <a:p>
            <a:r>
              <a:rPr lang="en-US" sz="2600" dirty="0"/>
              <a:t>Financial Safeguards and Fraud</a:t>
            </a:r>
          </a:p>
          <a:p>
            <a:pPr>
              <a:buNone/>
            </a:pPr>
            <a:endParaRPr lang="en-US" dirty="0"/>
          </a:p>
        </p:txBody>
      </p:sp>
      <p:pic>
        <p:nvPicPr>
          <p:cNvPr id="4" name="Picture 3"/>
          <p:cNvPicPr>
            <a:picLocks noChangeAspect="1"/>
          </p:cNvPicPr>
          <p:nvPr/>
        </p:nvPicPr>
        <p:blipFill>
          <a:blip r:embed="rId2"/>
          <a:stretch>
            <a:fillRect/>
          </a:stretch>
        </p:blipFill>
        <p:spPr>
          <a:xfrm>
            <a:off x="4343400" y="3429000"/>
            <a:ext cx="2916000" cy="2218400"/>
          </a:xfrm>
          <a:prstGeom prst="rect">
            <a:avLst/>
          </a:prstGeom>
        </p:spPr>
      </p:pic>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Reporting Requirements</a:t>
            </a:r>
          </a:p>
        </p:txBody>
      </p:sp>
      <p:sp>
        <p:nvSpPr>
          <p:cNvPr id="3" name="Content Placeholder 2"/>
          <p:cNvSpPr>
            <a:spLocks noGrp="1"/>
          </p:cNvSpPr>
          <p:nvPr>
            <p:ph idx="1"/>
          </p:nvPr>
        </p:nvSpPr>
        <p:spPr/>
        <p:txBody>
          <a:bodyPr/>
          <a:lstStyle/>
          <a:p>
            <a:pPr marL="0" indent="0">
              <a:buNone/>
            </a:pPr>
            <a:r>
              <a:rPr lang="en-US" sz="2600" dirty="0"/>
              <a:t>CRS 92-1-103 requires each local government to adopt an annual budget. </a:t>
            </a:r>
          </a:p>
          <a:p>
            <a:pPr marL="0" indent="0">
              <a:buNone/>
            </a:pPr>
            <a:r>
              <a:rPr lang="en-US" sz="2600" dirty="0"/>
              <a:t>To the extent that the financial activities of any local government are fully reported in the budget or budgets of a parent local government or governments, a separate budget is not required. </a:t>
            </a:r>
          </a:p>
          <a:p>
            <a:pPr marL="0" indent="0">
              <a:buNone/>
            </a:pPr>
            <a:r>
              <a:rPr lang="en-US" sz="2600" dirty="0"/>
              <a:t>Such budget shall present a complete financial plan by fund and by spending agency within each fund for the budget year.</a:t>
            </a:r>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TABOR amendment was approved by Colorado voters in 1992.  TABOR places limits on revenue, spending, and debt which may be weakened only by the approval of the voters.   </a:t>
            </a:r>
          </a:p>
          <a:p>
            <a:r>
              <a:rPr lang="en-US" dirty="0"/>
              <a:t>TABOR requires the establishment of “emergency</a:t>
            </a:r>
          </a:p>
          <a:p>
            <a:pPr marL="0" indent="0">
              <a:buNone/>
            </a:pPr>
            <a:r>
              <a:rPr lang="en-US" dirty="0"/>
              <a:t>     reserves…to use for declared emergencies only”,</a:t>
            </a:r>
          </a:p>
          <a:p>
            <a:pPr marL="0" indent="0">
              <a:buNone/>
            </a:pPr>
            <a:r>
              <a:rPr lang="en-US" dirty="0"/>
              <a:t>     amounting to “3% or more of its fiscal year spending</a:t>
            </a:r>
          </a:p>
          <a:p>
            <a:pPr marL="0" indent="0">
              <a:buNone/>
            </a:pPr>
            <a:r>
              <a:rPr lang="en-US" dirty="0"/>
              <a:t>     excluding bonded debt service”. [TABOR (5)]</a:t>
            </a:r>
            <a:endParaRPr lang="en-US" sz="2600" dirty="0"/>
          </a:p>
          <a:p>
            <a:pPr>
              <a:buNone/>
            </a:pPr>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“Fiscal year spending means all district expenditures and reserve increases except, as to both, refunds made in the current or next fiscal year or those from  gifts,  federal funds,  collections for another government,  pension contributions by employees and pension fund earnings,  reserve transfers or expenditures,  damage awards,  or property sales”. [TABOR (2) (e)]</a:t>
            </a:r>
          </a:p>
          <a:p>
            <a:pPr>
              <a:buNone/>
            </a:pPr>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term “reserve” in the definition of fiscal year spending refers to fund balances, and “reserve transfers or expenditures” means moneys which are passed from one fund of cash or assets held as a reserve to another such fund or moneys which are disbursed from such fund. [C.R.S. 24-77-102 (12-14)]</a:t>
            </a:r>
          </a:p>
          <a:p>
            <a:pPr>
              <a:buNone/>
            </a:pPr>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 Process</a:t>
            </a:r>
          </a:p>
        </p:txBody>
      </p:sp>
      <p:sp>
        <p:nvSpPr>
          <p:cNvPr id="3" name="Content Placeholder 2"/>
          <p:cNvSpPr>
            <a:spLocks noGrp="1"/>
          </p:cNvSpPr>
          <p:nvPr>
            <p:ph idx="1"/>
          </p:nvPr>
        </p:nvSpPr>
        <p:spPr/>
        <p:txBody>
          <a:bodyPr/>
          <a:lstStyle/>
          <a:p>
            <a:r>
              <a:rPr lang="en-US" dirty="0"/>
              <a:t>To-Do’s for Managers</a:t>
            </a:r>
          </a:p>
          <a:p>
            <a:pPr lvl="1"/>
            <a:r>
              <a:rPr lang="en-US" dirty="0"/>
              <a:t>Plan</a:t>
            </a:r>
          </a:p>
          <a:p>
            <a:pPr lvl="1"/>
            <a:r>
              <a:rPr lang="en-US" dirty="0"/>
              <a:t>Perform</a:t>
            </a:r>
          </a:p>
          <a:p>
            <a:pPr lvl="1"/>
            <a:r>
              <a:rPr lang="en-US" dirty="0"/>
              <a:t>Evaluate</a:t>
            </a:r>
          </a:p>
          <a:p>
            <a:pPr lvl="1"/>
            <a:r>
              <a:rPr lang="en-US" dirty="0"/>
              <a:t>Communicate</a:t>
            </a:r>
          </a:p>
          <a:p>
            <a:pPr>
              <a:buNone/>
            </a:pPr>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Safeguards and Fraud</a:t>
            </a:r>
          </a:p>
        </p:txBody>
      </p:sp>
      <p:sp>
        <p:nvSpPr>
          <p:cNvPr id="3" name="Content Placeholder 2"/>
          <p:cNvSpPr>
            <a:spLocks noGrp="1"/>
          </p:cNvSpPr>
          <p:nvPr>
            <p:ph idx="1"/>
          </p:nvPr>
        </p:nvSpPr>
        <p:spPr/>
        <p:txBody>
          <a:bodyPr/>
          <a:lstStyle/>
          <a:p>
            <a:pPr marL="0" indent="0">
              <a:buNone/>
            </a:pPr>
            <a:r>
              <a:rPr lang="en-US" sz="2000" dirty="0"/>
              <a:t>Examples of fraud risks:</a:t>
            </a:r>
          </a:p>
          <a:p>
            <a:pPr marL="0" indent="0">
              <a:buNone/>
            </a:pPr>
            <a:r>
              <a:rPr lang="en-US" sz="2000" dirty="0"/>
              <a:t>• Bookkeeper has access rights to write checks and set up vendors.</a:t>
            </a:r>
          </a:p>
          <a:p>
            <a:pPr marL="0" indent="0">
              <a:buNone/>
            </a:pPr>
            <a:r>
              <a:rPr lang="en-US" sz="2000" dirty="0"/>
              <a:t>Wrote checks to fake vendors and coded to electricity expense. Had a heat spell that year, so when asked about the spike in utility expense, attributed to the heat.</a:t>
            </a:r>
          </a:p>
          <a:p>
            <a:pPr marL="0" indent="0">
              <a:buNone/>
            </a:pPr>
            <a:r>
              <a:rPr lang="en-US" sz="2000" dirty="0"/>
              <a:t>• Federal funds – paying invoices from federal funding for activities not relating to the program or for non‐business (personal) reasons</a:t>
            </a:r>
          </a:p>
          <a:p>
            <a:pPr marL="0" indent="0">
              <a:buNone/>
            </a:pPr>
            <a:r>
              <a:rPr lang="en-US" sz="2000" dirty="0"/>
              <a:t>• Procurement card – using it to make personal purchases, paying the bill without support justifying expense</a:t>
            </a:r>
          </a:p>
          <a:p>
            <a:pPr marL="0" indent="0">
              <a:buNone/>
            </a:pPr>
            <a:r>
              <a:rPr lang="en-US" sz="2000" dirty="0"/>
              <a:t>• Fraudulent invoices</a:t>
            </a:r>
          </a:p>
          <a:p>
            <a:pPr marL="0" indent="0">
              <a:buNone/>
            </a:pPr>
            <a:endParaRPr lang="en-US" sz="2000" dirty="0"/>
          </a:p>
          <a:p>
            <a:pPr marL="0" indent="0">
              <a:buNone/>
            </a:pPr>
            <a:r>
              <a:rPr lang="en-US" sz="2000" i="1" dirty="0"/>
              <a:t>Fraud takes many forms – embezzlement, theft, fraudulent</a:t>
            </a:r>
          </a:p>
          <a:p>
            <a:pPr marL="0" indent="0">
              <a:buNone/>
            </a:pPr>
            <a:r>
              <a:rPr lang="en-US" sz="2000" i="1" dirty="0"/>
              <a:t>financial reporting, bid rigging, inappropriate expense reports, etc.</a:t>
            </a:r>
            <a:endParaRPr lang="en-US" sz="2000" dirty="0"/>
          </a:p>
        </p:txBody>
      </p:sp>
    </p:spTree>
    <p:extLst>
      <p:ext uri="{BB962C8B-B14F-4D97-AF65-F5344CB8AC3E}">
        <p14:creationId xmlns:p14="http://schemas.microsoft.com/office/powerpoint/2010/main" val="176979603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Prevention</a:t>
            </a:r>
          </a:p>
        </p:txBody>
      </p:sp>
      <p:sp>
        <p:nvSpPr>
          <p:cNvPr id="3" name="Content Placeholder 2"/>
          <p:cNvSpPr>
            <a:spLocks noGrp="1"/>
          </p:cNvSpPr>
          <p:nvPr>
            <p:ph idx="1"/>
          </p:nvPr>
        </p:nvSpPr>
        <p:spPr/>
        <p:txBody>
          <a:bodyPr/>
          <a:lstStyle/>
          <a:p>
            <a:pPr marL="0" indent="0">
              <a:buNone/>
            </a:pPr>
            <a:r>
              <a:rPr lang="en-US" sz="2400" b="1" dirty="0"/>
              <a:t>Preventative Controls ‐ </a:t>
            </a:r>
            <a:r>
              <a:rPr lang="en-US" sz="2400" dirty="0"/>
              <a:t>designed to prevent fraud before it has occurred.</a:t>
            </a:r>
          </a:p>
          <a:p>
            <a:pPr marL="0" indent="0">
              <a:buNone/>
            </a:pPr>
            <a:r>
              <a:rPr lang="en-US" sz="2400" i="1" dirty="0"/>
              <a:t>Examples: </a:t>
            </a:r>
            <a:r>
              <a:rPr lang="en-US" sz="2400" dirty="0"/>
              <a:t>Multiple people or lock boxes for checks</a:t>
            </a:r>
          </a:p>
          <a:p>
            <a:pPr marL="0" indent="0">
              <a:buNone/>
            </a:pPr>
            <a:r>
              <a:rPr lang="en-US" sz="2400" dirty="0"/>
              <a:t>• </a:t>
            </a:r>
            <a:r>
              <a:rPr lang="en-US" sz="2400" b="1" dirty="0"/>
              <a:t>Timely </a:t>
            </a:r>
            <a:r>
              <a:rPr lang="en-US" sz="2400" dirty="0"/>
              <a:t>account balancing and reconciling and reviewing – complete by individual independent of transactions processed through the account. If you don’t have access to reconcile an account, it is tougher to bury the evidence.</a:t>
            </a:r>
          </a:p>
          <a:p>
            <a:pPr marL="0" indent="0">
              <a:buNone/>
            </a:pPr>
            <a:r>
              <a:rPr lang="en-US" sz="2400" dirty="0"/>
              <a:t>• Passwords and physical safeguards</a:t>
            </a:r>
          </a:p>
          <a:p>
            <a:pPr marL="0" indent="0">
              <a:buNone/>
            </a:pPr>
            <a:r>
              <a:rPr lang="en-US" sz="2400" dirty="0"/>
              <a:t>• Authorization, approval, and limits – credit cards are a great</a:t>
            </a:r>
          </a:p>
          <a:p>
            <a:pPr marL="0" indent="0">
              <a:buNone/>
            </a:pPr>
            <a:r>
              <a:rPr lang="en-US" sz="2400" dirty="0"/>
              <a:t>example. Limit loss potential by capping credit limits.</a:t>
            </a:r>
          </a:p>
          <a:p>
            <a:pPr marL="0" indent="0">
              <a:buNone/>
            </a:pPr>
            <a:r>
              <a:rPr lang="en-US" sz="2400" dirty="0"/>
              <a:t>• Segregation of duties – can be difficult in smaller environments.</a:t>
            </a:r>
          </a:p>
        </p:txBody>
      </p:sp>
    </p:spTree>
    <p:extLst>
      <p:ext uri="{BB962C8B-B14F-4D97-AF65-F5344CB8AC3E}">
        <p14:creationId xmlns:p14="http://schemas.microsoft.com/office/powerpoint/2010/main" val="427597851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Detection</a:t>
            </a:r>
          </a:p>
        </p:txBody>
      </p:sp>
      <p:sp>
        <p:nvSpPr>
          <p:cNvPr id="3" name="Content Placeholder 2"/>
          <p:cNvSpPr>
            <a:spLocks noGrp="1"/>
          </p:cNvSpPr>
          <p:nvPr>
            <p:ph idx="1"/>
          </p:nvPr>
        </p:nvSpPr>
        <p:spPr/>
        <p:txBody>
          <a:bodyPr/>
          <a:lstStyle/>
          <a:p>
            <a:pPr marL="0" indent="0">
              <a:buNone/>
            </a:pPr>
            <a:r>
              <a:rPr lang="en-US" sz="2400" b="1" dirty="0"/>
              <a:t>Detective Controls ‐ </a:t>
            </a:r>
            <a:r>
              <a:rPr lang="en-US" sz="2400" dirty="0"/>
              <a:t>designed to detect fraud after it has occurred.</a:t>
            </a:r>
          </a:p>
          <a:p>
            <a:pPr marL="0" indent="0">
              <a:buNone/>
            </a:pPr>
            <a:r>
              <a:rPr lang="en-US" sz="2400" i="1" dirty="0"/>
              <a:t>Examples:</a:t>
            </a:r>
          </a:p>
          <a:p>
            <a:pPr marL="0" indent="0">
              <a:buNone/>
            </a:pPr>
            <a:r>
              <a:rPr lang="en-US" sz="2400" dirty="0"/>
              <a:t>• Systems maintenance reports – review to ensure changes are completed properly and authorized, i.e. changing authority in a system to give proper authority to add vendors</a:t>
            </a:r>
          </a:p>
          <a:p>
            <a:pPr marL="0" indent="0">
              <a:buNone/>
            </a:pPr>
            <a:r>
              <a:rPr lang="en-US" sz="2400" dirty="0"/>
              <a:t>• Documentation reviews – complete to ensure files are complete, ensure disbursements are adequately supported by invoice or receipt</a:t>
            </a:r>
          </a:p>
          <a:p>
            <a:pPr marL="0" indent="0">
              <a:buNone/>
            </a:pPr>
            <a:r>
              <a:rPr lang="en-US" sz="2400" dirty="0"/>
              <a:t>• Internal Audit/Periodic Sampling – can be performed by a variety of individuals, such as a board member or designated person independent from accounting/finance staff</a:t>
            </a:r>
          </a:p>
        </p:txBody>
      </p:sp>
    </p:spTree>
    <p:extLst>
      <p:ext uri="{BB962C8B-B14F-4D97-AF65-F5344CB8AC3E}">
        <p14:creationId xmlns:p14="http://schemas.microsoft.com/office/powerpoint/2010/main" val="258904682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a:t>
            </a:r>
          </a:p>
        </p:txBody>
      </p:sp>
      <p:sp>
        <p:nvSpPr>
          <p:cNvPr id="3" name="Content Placeholder 2"/>
          <p:cNvSpPr>
            <a:spLocks noGrp="1"/>
          </p:cNvSpPr>
          <p:nvPr>
            <p:ph idx="1"/>
          </p:nvPr>
        </p:nvSpPr>
        <p:spPr/>
        <p:txBody>
          <a:bodyPr/>
          <a:lstStyle/>
          <a:p>
            <a:pPr marL="0" indent="0">
              <a:buNone/>
            </a:pPr>
            <a:r>
              <a:rPr lang="en-US" dirty="0"/>
              <a:t>The optimal design for internal controls is separating the 4 significant components of a transaction or activity:</a:t>
            </a:r>
          </a:p>
          <a:p>
            <a:pPr marL="0" indent="0">
              <a:buNone/>
            </a:pPr>
            <a:r>
              <a:rPr lang="en-US" dirty="0"/>
              <a:t>• Initiation of transaction or activity</a:t>
            </a:r>
          </a:p>
          <a:p>
            <a:pPr marL="0" indent="0">
              <a:buNone/>
            </a:pPr>
            <a:r>
              <a:rPr lang="en-US" dirty="0"/>
              <a:t>• Authorization of transaction or activity</a:t>
            </a:r>
          </a:p>
          <a:p>
            <a:pPr marL="0" indent="0">
              <a:buNone/>
            </a:pPr>
            <a:r>
              <a:rPr lang="en-US" dirty="0"/>
              <a:t>• Recording of transaction or activity</a:t>
            </a:r>
          </a:p>
          <a:p>
            <a:pPr marL="0" indent="0">
              <a:buNone/>
            </a:pPr>
            <a:r>
              <a:rPr lang="en-US" dirty="0"/>
              <a:t>• Reconciliation of transactions or activities</a:t>
            </a:r>
          </a:p>
        </p:txBody>
      </p:sp>
    </p:spTree>
    <p:extLst>
      <p:ext uri="{BB962C8B-B14F-4D97-AF65-F5344CB8AC3E}">
        <p14:creationId xmlns:p14="http://schemas.microsoft.com/office/powerpoint/2010/main" val="3836005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Propriety Funds</a:t>
            </a:r>
            <a:br>
              <a:rPr lang="en-US" sz="3200" dirty="0"/>
            </a:br>
            <a:r>
              <a:rPr lang="en-US" sz="3200" dirty="0"/>
              <a:t>(business-type activities)</a:t>
            </a:r>
          </a:p>
        </p:txBody>
      </p:sp>
      <p:sp>
        <p:nvSpPr>
          <p:cNvPr id="3" name="Content Placeholder 2"/>
          <p:cNvSpPr>
            <a:spLocks noGrp="1"/>
          </p:cNvSpPr>
          <p:nvPr>
            <p:ph idx="1"/>
          </p:nvPr>
        </p:nvSpPr>
        <p:spPr/>
        <p:txBody>
          <a:bodyPr/>
          <a:lstStyle/>
          <a:p>
            <a:r>
              <a:rPr lang="en-US" sz="2600" dirty="0"/>
              <a:t>Proprietary Funds</a:t>
            </a:r>
          </a:p>
          <a:p>
            <a:pPr lvl="1"/>
            <a:r>
              <a:rPr lang="en-US" sz="2200" dirty="0"/>
              <a:t>1)  Enterprise funds</a:t>
            </a:r>
          </a:p>
          <a:p>
            <a:pPr lvl="1"/>
            <a:r>
              <a:rPr lang="en-US" sz="2200" dirty="0"/>
              <a:t>2)  Internal service funds</a:t>
            </a: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sz="2400" b="1" dirty="0"/>
              <a:t>Accounts Payable and Disbursements</a:t>
            </a:r>
          </a:p>
          <a:p>
            <a:pPr marL="0" indent="0">
              <a:buNone/>
            </a:pPr>
            <a:r>
              <a:rPr lang="en-US" sz="2400" dirty="0"/>
              <a:t>• Does your organization use purchase orders?</a:t>
            </a:r>
          </a:p>
          <a:p>
            <a:pPr marL="0" indent="0">
              <a:buNone/>
            </a:pPr>
            <a:r>
              <a:rPr lang="en-US" sz="2400" dirty="0"/>
              <a:t>• Who creates new vendors?</a:t>
            </a:r>
          </a:p>
          <a:p>
            <a:pPr marL="0" indent="0">
              <a:buNone/>
            </a:pPr>
            <a:r>
              <a:rPr lang="en-US" sz="2400" dirty="0"/>
              <a:t>• Does someone else approve new vendors?</a:t>
            </a:r>
          </a:p>
          <a:p>
            <a:pPr marL="0" indent="0">
              <a:buNone/>
            </a:pPr>
            <a:r>
              <a:rPr lang="en-US" sz="2400" dirty="0"/>
              <a:t>• Who has access to the master vendor file?</a:t>
            </a:r>
          </a:p>
          <a:p>
            <a:pPr marL="0" indent="0">
              <a:buNone/>
            </a:pPr>
            <a:r>
              <a:rPr lang="en-US" sz="2400" dirty="0"/>
              <a:t>• Can the same person create a vendor and enter an invoice for payment?</a:t>
            </a:r>
          </a:p>
          <a:p>
            <a:pPr marL="0" indent="0">
              <a:buNone/>
            </a:pPr>
            <a:r>
              <a:rPr lang="en-US" sz="2400" dirty="0"/>
              <a:t>• Can the same person enter an invoice and cut a check?</a:t>
            </a:r>
          </a:p>
          <a:p>
            <a:pPr marL="0" indent="0">
              <a:buNone/>
            </a:pPr>
            <a:r>
              <a:rPr lang="en-US" sz="2400" dirty="0"/>
              <a:t>• Do checks print without a signature on them?</a:t>
            </a:r>
          </a:p>
          <a:p>
            <a:pPr marL="0" indent="0">
              <a:buNone/>
            </a:pPr>
            <a:r>
              <a:rPr lang="en-US" sz="2400" dirty="0"/>
              <a:t>• Who signs the checks?</a:t>
            </a:r>
          </a:p>
          <a:p>
            <a:pPr marL="0" indent="0">
              <a:buNone/>
            </a:pPr>
            <a:r>
              <a:rPr lang="en-US" sz="2400" dirty="0"/>
              <a:t>• Is the check stock blank? Is it kept secured?</a:t>
            </a:r>
          </a:p>
        </p:txBody>
      </p:sp>
    </p:spTree>
    <p:extLst>
      <p:ext uri="{BB962C8B-B14F-4D97-AF65-F5344CB8AC3E}">
        <p14:creationId xmlns:p14="http://schemas.microsoft.com/office/powerpoint/2010/main" val="245644333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Payroll</a:t>
            </a:r>
          </a:p>
          <a:p>
            <a:pPr marL="0" indent="0">
              <a:buNone/>
            </a:pPr>
            <a:r>
              <a:rPr lang="en-US" sz="2400" dirty="0"/>
              <a:t>• Are there proper segregation of duties between HR and payroll functions?</a:t>
            </a:r>
          </a:p>
          <a:p>
            <a:pPr marL="0" indent="0">
              <a:buNone/>
            </a:pPr>
            <a:r>
              <a:rPr lang="en-US" sz="2400" dirty="0"/>
              <a:t>– New employees approved.</a:t>
            </a:r>
          </a:p>
          <a:p>
            <a:pPr marL="0" indent="0">
              <a:buNone/>
            </a:pPr>
            <a:r>
              <a:rPr lang="en-US" sz="2400" dirty="0"/>
              <a:t>– Changes in pay rates approved.</a:t>
            </a:r>
          </a:p>
          <a:p>
            <a:pPr marL="0" indent="0">
              <a:buNone/>
            </a:pPr>
            <a:r>
              <a:rPr lang="en-US" sz="2400" dirty="0"/>
              <a:t>• If the reviewer changes pay rate or hours after review, would it be caught?</a:t>
            </a:r>
          </a:p>
          <a:p>
            <a:pPr marL="0" indent="0">
              <a:buNone/>
            </a:pPr>
            <a:r>
              <a:rPr lang="en-US" sz="2400" dirty="0"/>
              <a:t>• Can those performing accounting functions access the payroll system?</a:t>
            </a:r>
          </a:p>
          <a:p>
            <a:pPr marL="0" indent="0">
              <a:buNone/>
            </a:pPr>
            <a:r>
              <a:rPr lang="en-US" sz="2400" dirty="0"/>
              <a:t>• FTE Changes approved?</a:t>
            </a:r>
          </a:p>
          <a:p>
            <a:pPr marL="0" indent="0">
              <a:buNone/>
            </a:pPr>
            <a:r>
              <a:rPr lang="en-US" sz="2400" dirty="0"/>
              <a:t>• Overtime monitored?</a:t>
            </a:r>
          </a:p>
        </p:txBody>
      </p:sp>
    </p:spTree>
    <p:extLst>
      <p:ext uri="{BB962C8B-B14F-4D97-AF65-F5344CB8AC3E}">
        <p14:creationId xmlns:p14="http://schemas.microsoft.com/office/powerpoint/2010/main" val="289443011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Cash Receipts</a:t>
            </a:r>
          </a:p>
          <a:p>
            <a:pPr marL="0" indent="0">
              <a:buNone/>
            </a:pPr>
            <a:r>
              <a:rPr lang="en-US" dirty="0"/>
              <a:t>• Who receives cash in your organization?</a:t>
            </a:r>
          </a:p>
          <a:p>
            <a:pPr marL="0" indent="0">
              <a:buNone/>
            </a:pPr>
            <a:r>
              <a:rPr lang="en-US" dirty="0"/>
              <a:t>• Are two employees present when counting cash?</a:t>
            </a:r>
          </a:p>
          <a:p>
            <a:pPr marL="0" indent="0">
              <a:buNone/>
            </a:pPr>
            <a:r>
              <a:rPr lang="en-US" dirty="0"/>
              <a:t>• Does your organization use duplicate receipts and/or a cash control log?</a:t>
            </a:r>
          </a:p>
          <a:p>
            <a:pPr marL="0" indent="0">
              <a:buNone/>
            </a:pPr>
            <a:r>
              <a:rPr lang="en-US" dirty="0"/>
              <a:t>• Does the person receiving cash have access to record receipts in the accounting system?</a:t>
            </a:r>
          </a:p>
          <a:p>
            <a:pPr marL="0" indent="0">
              <a:buNone/>
            </a:pPr>
            <a:r>
              <a:rPr lang="en-US" dirty="0"/>
              <a:t>• Who prepares the bank deposit? How often?</a:t>
            </a:r>
          </a:p>
        </p:txBody>
      </p:sp>
    </p:spTree>
    <p:extLst>
      <p:ext uri="{BB962C8B-B14F-4D97-AF65-F5344CB8AC3E}">
        <p14:creationId xmlns:p14="http://schemas.microsoft.com/office/powerpoint/2010/main" val="322988144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Helpful Websites</a:t>
            </a:r>
          </a:p>
        </p:txBody>
      </p:sp>
      <p:sp>
        <p:nvSpPr>
          <p:cNvPr id="3" name="Content Placeholder 2"/>
          <p:cNvSpPr>
            <a:spLocks noGrp="1"/>
          </p:cNvSpPr>
          <p:nvPr>
            <p:ph idx="1"/>
          </p:nvPr>
        </p:nvSpPr>
        <p:spPr/>
        <p:txBody>
          <a:bodyPr/>
          <a:lstStyle/>
          <a:p>
            <a:r>
              <a:rPr lang="en-US" dirty="0"/>
              <a:t> Governmental Accounting Standards Board	</a:t>
            </a:r>
            <a:r>
              <a:rPr lang="en-US" dirty="0">
                <a:solidFill>
                  <a:schemeClr val="tx2"/>
                </a:solidFill>
                <a:hlinkClick r:id="rId2"/>
              </a:rPr>
              <a:t>http://gasb.org/</a:t>
            </a:r>
            <a:r>
              <a:rPr lang="en-US" dirty="0">
                <a:solidFill>
                  <a:schemeClr val="tx2"/>
                </a:solidFill>
              </a:rPr>
              <a:t>home</a:t>
            </a:r>
          </a:p>
          <a:p>
            <a:r>
              <a:rPr lang="en-US" dirty="0"/>
              <a:t>Government Finance Officers Association			http://</a:t>
            </a:r>
            <a:r>
              <a:rPr lang="en-US" dirty="0">
                <a:hlinkClick r:id="rId3"/>
              </a:rPr>
              <a:t>www.gfoa.org/</a:t>
            </a:r>
            <a:r>
              <a:rPr lang="en-US" dirty="0"/>
              <a:t>	</a:t>
            </a:r>
          </a:p>
          <a:p>
            <a:r>
              <a:rPr lang="en-US" dirty="0"/>
              <a:t>Government Finance Officers Association – Best</a:t>
            </a:r>
          </a:p>
          <a:p>
            <a:pPr marL="0" indent="0">
              <a:buNone/>
            </a:pPr>
            <a:r>
              <a:rPr lang="en-US" dirty="0"/>
              <a:t>Practices/Advisories:</a:t>
            </a:r>
          </a:p>
          <a:p>
            <a:pPr marL="0" indent="0">
              <a:buNone/>
            </a:pPr>
            <a:r>
              <a:rPr lang="en-US" dirty="0"/>
              <a:t> </a:t>
            </a:r>
            <a:r>
              <a:rPr lang="en-US" dirty="0">
                <a:hlinkClick r:id="rId4"/>
              </a:rPr>
              <a:t>https://www.gfoa.org/best-practices--resources</a:t>
            </a:r>
            <a:endParaRPr lang="en-US" dirty="0"/>
          </a:p>
          <a:p>
            <a:pPr marL="0" indent="0">
              <a:buNone/>
            </a:pPr>
            <a:r>
              <a:rPr lang="en-US" dirty="0"/>
              <a:t>Colorado Government Finance Officer Association</a:t>
            </a:r>
          </a:p>
          <a:p>
            <a:pPr lvl="1">
              <a:buNone/>
            </a:pPr>
            <a:r>
              <a:rPr lang="en-US" dirty="0"/>
              <a:t>	</a:t>
            </a:r>
            <a:r>
              <a:rPr lang="en-US" sz="2800" dirty="0">
                <a:hlinkClick r:id="rId5"/>
              </a:rPr>
              <a:t>https://cgfoa.org/</a:t>
            </a:r>
            <a:r>
              <a:rPr lang="en-US" sz="2800" dirty="0"/>
              <a:t> 	</a:t>
            </a:r>
            <a:r>
              <a:rPr lang="en-US" dirty="0"/>
              <a:t>		</a:t>
            </a:r>
          </a:p>
          <a:p>
            <a:pPr lvl="1">
              <a:buNone/>
            </a:pPr>
            <a:endParaRPr lang="en-US" dirty="0"/>
          </a:p>
          <a:p>
            <a:pPr lvl="1">
              <a:buNone/>
            </a:pPr>
            <a:r>
              <a:rPr lang="en-US" dirty="0"/>
              <a:t>Or you can contact me </a:t>
            </a:r>
            <a:r>
              <a:rPr lang="en-US" dirty="0">
                <a:hlinkClick r:id="rId6"/>
              </a:rPr>
              <a:t>karinslater</a:t>
            </a:r>
            <a:r>
              <a:rPr lang="en-US" u="sng" dirty="0">
                <a:solidFill>
                  <a:srgbClr val="7030A0"/>
                </a:solidFill>
                <a:hlinkClick r:id="rId6"/>
              </a:rPr>
              <a:t>@</a:t>
            </a:r>
            <a:r>
              <a:rPr lang="en-US" u="sng" dirty="0">
                <a:solidFill>
                  <a:srgbClr val="7030A0"/>
                </a:solidFill>
              </a:rPr>
              <a:t>hotmail.com</a:t>
            </a: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Enterprise funds – may be used to report any activity for which a fee is charged to external users for goods or services (defined as an “exchange” or “exchange like” transaction as discussed in GASB 33).  GAAP also requires the use of an enterprise fund where:</a:t>
            </a:r>
          </a:p>
          <a:p>
            <a:pPr lvl="1"/>
            <a:r>
              <a:rPr lang="en-US" sz="2200" dirty="0"/>
              <a:t>Debt backed solely by fees and charges</a:t>
            </a:r>
          </a:p>
          <a:p>
            <a:pPr lvl="1"/>
            <a:r>
              <a:rPr lang="en-US" sz="2200" dirty="0"/>
              <a:t>Legal requirement to recover costs with fees and charges</a:t>
            </a:r>
          </a:p>
          <a:p>
            <a:pPr lvl="1"/>
            <a:r>
              <a:rPr lang="en-US" sz="2200" dirty="0"/>
              <a:t>Pricing policies of the activity establish fees and charges designed to recover costs</a:t>
            </a:r>
          </a:p>
        </p:txBody>
      </p:sp>
      <p:sp>
        <p:nvSpPr>
          <p:cNvPr id="4" name="Rectangle 3"/>
          <p:cNvSpPr/>
          <p:nvPr/>
        </p:nvSpPr>
        <p:spPr>
          <a:xfrm>
            <a:off x="1828800" y="5257800"/>
            <a:ext cx="5257800" cy="646331"/>
          </a:xfrm>
          <a:prstGeom prst="rect">
            <a:avLst/>
          </a:prstGeom>
        </p:spPr>
        <p:txBody>
          <a:bodyPr wrap="square">
            <a:spAutoFit/>
          </a:bodyPr>
          <a:lstStyle/>
          <a:p>
            <a:r>
              <a:rPr lang="en-US" dirty="0">
                <a:solidFill>
                  <a:srgbClr val="413000"/>
                </a:solidFill>
                <a:latin typeface="Calibri" panose="020F0502020204030204" pitchFamily="34" charset="0"/>
              </a:rPr>
              <a:t>Example – A city operates a mass transit system that charges fees to use buses, trains or a light rail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Internal service – used to allocate the cost of certain shared activities to other funds.</a:t>
            </a:r>
          </a:p>
          <a:p>
            <a:pPr lvl="1"/>
            <a:r>
              <a:rPr lang="en-US" sz="2200" dirty="0"/>
              <a:t>The use of an internal service fund is never required and must always be eliminated in government-wide statements.</a:t>
            </a:r>
          </a:p>
          <a:p>
            <a:pPr lvl="1"/>
            <a:r>
              <a:rPr lang="en-US" sz="2200" dirty="0"/>
              <a:t>The goal of an internal service fund should be to measure the full cost of providing goods or services for the purpose of fully recovering that cost through fees or charges.  Full cost, for this purpose includes the cost of capital assets used in providing goods or services to customers.</a:t>
            </a:r>
          </a:p>
          <a:p>
            <a:pPr lvl="1"/>
            <a:endParaRPr lang="en-US" sz="2200" dirty="0"/>
          </a:p>
          <a:p>
            <a:pPr marL="457200" lvl="1" indent="0">
              <a:buNone/>
            </a:pPr>
            <a:r>
              <a:rPr lang="en-US" dirty="0"/>
              <a:t>Example – “central store” or “warehouse” fund</a:t>
            </a:r>
            <a:endParaRPr lang="en-US" sz="2200" dirty="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GAAP defines fiduciary funds as funds that are used “to report assets held in a trustee or agency capacity for others and therefore cannot be used to support the government’s own programs.”</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Fiduciary funds </a:t>
            </a:r>
          </a:p>
          <a:p>
            <a:pPr lvl="1"/>
            <a:r>
              <a:rPr lang="en-US" sz="2200" dirty="0"/>
              <a:t>Pension and other employee benefit trust funds</a:t>
            </a:r>
          </a:p>
          <a:p>
            <a:pPr lvl="1"/>
            <a:r>
              <a:rPr lang="en-US" sz="2200" dirty="0"/>
              <a:t>Investment trust funds</a:t>
            </a:r>
          </a:p>
          <a:p>
            <a:pPr lvl="1"/>
            <a:r>
              <a:rPr lang="en-US" sz="2200" dirty="0"/>
              <a:t>Private purpose trust funds</a:t>
            </a:r>
          </a:p>
          <a:p>
            <a:pPr lvl="1"/>
            <a:r>
              <a:rPr lang="en-US" sz="2200" dirty="0"/>
              <a:t>Custodial funds</a:t>
            </a:r>
          </a:p>
          <a:p>
            <a:pPr>
              <a:buNone/>
            </a:pPr>
            <a:endParaRPr lang="en-US" dirty="0"/>
          </a:p>
        </p:txBody>
      </p:sp>
      <p:sp>
        <p:nvSpPr>
          <p:cNvPr id="4" name="Rectangle 3"/>
          <p:cNvSpPr/>
          <p:nvPr/>
        </p:nvSpPr>
        <p:spPr>
          <a:xfrm>
            <a:off x="2057400" y="4648200"/>
            <a:ext cx="4134465" cy="369332"/>
          </a:xfrm>
          <a:prstGeom prst="rect">
            <a:avLst/>
          </a:prstGeom>
        </p:spPr>
        <p:txBody>
          <a:bodyPr wrap="none">
            <a:spAutoFit/>
          </a:bodyPr>
          <a:lstStyle/>
          <a:p>
            <a:r>
              <a:rPr lang="en-US" i="1" dirty="0">
                <a:solidFill>
                  <a:srgbClr val="413000"/>
                </a:solidFill>
                <a:latin typeface="Calibri-Italic"/>
              </a:rPr>
              <a:t>Example – inmate jail fund at a County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Basis of accounting determines when the government will recognize transactions in the accounting records and when they will be reported in the financial statements.</a:t>
            </a:r>
          </a:p>
          <a:p>
            <a:pPr lvl="1"/>
            <a:r>
              <a:rPr lang="en-US" sz="2200" dirty="0"/>
              <a:t>Governmental funds use the modified accrual basis of accounting.</a:t>
            </a:r>
          </a:p>
          <a:p>
            <a:pPr lvl="1"/>
            <a:r>
              <a:rPr lang="en-US" sz="2200" dirty="0"/>
              <a:t>Proprietary funds use the accrual basis of accounting.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Key environmental characteristics</a:t>
            </a:r>
          </a:p>
          <a:p>
            <a:pPr lvl="1"/>
            <a:r>
              <a:rPr lang="en-US" sz="2200" dirty="0"/>
              <a:t>Two characteristics of the governmental environment have had an important impact on the development of public-sector accounting and financial reporting practice:</a:t>
            </a:r>
          </a:p>
          <a:p>
            <a:pPr lvl="2">
              <a:buNone/>
            </a:pPr>
            <a:r>
              <a:rPr lang="en-US" sz="2200" dirty="0"/>
              <a:t>1)  Not all of the activities of state and local governments have the same financial objectives (operational accountability).</a:t>
            </a:r>
          </a:p>
          <a:p>
            <a:pPr lvl="2">
              <a:buNone/>
            </a:pPr>
            <a:r>
              <a:rPr lang="en-US" sz="2200" dirty="0"/>
              <a:t>2)  Governments have a special responsibility to demonstrate that they have complied with restrictions on the use of resources (fiscal accountability).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Accrual basis of accounting recognizes transactions when they occur, despite the timing of the related cash flows.</a:t>
            </a:r>
          </a:p>
          <a:p>
            <a:pPr lvl="1"/>
            <a:r>
              <a:rPr lang="en-US" sz="2200" dirty="0"/>
              <a:t>Using this basis of accounting, revenues are recognized in the accounting period which they become objectively measurable and the government earns them.</a:t>
            </a:r>
          </a:p>
          <a:p>
            <a:pPr lvl="1"/>
            <a:r>
              <a:rPr lang="en-US" sz="2200" dirty="0"/>
              <a:t>Expenses are recognized in the period incurred assuming that they are measurable.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Modified accrual basis of accounting modifies the accrual basis of accounting to reflect the spending of financial resources.</a:t>
            </a:r>
          </a:p>
          <a:p>
            <a:pPr lvl="1"/>
            <a:r>
              <a:rPr lang="en-US" sz="2200" dirty="0"/>
              <a:t>Revenues are recognized when they are </a:t>
            </a:r>
            <a:r>
              <a:rPr lang="en-US" sz="2200" b="1" dirty="0"/>
              <a:t>measurable</a:t>
            </a:r>
            <a:r>
              <a:rPr lang="en-US" sz="2200" dirty="0"/>
              <a:t> and </a:t>
            </a:r>
            <a:r>
              <a:rPr lang="en-US" sz="2200" b="1" dirty="0"/>
              <a:t>available</a:t>
            </a:r>
            <a:r>
              <a:rPr lang="en-US" sz="2200" dirty="0"/>
              <a:t>.</a:t>
            </a:r>
          </a:p>
          <a:p>
            <a:pPr lvl="2"/>
            <a:r>
              <a:rPr lang="en-US" sz="2200" dirty="0"/>
              <a:t>Measurable means you have some objective way to quantify the revenue.</a:t>
            </a:r>
          </a:p>
          <a:p>
            <a:pPr lvl="2"/>
            <a:r>
              <a:rPr lang="en-US" sz="2200" dirty="0"/>
              <a:t>Available means collectible within the current period or soon enough thereafter to be used to pay liabilities of the current period.</a:t>
            </a:r>
          </a:p>
          <a:p>
            <a:pPr marL="0" indent="0">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Measurement Focus</a:t>
            </a:r>
          </a:p>
        </p:txBody>
      </p:sp>
      <p:sp>
        <p:nvSpPr>
          <p:cNvPr id="3" name="Content Placeholder 2"/>
          <p:cNvSpPr>
            <a:spLocks noGrp="1"/>
          </p:cNvSpPr>
          <p:nvPr>
            <p:ph idx="1"/>
          </p:nvPr>
        </p:nvSpPr>
        <p:spPr/>
        <p:txBody>
          <a:bodyPr/>
          <a:lstStyle/>
          <a:p>
            <a:r>
              <a:rPr lang="en-US" sz="2600" dirty="0"/>
              <a:t>Measurement focus determines what a government measures and reports in its financial statements.</a:t>
            </a:r>
          </a:p>
          <a:p>
            <a:pPr lvl="1"/>
            <a:r>
              <a:rPr lang="en-US" sz="2200" dirty="0"/>
              <a:t>Governments use the flow of current financial resources measurement focus.</a:t>
            </a:r>
          </a:p>
          <a:p>
            <a:pPr lvl="1"/>
            <a:r>
              <a:rPr lang="en-US" sz="2200" dirty="0"/>
              <a:t>Proprietary funds use the economic resources measurement focus.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US" dirty="0"/>
              <a:t>Fund Balance Determination and Reporting (GASB 54)</a:t>
            </a:r>
            <a:br>
              <a:rPr lang="en-US" dirty="0"/>
            </a:br>
            <a:endParaRPr lang="en-US" dirty="0"/>
          </a:p>
        </p:txBody>
      </p:sp>
      <p:sp>
        <p:nvSpPr>
          <p:cNvPr id="3" name="Content Placeholder 2"/>
          <p:cNvSpPr>
            <a:spLocks noGrp="1"/>
          </p:cNvSpPr>
          <p:nvPr>
            <p:ph idx="1"/>
          </p:nvPr>
        </p:nvSpPr>
        <p:spPr>
          <a:xfrm>
            <a:off x="457200" y="1295400"/>
            <a:ext cx="8229600" cy="4800600"/>
          </a:xfrm>
        </p:spPr>
        <p:txBody>
          <a:bodyPr/>
          <a:lstStyle/>
          <a:p>
            <a:r>
              <a:rPr lang="en-US" dirty="0"/>
              <a:t>Enhance The Usefulness Of Fund Balance Information By Providing Clearer Fund Balance Classifications That Can Be More Consistently Applied</a:t>
            </a:r>
          </a:p>
          <a:p>
            <a:pPr marL="0" indent="0">
              <a:buNone/>
            </a:pPr>
            <a:r>
              <a:rPr lang="en-US" dirty="0"/>
              <a:t>• Clarifying The Existing Governmental Fund Type                    Definitions</a:t>
            </a:r>
          </a:p>
          <a:p>
            <a:pPr marL="0" indent="0">
              <a:buNone/>
            </a:pPr>
            <a:r>
              <a:rPr lang="en-US" dirty="0"/>
              <a:t>• Clarifying the reporting elements and definitions for</a:t>
            </a:r>
          </a:p>
          <a:p>
            <a:pPr marL="0" indent="0">
              <a:buNone/>
            </a:pPr>
            <a:r>
              <a:rPr lang="en-US" dirty="0"/>
              <a:t>    fund balance</a:t>
            </a:r>
          </a:p>
        </p:txBody>
      </p:sp>
    </p:spTree>
    <p:extLst>
      <p:ext uri="{BB962C8B-B14F-4D97-AF65-F5344CB8AC3E}">
        <p14:creationId xmlns:p14="http://schemas.microsoft.com/office/powerpoint/2010/main" val="3049663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Financial Reporting Level</a:t>
            </a:r>
          </a:p>
        </p:txBody>
      </p:sp>
      <p:sp>
        <p:nvSpPr>
          <p:cNvPr id="3" name="Content Placeholder 2"/>
          <p:cNvSpPr>
            <a:spLocks noGrp="1"/>
          </p:cNvSpPr>
          <p:nvPr>
            <p:ph idx="1"/>
          </p:nvPr>
        </p:nvSpPr>
        <p:spPr/>
        <p:txBody>
          <a:bodyPr/>
          <a:lstStyle/>
          <a:p>
            <a:pPr marL="0" indent="0">
              <a:buNone/>
            </a:pPr>
            <a:r>
              <a:rPr lang="en-US" sz="3200" dirty="0"/>
              <a:t>Pre-GASB 54			GASB 54</a:t>
            </a:r>
          </a:p>
          <a:p>
            <a:pPr marL="0" indent="0">
              <a:buNone/>
            </a:pPr>
            <a:endParaRPr lang="en-US" dirty="0"/>
          </a:p>
          <a:p>
            <a:pPr marL="0" indent="0">
              <a:buNone/>
            </a:pPr>
            <a:r>
              <a:rPr lang="en-US" u="sng" dirty="0"/>
              <a:t>Fund Balance:       </a:t>
            </a:r>
            <a:r>
              <a:rPr lang="en-US" dirty="0"/>
              <a:t>                      </a:t>
            </a:r>
            <a:r>
              <a:rPr lang="en-US" u="sng" dirty="0"/>
              <a:t>Fund Balance:                    </a:t>
            </a:r>
          </a:p>
          <a:p>
            <a:pPr marL="0" indent="0">
              <a:buNone/>
            </a:pPr>
            <a:r>
              <a:rPr lang="en-US" dirty="0"/>
              <a:t>Reserved				</a:t>
            </a:r>
            <a:r>
              <a:rPr lang="en-US" dirty="0" err="1"/>
              <a:t>Nonspendable</a:t>
            </a:r>
            <a:endParaRPr lang="en-US" dirty="0"/>
          </a:p>
          <a:p>
            <a:pPr marL="0" indent="0">
              <a:buNone/>
            </a:pPr>
            <a:r>
              <a:rPr lang="en-US" dirty="0"/>
              <a:t>Unreserved, Designated		Restricted</a:t>
            </a:r>
          </a:p>
          <a:p>
            <a:pPr marL="0" indent="0">
              <a:buNone/>
            </a:pPr>
            <a:r>
              <a:rPr lang="en-US" dirty="0"/>
              <a:t>Unreserved, Undesignated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694396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Fund Balance</a:t>
            </a:r>
          </a:p>
        </p:txBody>
      </p:sp>
      <p:sp>
        <p:nvSpPr>
          <p:cNvPr id="3" name="Content Placeholder 2"/>
          <p:cNvSpPr>
            <a:spLocks noGrp="1"/>
          </p:cNvSpPr>
          <p:nvPr>
            <p:ph idx="1"/>
          </p:nvPr>
        </p:nvSpPr>
        <p:spPr/>
        <p:txBody>
          <a:bodyPr/>
          <a:lstStyle/>
          <a:p>
            <a:pPr marL="0" indent="0">
              <a:buNone/>
            </a:pPr>
            <a:r>
              <a:rPr lang="en-US" sz="2400" dirty="0"/>
              <a:t>Fund Balance Classifications Should Depict The</a:t>
            </a:r>
          </a:p>
          <a:p>
            <a:pPr marL="0" indent="0">
              <a:buNone/>
            </a:pPr>
            <a:r>
              <a:rPr lang="en-US" sz="2400" dirty="0"/>
              <a:t>Nature Of The Net Resources That Are Reported In A Governmental Fund.</a:t>
            </a:r>
          </a:p>
          <a:p>
            <a:pPr marL="0" indent="0">
              <a:buNone/>
            </a:pPr>
            <a:endParaRPr lang="en-US" sz="2400" dirty="0"/>
          </a:p>
          <a:p>
            <a:pPr marL="0" indent="0">
              <a:buNone/>
            </a:pPr>
            <a:r>
              <a:rPr lang="en-US" sz="2400" dirty="0"/>
              <a:t>An Individual Governmental Fund Could Include</a:t>
            </a:r>
          </a:p>
          <a:p>
            <a:pPr marL="0" indent="0">
              <a:buNone/>
            </a:pPr>
            <a:r>
              <a:rPr lang="en-US" sz="2400" dirty="0" err="1"/>
              <a:t>Nonspendable</a:t>
            </a:r>
            <a:r>
              <a:rPr lang="en-US" sz="2400" dirty="0"/>
              <a:t> Resources And Amounts That Are Restricted, Committed, Or Assigned, Or Any Combination Of Those Classifications</a:t>
            </a:r>
          </a:p>
          <a:p>
            <a:pPr marL="0" indent="0">
              <a:buNone/>
            </a:pPr>
            <a:endParaRPr lang="en-US" sz="2400" dirty="0"/>
          </a:p>
          <a:p>
            <a:pPr marL="0" indent="0">
              <a:buNone/>
            </a:pPr>
            <a:r>
              <a:rPr lang="en-US" sz="2400" dirty="0"/>
              <a:t>Typically, The General Fund Also Would Include An</a:t>
            </a:r>
          </a:p>
          <a:p>
            <a:pPr marL="0" indent="0">
              <a:buNone/>
            </a:pPr>
            <a:r>
              <a:rPr lang="en-US" sz="2400" dirty="0"/>
              <a:t>Unassigned Amount</a:t>
            </a:r>
          </a:p>
        </p:txBody>
      </p:sp>
    </p:spTree>
    <p:extLst>
      <p:ext uri="{BB962C8B-B14F-4D97-AF65-F5344CB8AC3E}">
        <p14:creationId xmlns:p14="http://schemas.microsoft.com/office/powerpoint/2010/main" val="1693396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Committed Fund Balance:</a:t>
            </a:r>
          </a:p>
          <a:p>
            <a:pPr marL="0" indent="0">
              <a:buNone/>
            </a:pPr>
            <a:r>
              <a:rPr lang="en-US" dirty="0"/>
              <a:t>1. The Government’s Highest Level Of Decision‐Making</a:t>
            </a:r>
          </a:p>
          <a:p>
            <a:pPr marL="0" indent="0">
              <a:buNone/>
            </a:pPr>
            <a:r>
              <a:rPr lang="en-US" dirty="0"/>
              <a:t>Authority </a:t>
            </a:r>
          </a:p>
          <a:p>
            <a:pPr marL="0" indent="0">
              <a:buNone/>
            </a:pPr>
            <a:r>
              <a:rPr lang="en-US" dirty="0"/>
              <a:t>	And</a:t>
            </a:r>
          </a:p>
          <a:p>
            <a:pPr marL="0" indent="0">
              <a:buNone/>
            </a:pPr>
            <a:r>
              <a:rPr lang="en-US" dirty="0"/>
              <a:t>2. The Formal Action That Is Required To Be Taken To</a:t>
            </a:r>
          </a:p>
          <a:p>
            <a:pPr marL="0" indent="0">
              <a:buNone/>
            </a:pPr>
            <a:r>
              <a:rPr lang="en-US" dirty="0"/>
              <a:t>Establish (And Modify Or Rescind) A Fund Balance</a:t>
            </a:r>
          </a:p>
          <a:p>
            <a:pPr marL="0" indent="0">
              <a:buNone/>
            </a:pPr>
            <a:r>
              <a:rPr lang="en-US" dirty="0"/>
              <a:t>Commitment</a:t>
            </a:r>
          </a:p>
        </p:txBody>
      </p:sp>
    </p:spTree>
    <p:extLst>
      <p:ext uri="{BB962C8B-B14F-4D97-AF65-F5344CB8AC3E}">
        <p14:creationId xmlns:p14="http://schemas.microsoft.com/office/powerpoint/2010/main" val="319113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Assigned Fund Balance:</a:t>
            </a:r>
          </a:p>
          <a:p>
            <a:pPr marL="0" indent="0">
              <a:buNone/>
            </a:pPr>
            <a:endParaRPr lang="en-US" dirty="0"/>
          </a:p>
          <a:p>
            <a:pPr marL="0" indent="0">
              <a:buNone/>
            </a:pPr>
            <a:r>
              <a:rPr lang="en-US" dirty="0"/>
              <a:t>1. The Body Or Official Authorized To Assign Amounts</a:t>
            </a:r>
          </a:p>
          <a:p>
            <a:pPr marL="0" indent="0">
              <a:buNone/>
            </a:pPr>
            <a:r>
              <a:rPr lang="en-US" dirty="0"/>
              <a:t>To A Specific Purpose And</a:t>
            </a:r>
          </a:p>
          <a:p>
            <a:pPr marL="0" indent="0">
              <a:buNone/>
            </a:pPr>
            <a:endParaRPr lang="en-US" dirty="0"/>
          </a:p>
          <a:p>
            <a:pPr marL="0" indent="0">
              <a:buNone/>
            </a:pPr>
            <a:r>
              <a:rPr lang="en-US" dirty="0"/>
              <a:t>2. The Policy Established By The Governing Body</a:t>
            </a:r>
          </a:p>
          <a:p>
            <a:pPr marL="0" indent="0">
              <a:buNone/>
            </a:pPr>
            <a:r>
              <a:rPr lang="en-US" dirty="0"/>
              <a:t>Pursuant To Which That Authorization Is Given</a:t>
            </a:r>
          </a:p>
        </p:txBody>
      </p:sp>
    </p:spTree>
    <p:extLst>
      <p:ext uri="{BB962C8B-B14F-4D97-AF65-F5344CB8AC3E}">
        <p14:creationId xmlns:p14="http://schemas.microsoft.com/office/powerpoint/2010/main" val="3983044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sz="2200" dirty="0"/>
              <a:t>Encumbrances</a:t>
            </a:r>
          </a:p>
          <a:p>
            <a:pPr marL="0" indent="0">
              <a:buNone/>
            </a:pPr>
            <a:r>
              <a:rPr lang="en-US" sz="2200" dirty="0"/>
              <a:t>• Encumbrances Should Not Be Displayed As A Separate Classification Of Fund Balance On The Face Of The Balance Sheet</a:t>
            </a:r>
          </a:p>
          <a:p>
            <a:pPr marL="0" indent="0">
              <a:buNone/>
            </a:pPr>
            <a:endParaRPr lang="en-US" sz="2200" dirty="0"/>
          </a:p>
          <a:p>
            <a:pPr marL="0" indent="0">
              <a:buNone/>
            </a:pPr>
            <a:r>
              <a:rPr lang="en-US" sz="2200" dirty="0"/>
              <a:t>• For Governments That Use Encumbrance Accounting, Encumbrances Should Be Disclosed In The Notes To The Financial Statements By Major Funds And </a:t>
            </a:r>
            <a:r>
              <a:rPr lang="en-US" sz="2200" dirty="0" err="1"/>
              <a:t>Nonmajor</a:t>
            </a:r>
            <a:r>
              <a:rPr lang="en-US" sz="2200" dirty="0"/>
              <a:t> Funds In The Aggregate In Conjunction With Required Disclosures About Other Significant Commitments</a:t>
            </a:r>
          </a:p>
          <a:p>
            <a:pPr marL="0" indent="0">
              <a:buNone/>
            </a:pPr>
            <a:endParaRPr lang="en-US" sz="2200" dirty="0"/>
          </a:p>
          <a:p>
            <a:pPr marL="0" indent="0">
              <a:buNone/>
            </a:pPr>
            <a:r>
              <a:rPr lang="en-US" sz="2200" dirty="0"/>
              <a:t>Example of Footnote:</a:t>
            </a:r>
          </a:p>
          <a:p>
            <a:pPr marL="0" indent="0">
              <a:buNone/>
            </a:pPr>
            <a:r>
              <a:rPr lang="en-US" sz="2200" dirty="0"/>
              <a:t>Unencumbered amounts for the operating portion of the budget lapse at year-end. </a:t>
            </a:r>
          </a:p>
        </p:txBody>
      </p:sp>
    </p:spTree>
    <p:extLst>
      <p:ext uri="{BB962C8B-B14F-4D97-AF65-F5344CB8AC3E}">
        <p14:creationId xmlns:p14="http://schemas.microsoft.com/office/powerpoint/2010/main" val="3632571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76400"/>
            <a:ext cx="8229600" cy="4419600"/>
          </a:xfrm>
        </p:spPr>
        <p:txBody>
          <a:bodyPr/>
          <a:lstStyle/>
          <a:p>
            <a:pPr marL="0" indent="0">
              <a:buNone/>
            </a:pPr>
            <a:r>
              <a:rPr lang="en-US" sz="4800" b="1" dirty="0"/>
              <a:t>The Financial Statements –</a:t>
            </a:r>
          </a:p>
          <a:p>
            <a:pPr marL="0" indent="0">
              <a:buNone/>
            </a:pPr>
            <a:r>
              <a:rPr lang="en-US" sz="4800" b="1" dirty="0"/>
              <a:t>Modified Accrual vs. Full Accrual</a:t>
            </a:r>
          </a:p>
          <a:p>
            <a:pPr marL="0" indent="0">
              <a:buNone/>
            </a:pPr>
            <a:r>
              <a:rPr lang="en-US" sz="4800" b="1" dirty="0"/>
              <a:t>Challenges</a:t>
            </a:r>
            <a:endParaRPr lang="en-US" sz="4800" dirty="0"/>
          </a:p>
        </p:txBody>
      </p:sp>
    </p:spTree>
    <p:extLst>
      <p:ext uri="{BB962C8B-B14F-4D97-AF65-F5344CB8AC3E}">
        <p14:creationId xmlns:p14="http://schemas.microsoft.com/office/powerpoint/2010/main" val="311868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Different financial objectives for different activities</a:t>
            </a:r>
          </a:p>
          <a:p>
            <a:pPr lvl="1"/>
            <a:r>
              <a:rPr lang="en-US" sz="2200" dirty="0"/>
              <a:t>Private sector enterprises set out to make a profit by providing goods or services to customers</a:t>
            </a:r>
          </a:p>
          <a:p>
            <a:pPr lvl="2"/>
            <a:r>
              <a:rPr lang="en-US" sz="2200" dirty="0"/>
              <a:t>Sometimes services offered by governments function in much the same way as private-sector businesses so they are described as business-type activities (i.e. government operated golf courses).</a:t>
            </a:r>
          </a:p>
          <a:p>
            <a:pPr lvl="2"/>
            <a:r>
              <a:rPr lang="en-US" sz="2200" dirty="0"/>
              <a:t>Sometimes services offered by governments do not function like private-sector businesses so they are described as government-type activities (i.e. public safety.)</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20"/>
            <a:ext cx="8229600" cy="914400"/>
          </a:xfrm>
        </p:spPr>
        <p:txBody>
          <a:bodyPr/>
          <a:lstStyle/>
          <a:p>
            <a:pPr algn="ctr"/>
            <a:r>
              <a:rPr lang="en-US" dirty="0"/>
              <a:t>Reconciling Items between</a:t>
            </a:r>
            <a:br>
              <a:rPr lang="en-US" dirty="0"/>
            </a:br>
            <a:r>
              <a:rPr lang="en-US" dirty="0"/>
              <a:t>Modified and Full Accrual</a:t>
            </a:r>
          </a:p>
        </p:txBody>
      </p:sp>
      <p:pic>
        <p:nvPicPr>
          <p:cNvPr id="4" name="Content Placeholder 3"/>
          <p:cNvPicPr>
            <a:picLocks noGrp="1" noChangeAspect="1"/>
          </p:cNvPicPr>
          <p:nvPr>
            <p:ph idx="1"/>
          </p:nvPr>
        </p:nvPicPr>
        <p:blipFill>
          <a:blip r:embed="rId2"/>
          <a:stretch>
            <a:fillRect/>
          </a:stretch>
        </p:blipFill>
        <p:spPr>
          <a:xfrm>
            <a:off x="457200" y="1371600"/>
            <a:ext cx="8458200" cy="4876800"/>
          </a:xfrm>
          <a:prstGeom prst="rect">
            <a:avLst/>
          </a:prstGeom>
        </p:spPr>
      </p:pic>
    </p:spTree>
    <p:extLst>
      <p:ext uri="{BB962C8B-B14F-4D97-AF65-F5344CB8AC3E}">
        <p14:creationId xmlns:p14="http://schemas.microsoft.com/office/powerpoint/2010/main" val="3733183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 Recognition for Grants</a:t>
            </a:r>
          </a:p>
        </p:txBody>
      </p:sp>
      <p:sp>
        <p:nvSpPr>
          <p:cNvPr id="3" name="Content Placeholder 2"/>
          <p:cNvSpPr>
            <a:spLocks noGrp="1"/>
          </p:cNvSpPr>
          <p:nvPr>
            <p:ph idx="1"/>
          </p:nvPr>
        </p:nvSpPr>
        <p:spPr/>
        <p:txBody>
          <a:bodyPr/>
          <a:lstStyle/>
          <a:p>
            <a:pPr marL="0" indent="0">
              <a:buNone/>
            </a:pPr>
            <a:r>
              <a:rPr lang="en-US" sz="3200" dirty="0"/>
              <a:t>The “available” criterion applies to reimbursement grants.  For expenditure driven grants in governmental funds, revenues are recognized at the time of the expenditure only if the reimbursement will be received within the government’s period of availability.</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Government-Wide Statements</a:t>
            </a:r>
          </a:p>
        </p:txBody>
      </p:sp>
      <p:sp>
        <p:nvSpPr>
          <p:cNvPr id="3" name="Content Placeholder 2"/>
          <p:cNvSpPr>
            <a:spLocks noGrp="1"/>
          </p:cNvSpPr>
          <p:nvPr>
            <p:ph idx="1"/>
          </p:nvPr>
        </p:nvSpPr>
        <p:spPr/>
        <p:txBody>
          <a:bodyPr/>
          <a:lstStyle/>
          <a:p>
            <a:r>
              <a:rPr lang="en-US" sz="2600" dirty="0"/>
              <a:t>The government-wide statements include:</a:t>
            </a:r>
          </a:p>
          <a:p>
            <a:pPr lvl="1"/>
            <a:r>
              <a:rPr lang="en-US" sz="2200" dirty="0"/>
              <a:t>Statement of Net Position.</a:t>
            </a:r>
          </a:p>
          <a:p>
            <a:pPr lvl="1"/>
            <a:r>
              <a:rPr lang="en-US" sz="2200" dirty="0"/>
              <a:t>Statement of Activities (cost of services approach).</a:t>
            </a:r>
          </a:p>
          <a:p>
            <a:pPr lvl="1"/>
            <a:r>
              <a:rPr lang="en-US" sz="2200" dirty="0"/>
              <a:t>Economic resources measurement focus.</a:t>
            </a:r>
          </a:p>
          <a:p>
            <a:pPr lvl="1"/>
            <a:r>
              <a:rPr lang="en-US" sz="2200" dirty="0"/>
              <a:t>Accrual basis of accounting.</a:t>
            </a:r>
          </a:p>
          <a:p>
            <a:pPr lvl="1"/>
            <a:r>
              <a:rPr lang="en-US" sz="2200" dirty="0"/>
              <a:t>Governmental activities.</a:t>
            </a:r>
          </a:p>
          <a:p>
            <a:pPr lvl="1"/>
            <a:r>
              <a:rPr lang="en-US" sz="2200" dirty="0"/>
              <a:t>Business-type activities.</a:t>
            </a:r>
          </a:p>
          <a:p>
            <a:pPr lvl="1"/>
            <a:r>
              <a:rPr lang="en-US" sz="2200" dirty="0"/>
              <a:t>Discretely presented component units.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r>
              <a:rPr lang="en-US" dirty="0"/>
              <a:t>A separate legal entity, where there is </a:t>
            </a:r>
            <a:r>
              <a:rPr lang="en-US" i="1" dirty="0"/>
              <a:t>financial</a:t>
            </a:r>
          </a:p>
          <a:p>
            <a:pPr marL="0" indent="0">
              <a:buNone/>
            </a:pPr>
            <a:r>
              <a:rPr lang="en-US" i="1" dirty="0"/>
              <a:t>accountability</a:t>
            </a:r>
            <a:r>
              <a:rPr lang="en-US" dirty="0"/>
              <a:t>, which is created when one of the</a:t>
            </a:r>
          </a:p>
          <a:p>
            <a:pPr marL="0" indent="0">
              <a:buNone/>
            </a:pPr>
            <a:r>
              <a:rPr lang="en-US" dirty="0"/>
              <a:t>following exists:</a:t>
            </a:r>
          </a:p>
          <a:p>
            <a:pPr marL="0" indent="0">
              <a:buNone/>
            </a:pPr>
            <a:r>
              <a:rPr lang="en-US" dirty="0"/>
              <a:t>– Fiscal dependence + financial burden/benefit</a:t>
            </a:r>
          </a:p>
          <a:p>
            <a:pPr marL="0" indent="0">
              <a:buNone/>
            </a:pPr>
            <a:r>
              <a:rPr lang="en-US" dirty="0"/>
              <a:t>– Board appointment + financial burden/benefit</a:t>
            </a:r>
          </a:p>
          <a:p>
            <a:pPr marL="0" indent="0">
              <a:buNone/>
            </a:pPr>
            <a:r>
              <a:rPr lang="en-US" dirty="0"/>
              <a:t>– Board appointment + ability to impose will</a:t>
            </a:r>
          </a:p>
          <a:p>
            <a:pPr marL="0" indent="0">
              <a:buNone/>
            </a:pPr>
            <a:endParaRPr lang="en-US" dirty="0"/>
          </a:p>
          <a:p>
            <a:pPr marL="0" indent="0">
              <a:buNone/>
            </a:pPr>
            <a:r>
              <a:rPr lang="en-US" dirty="0"/>
              <a:t>• OR, because it would be misleading to exclude it</a:t>
            </a:r>
          </a:p>
        </p:txBody>
      </p:sp>
    </p:spTree>
    <p:extLst>
      <p:ext uri="{BB962C8B-B14F-4D97-AF65-F5344CB8AC3E}">
        <p14:creationId xmlns:p14="http://schemas.microsoft.com/office/powerpoint/2010/main" val="1459977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sz="2000" b="1" u="sng" dirty="0"/>
              <a:t>Step 2: Blended or discretely presented?</a:t>
            </a:r>
          </a:p>
          <a:p>
            <a:pPr marL="0" indent="0">
              <a:buNone/>
            </a:pPr>
            <a:r>
              <a:rPr lang="en-US" sz="2000" dirty="0"/>
              <a:t>• Blended if one of the following exists:</a:t>
            </a:r>
          </a:p>
          <a:p>
            <a:pPr marL="0" indent="0">
              <a:buNone/>
            </a:pPr>
            <a:r>
              <a:rPr lang="en-US" sz="2000" dirty="0"/>
              <a:t>	– Substantively the same governing body + financial 	burden/benefit</a:t>
            </a:r>
          </a:p>
          <a:p>
            <a:pPr marL="0" indent="0">
              <a:buNone/>
            </a:pPr>
            <a:r>
              <a:rPr lang="en-US" sz="2000" dirty="0"/>
              <a:t>	– Substantively the same governing body + operational 	responsibility</a:t>
            </a:r>
          </a:p>
          <a:p>
            <a:pPr marL="0" indent="0">
              <a:buNone/>
            </a:pPr>
            <a:r>
              <a:rPr lang="en-US" sz="2000" dirty="0"/>
              <a:t>	– (Almost) exclusive service or benefit to the primary government</a:t>
            </a:r>
          </a:p>
          <a:p>
            <a:pPr marL="0" indent="0">
              <a:buNone/>
            </a:pPr>
            <a:r>
              <a:rPr lang="en-US" sz="2000" dirty="0"/>
              <a:t>	– Total debt repayable (almost) entirely from resources of the 	primary government</a:t>
            </a:r>
          </a:p>
          <a:p>
            <a:pPr marL="0" indent="0">
              <a:buNone/>
            </a:pPr>
            <a:r>
              <a:rPr lang="en-US" sz="2000" dirty="0"/>
              <a:t>• Otherwise, discretely presented.</a:t>
            </a:r>
          </a:p>
          <a:p>
            <a:pPr marL="0" indent="0">
              <a:buNone/>
            </a:pPr>
            <a:r>
              <a:rPr lang="en-US" sz="2000" b="1" u="sng" dirty="0"/>
              <a:t>Step 3: Presentation options for discretely presented:</a:t>
            </a:r>
          </a:p>
          <a:p>
            <a:pPr marL="0" indent="0">
              <a:buNone/>
            </a:pPr>
            <a:r>
              <a:rPr lang="en-US" sz="2000" dirty="0"/>
              <a:t>• Single column</a:t>
            </a:r>
          </a:p>
          <a:p>
            <a:pPr marL="0" indent="0">
              <a:buNone/>
            </a:pPr>
            <a:r>
              <a:rPr lang="en-US" sz="2000" dirty="0"/>
              <a:t>• Major and </a:t>
            </a:r>
            <a:r>
              <a:rPr lang="en-US" sz="2000" dirty="0" err="1"/>
              <a:t>nonmajor</a:t>
            </a:r>
            <a:endParaRPr lang="en-US" sz="2000" dirty="0"/>
          </a:p>
          <a:p>
            <a:pPr marL="0" indent="0">
              <a:buNone/>
            </a:pPr>
            <a:r>
              <a:rPr lang="en-US" sz="2000" dirty="0"/>
              <a:t>• Separate columns</a:t>
            </a:r>
          </a:p>
        </p:txBody>
      </p:sp>
    </p:spTree>
    <p:extLst>
      <p:ext uri="{BB962C8B-B14F-4D97-AF65-F5344CB8AC3E}">
        <p14:creationId xmlns:p14="http://schemas.microsoft.com/office/powerpoint/2010/main" val="2406242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Statement of Net Position </a:t>
            </a:r>
            <a:br>
              <a:rPr lang="en-US" dirty="0"/>
            </a:br>
            <a:r>
              <a:rPr lang="en-US" dirty="0"/>
              <a:t>(Previously Statement of Net Assets)</a:t>
            </a:r>
          </a:p>
        </p:txBody>
      </p:sp>
      <p:sp>
        <p:nvSpPr>
          <p:cNvPr id="3" name="Content Placeholder 2"/>
          <p:cNvSpPr>
            <a:spLocks noGrp="1"/>
          </p:cNvSpPr>
          <p:nvPr>
            <p:ph idx="1"/>
          </p:nvPr>
        </p:nvSpPr>
        <p:spPr/>
        <p:txBody>
          <a:bodyPr/>
          <a:lstStyle/>
          <a:p>
            <a:r>
              <a:rPr lang="en-US" sz="2600" dirty="0"/>
              <a:t>All assets (including capital assets) </a:t>
            </a:r>
          </a:p>
          <a:p>
            <a:r>
              <a:rPr lang="en-US" sz="2600" dirty="0"/>
              <a:t>Deferred Outflows</a:t>
            </a:r>
          </a:p>
          <a:p>
            <a:r>
              <a:rPr lang="en-US" sz="2600" dirty="0"/>
              <a:t>All liabilities (including long-term liabilities)</a:t>
            </a:r>
          </a:p>
          <a:p>
            <a:r>
              <a:rPr lang="en-US" sz="2600" dirty="0"/>
              <a:t>Deferred inflows</a:t>
            </a:r>
          </a:p>
          <a:p>
            <a:r>
              <a:rPr lang="en-US" sz="2600" dirty="0"/>
              <a:t>Net position (rather than fund balances, retained earnings; GASB 34 was called total net assets).</a:t>
            </a:r>
          </a:p>
          <a:p>
            <a:pPr lvl="1"/>
            <a:r>
              <a:rPr lang="en-US" sz="2200" dirty="0"/>
              <a:t>Invested in capital assets, net of related debt</a:t>
            </a:r>
          </a:p>
          <a:p>
            <a:pPr lvl="1"/>
            <a:r>
              <a:rPr lang="en-US" sz="2200" dirty="0"/>
              <a:t>Restricted</a:t>
            </a:r>
          </a:p>
          <a:p>
            <a:pPr lvl="1"/>
            <a:r>
              <a:rPr lang="en-US" sz="2200" dirty="0"/>
              <a:t>Unrestricted</a:t>
            </a:r>
          </a:p>
          <a:p>
            <a:r>
              <a:rPr lang="en-US" sz="2600" dirty="0"/>
              <a:t>Choice between classified format or order of liquidity.</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pPr marL="0" indent="0">
              <a:buNone/>
            </a:pPr>
            <a:r>
              <a:rPr lang="en-US" dirty="0"/>
              <a:t>Recording issuance of bonds in governmental fund</a:t>
            </a:r>
          </a:p>
          <a:p>
            <a:pPr marL="0" indent="0">
              <a:buNone/>
            </a:pPr>
            <a:r>
              <a:rPr lang="en-US" dirty="0"/>
              <a:t>	– Governmental fund presentation</a:t>
            </a:r>
          </a:p>
          <a:p>
            <a:pPr marL="0" indent="0">
              <a:buNone/>
            </a:pPr>
            <a:r>
              <a:rPr lang="en-US" dirty="0"/>
              <a:t>	– Government wide conversion/presentation</a:t>
            </a:r>
          </a:p>
          <a:p>
            <a:pPr marL="0" indent="0">
              <a:buNone/>
            </a:pPr>
            <a:r>
              <a:rPr lang="en-US" dirty="0"/>
              <a:t>• Recording a refunding bond issue</a:t>
            </a:r>
          </a:p>
          <a:p>
            <a:pPr marL="0" indent="0">
              <a:buNone/>
            </a:pPr>
            <a:r>
              <a:rPr lang="en-US" dirty="0"/>
              <a:t>	– Governmental fund presentation</a:t>
            </a:r>
          </a:p>
          <a:p>
            <a:pPr marL="0" indent="0">
              <a:buNone/>
            </a:pPr>
            <a:r>
              <a:rPr lang="en-US" dirty="0"/>
              <a:t>	– Government wide conversion/presentation</a:t>
            </a:r>
          </a:p>
        </p:txBody>
      </p:sp>
    </p:spTree>
    <p:extLst>
      <p:ext uri="{BB962C8B-B14F-4D97-AF65-F5344CB8AC3E}">
        <p14:creationId xmlns:p14="http://schemas.microsoft.com/office/powerpoint/2010/main" val="20188049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r>
              <a:rPr lang="en-US" dirty="0"/>
              <a:t>Review disclosure requirements for refunding issues</a:t>
            </a:r>
          </a:p>
          <a:p>
            <a:pPr marL="0" indent="0">
              <a:buNone/>
            </a:pPr>
            <a:r>
              <a:rPr lang="en-US" dirty="0"/>
              <a:t>• Amortization of premiums, discounts and refunding</a:t>
            </a:r>
          </a:p>
          <a:p>
            <a:pPr marL="0" indent="0">
              <a:buNone/>
            </a:pPr>
            <a:r>
              <a:rPr lang="en-US" dirty="0"/>
              <a:t>    loss</a:t>
            </a:r>
          </a:p>
          <a:p>
            <a:pPr marL="0" indent="0">
              <a:buNone/>
            </a:pPr>
            <a:r>
              <a:rPr lang="en-US" dirty="0"/>
              <a:t>– Effective interest method simplified</a:t>
            </a:r>
          </a:p>
          <a:p>
            <a:pPr marL="0" indent="0">
              <a:buNone/>
            </a:pPr>
            <a:r>
              <a:rPr lang="en-US" dirty="0"/>
              <a:t>– When straight line is allowable</a:t>
            </a:r>
          </a:p>
        </p:txBody>
      </p:sp>
    </p:spTree>
    <p:extLst>
      <p:ext uri="{BB962C8B-B14F-4D97-AF65-F5344CB8AC3E}">
        <p14:creationId xmlns:p14="http://schemas.microsoft.com/office/powerpoint/2010/main" val="27705844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Documents Needed</a:t>
            </a:r>
          </a:p>
          <a:p>
            <a:pPr marL="0" indent="0">
              <a:buNone/>
            </a:pPr>
            <a:r>
              <a:rPr lang="en-US" sz="3200" dirty="0"/>
              <a:t>	– Official Statement</a:t>
            </a:r>
          </a:p>
          <a:p>
            <a:pPr marL="0" indent="0">
              <a:buNone/>
            </a:pPr>
            <a:r>
              <a:rPr lang="en-US" sz="3200" dirty="0"/>
              <a:t>	– Closing Memorandum</a:t>
            </a:r>
          </a:p>
          <a:p>
            <a:pPr marL="0" indent="0">
              <a:buNone/>
            </a:pPr>
            <a:r>
              <a:rPr lang="en-US" sz="3200" dirty="0"/>
              <a:t>	– Bond Resolution</a:t>
            </a:r>
          </a:p>
        </p:txBody>
      </p:sp>
    </p:spTree>
    <p:extLst>
      <p:ext uri="{BB962C8B-B14F-4D97-AF65-F5344CB8AC3E}">
        <p14:creationId xmlns:p14="http://schemas.microsoft.com/office/powerpoint/2010/main" val="540060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a:xfrm>
            <a:off x="457200" y="1219199"/>
            <a:ext cx="8173844" cy="4880517"/>
          </a:xfrm>
        </p:spPr>
        <p:txBody>
          <a:bodyPr/>
          <a:lstStyle/>
          <a:p>
            <a:pPr marL="0" indent="0">
              <a:buNone/>
            </a:pPr>
            <a:r>
              <a:rPr lang="en-US" dirty="0"/>
              <a:t>Potential parts to the transaction</a:t>
            </a:r>
          </a:p>
          <a:p>
            <a:pPr marL="0" indent="0">
              <a:buNone/>
            </a:pPr>
            <a:r>
              <a:rPr lang="en-US" dirty="0"/>
              <a:t>– Sources</a:t>
            </a:r>
          </a:p>
          <a:p>
            <a:pPr marL="0" indent="0">
              <a:buNone/>
            </a:pPr>
            <a:r>
              <a:rPr lang="en-US" dirty="0"/>
              <a:t>	◊ Gross bond proceeds (Other financing source)</a:t>
            </a:r>
          </a:p>
          <a:p>
            <a:pPr marL="0" indent="0">
              <a:buNone/>
            </a:pPr>
            <a:r>
              <a:rPr lang="en-US" dirty="0"/>
              <a:t>	◊ Premium or discount (Other financing source)</a:t>
            </a:r>
          </a:p>
          <a:p>
            <a:pPr marL="0" indent="0">
              <a:buNone/>
            </a:pPr>
            <a:r>
              <a:rPr lang="en-US" dirty="0"/>
              <a:t>	◊ Accrued interest (Liability)</a:t>
            </a:r>
          </a:p>
          <a:p>
            <a:pPr marL="0" indent="0">
              <a:buNone/>
            </a:pPr>
            <a:r>
              <a:rPr lang="en-US" dirty="0"/>
              <a:t>– Uses</a:t>
            </a:r>
          </a:p>
          <a:p>
            <a:pPr marL="0" indent="0">
              <a:buNone/>
            </a:pPr>
            <a:r>
              <a:rPr lang="en-US" dirty="0"/>
              <a:t>	◊ Project fund (Asset)</a:t>
            </a:r>
          </a:p>
          <a:p>
            <a:pPr marL="0" indent="0">
              <a:buNone/>
            </a:pPr>
            <a:r>
              <a:rPr lang="en-US" dirty="0"/>
              <a:t>	◊ Capitalized interest (Asset)</a:t>
            </a:r>
          </a:p>
          <a:p>
            <a:pPr marL="0" indent="0">
              <a:buNone/>
            </a:pPr>
            <a:r>
              <a:rPr lang="en-US" dirty="0"/>
              <a:t>	◊ Reserve funds (Asset)</a:t>
            </a:r>
          </a:p>
          <a:p>
            <a:pPr marL="0" indent="0">
              <a:buNone/>
            </a:pPr>
            <a:r>
              <a:rPr lang="en-US" dirty="0"/>
              <a:t>	◊ Bond issuance costs (Expenditure)</a:t>
            </a:r>
          </a:p>
        </p:txBody>
      </p:sp>
    </p:spTree>
    <p:extLst>
      <p:ext uri="{BB962C8B-B14F-4D97-AF65-F5344CB8AC3E}">
        <p14:creationId xmlns:p14="http://schemas.microsoft.com/office/powerpoint/2010/main" val="2462997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Fiscal accountability</a:t>
            </a:r>
          </a:p>
          <a:p>
            <a:pPr lvl="1"/>
            <a:r>
              <a:rPr lang="en-US" sz="2200" dirty="0"/>
              <a:t>Budgets in the public sector function as more than just a financial plan.  They are the concrete manifestation of a legislative body’s ability to set public policy.</a:t>
            </a:r>
          </a:p>
          <a:p>
            <a:pPr lvl="1"/>
            <a:r>
              <a:rPr lang="en-US" sz="2200" dirty="0"/>
              <a:t>The appropriated budget of a state or local government enjoys the force of law and violations are subject to legal sanctions</a:t>
            </a:r>
          </a:p>
        </p:txBody>
      </p:sp>
      <p:pic>
        <p:nvPicPr>
          <p:cNvPr id="4" name="Picture 3"/>
          <p:cNvPicPr>
            <a:picLocks noChangeAspect="1"/>
          </p:cNvPicPr>
          <p:nvPr/>
        </p:nvPicPr>
        <p:blipFill>
          <a:blip r:embed="rId2"/>
          <a:stretch>
            <a:fillRect/>
          </a:stretch>
        </p:blipFill>
        <p:spPr>
          <a:xfrm>
            <a:off x="2133600" y="3733800"/>
            <a:ext cx="4343400" cy="25908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Entries for government‐wide statements</a:t>
            </a:r>
          </a:p>
          <a:p>
            <a:pPr marL="0" indent="0">
              <a:buNone/>
            </a:pPr>
            <a:r>
              <a:rPr lang="en-US" sz="3200" dirty="0"/>
              <a:t>• Reclassify proceeds/premium/discount as liabilities</a:t>
            </a:r>
          </a:p>
          <a:p>
            <a:pPr marL="0" indent="0">
              <a:buNone/>
            </a:pPr>
            <a:r>
              <a:rPr lang="en-US" sz="3200" dirty="0"/>
              <a:t>• Amortize premiums/discounts</a:t>
            </a:r>
          </a:p>
        </p:txBody>
      </p:sp>
    </p:spTree>
    <p:extLst>
      <p:ext uri="{BB962C8B-B14F-4D97-AF65-F5344CB8AC3E}">
        <p14:creationId xmlns:p14="http://schemas.microsoft.com/office/powerpoint/2010/main" val="1477954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Amortized as interest expense or income over life of</a:t>
            </a:r>
          </a:p>
          <a:p>
            <a:pPr marL="0" indent="0">
              <a:buNone/>
            </a:pPr>
            <a:r>
              <a:rPr lang="en-US" dirty="0"/>
              <a:t>debt</a:t>
            </a:r>
          </a:p>
          <a:p>
            <a:pPr marL="0" indent="0">
              <a:buNone/>
            </a:pPr>
            <a:r>
              <a:rPr lang="en-US" dirty="0"/>
              <a:t>• “Interest” method to be used (however, other</a:t>
            </a:r>
          </a:p>
          <a:p>
            <a:pPr marL="0" indent="0">
              <a:buNone/>
            </a:pPr>
            <a:r>
              <a:rPr lang="en-US" dirty="0"/>
              <a:t>methods acceptable if results are not materially</a:t>
            </a:r>
          </a:p>
          <a:p>
            <a:pPr marL="0" indent="0">
              <a:buNone/>
            </a:pPr>
            <a:r>
              <a:rPr lang="en-US" dirty="0"/>
              <a:t>different)</a:t>
            </a:r>
          </a:p>
        </p:txBody>
      </p:sp>
    </p:spTree>
    <p:extLst>
      <p:ext uri="{BB962C8B-B14F-4D97-AF65-F5344CB8AC3E}">
        <p14:creationId xmlns:p14="http://schemas.microsoft.com/office/powerpoint/2010/main" val="7549574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“Interest” method</a:t>
            </a:r>
          </a:p>
          <a:p>
            <a:pPr marL="0" indent="0">
              <a:buNone/>
            </a:pPr>
            <a:endParaRPr lang="en-US" dirty="0"/>
          </a:p>
          <a:p>
            <a:pPr marL="0" indent="0">
              <a:buNone/>
            </a:pPr>
            <a:r>
              <a:rPr lang="en-US" dirty="0"/>
              <a:t>– To provide level effective rate on the sum of the debt</a:t>
            </a:r>
          </a:p>
          <a:p>
            <a:pPr marL="0" indent="0">
              <a:buNone/>
            </a:pPr>
            <a:r>
              <a:rPr lang="en-US" dirty="0"/>
              <a:t>outstanding and the unamortized premium or discount</a:t>
            </a:r>
          </a:p>
          <a:p>
            <a:pPr marL="0" indent="0">
              <a:buNone/>
            </a:pPr>
            <a:endParaRPr lang="en-US" dirty="0"/>
          </a:p>
          <a:p>
            <a:pPr marL="0" indent="0">
              <a:buNone/>
            </a:pPr>
            <a:r>
              <a:rPr lang="en-US" dirty="0"/>
              <a:t>– Simplified interest method on fixed rate bonds is to</a:t>
            </a:r>
          </a:p>
          <a:p>
            <a:pPr marL="0" indent="0">
              <a:buNone/>
            </a:pPr>
            <a:r>
              <a:rPr lang="en-US" dirty="0"/>
              <a:t>amortize a pro‐rata share of the interest expense</a:t>
            </a:r>
          </a:p>
        </p:txBody>
      </p:sp>
    </p:spTree>
    <p:extLst>
      <p:ext uri="{BB962C8B-B14F-4D97-AF65-F5344CB8AC3E}">
        <p14:creationId xmlns:p14="http://schemas.microsoft.com/office/powerpoint/2010/main" val="17135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Assets ‐ reminders</a:t>
            </a:r>
          </a:p>
        </p:txBody>
      </p:sp>
      <p:sp>
        <p:nvSpPr>
          <p:cNvPr id="3" name="Content Placeholder 2"/>
          <p:cNvSpPr>
            <a:spLocks noGrp="1"/>
          </p:cNvSpPr>
          <p:nvPr>
            <p:ph idx="1"/>
          </p:nvPr>
        </p:nvSpPr>
        <p:spPr/>
        <p:txBody>
          <a:bodyPr/>
          <a:lstStyle/>
          <a:p>
            <a:pPr marL="0" indent="0">
              <a:buNone/>
            </a:pPr>
            <a:r>
              <a:rPr lang="en-US" b="1" dirty="0"/>
              <a:t>Proprietary Funds and Fiduciary Funds</a:t>
            </a:r>
          </a:p>
          <a:p>
            <a:pPr marL="0" indent="0">
              <a:buNone/>
            </a:pPr>
            <a:r>
              <a:rPr lang="en-US" dirty="0"/>
              <a:t>• </a:t>
            </a:r>
            <a:r>
              <a:rPr lang="en-US" i="1" dirty="0"/>
              <a:t>Capital assets recorded on the fund level</a:t>
            </a:r>
          </a:p>
          <a:p>
            <a:pPr marL="0" indent="0">
              <a:buNone/>
            </a:pPr>
            <a:endParaRPr lang="en-US" i="1" dirty="0"/>
          </a:p>
          <a:p>
            <a:pPr marL="0" indent="0">
              <a:buNone/>
            </a:pPr>
            <a:r>
              <a:rPr lang="en-US" b="1" dirty="0"/>
              <a:t>Governmental Funds</a:t>
            </a:r>
          </a:p>
          <a:p>
            <a:pPr marL="0" indent="0">
              <a:buNone/>
            </a:pPr>
            <a:r>
              <a:rPr lang="en-US" dirty="0"/>
              <a:t>• Capital purchases recorded as expenditures</a:t>
            </a:r>
          </a:p>
          <a:p>
            <a:pPr marL="0" indent="0">
              <a:buNone/>
            </a:pPr>
            <a:r>
              <a:rPr lang="en-US" dirty="0"/>
              <a:t>	– Referred to as “Capital Outlay”</a:t>
            </a:r>
          </a:p>
          <a:p>
            <a:pPr marL="0" indent="0">
              <a:buNone/>
            </a:pPr>
            <a:r>
              <a:rPr lang="en-US" dirty="0"/>
              <a:t>• Recorded as capital assets after reconciling to</a:t>
            </a:r>
          </a:p>
          <a:p>
            <a:pPr marL="0" indent="0">
              <a:buNone/>
            </a:pPr>
            <a:r>
              <a:rPr lang="en-US" dirty="0"/>
              <a:t>   government‐wide full accrual statements.</a:t>
            </a:r>
          </a:p>
        </p:txBody>
      </p:sp>
    </p:spTree>
    <p:extLst>
      <p:ext uri="{BB962C8B-B14F-4D97-AF65-F5344CB8AC3E}">
        <p14:creationId xmlns:p14="http://schemas.microsoft.com/office/powerpoint/2010/main" val="7937916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Infrastructure Assets</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904875" y="1552575"/>
            <a:ext cx="7334250" cy="4210050"/>
          </a:xfrm>
          <a:prstGeom prst="rect">
            <a:avLst/>
          </a:prstGeom>
          <a:noFill/>
          <a:ln w="9525">
            <a:noFill/>
            <a:miter lim="800000"/>
            <a:headEnd/>
            <a:tailEnd/>
          </a:ln>
        </p:spPr>
      </p:pic>
    </p:spTree>
    <p:extLst>
      <p:ext uri="{BB962C8B-B14F-4D97-AF65-F5344CB8AC3E}">
        <p14:creationId xmlns:p14="http://schemas.microsoft.com/office/powerpoint/2010/main" val="37866595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Depreciation</a:t>
            </a:r>
          </a:p>
        </p:txBody>
      </p:sp>
      <p:sp>
        <p:nvSpPr>
          <p:cNvPr id="3" name="Content Placeholder 2"/>
          <p:cNvSpPr>
            <a:spLocks noGrp="1"/>
          </p:cNvSpPr>
          <p:nvPr>
            <p:ph idx="1"/>
          </p:nvPr>
        </p:nvSpPr>
        <p:spPr/>
        <p:txBody>
          <a:bodyPr/>
          <a:lstStyle/>
          <a:p>
            <a:r>
              <a:rPr lang="en-US" sz="2600" dirty="0"/>
              <a:t>Things to consider in implementing depreciation.</a:t>
            </a:r>
          </a:p>
          <a:p>
            <a:pPr lvl="1"/>
            <a:r>
              <a:rPr lang="en-US" sz="2200" dirty="0"/>
              <a:t>Depreciable lives</a:t>
            </a:r>
          </a:p>
          <a:p>
            <a:pPr lvl="1"/>
            <a:r>
              <a:rPr lang="en-US" sz="2200" dirty="0"/>
              <a:t>Depreciation methods</a:t>
            </a:r>
          </a:p>
          <a:p>
            <a:pPr lvl="1"/>
            <a:r>
              <a:rPr lang="en-US" sz="2200" dirty="0"/>
              <a:t>Capitalization threshold</a:t>
            </a:r>
          </a:p>
          <a:p>
            <a:pPr lvl="1"/>
            <a:r>
              <a:rPr lang="en-US" sz="2200" dirty="0"/>
              <a:t>In what department of the government does the asset belong?</a:t>
            </a:r>
          </a:p>
          <a:p>
            <a:endParaRPr lang="en-US" dirty="0"/>
          </a:p>
        </p:txBody>
      </p:sp>
    </p:spTree>
    <p:extLst>
      <p:ext uri="{BB962C8B-B14F-4D97-AF65-F5344CB8AC3E}">
        <p14:creationId xmlns:p14="http://schemas.microsoft.com/office/powerpoint/2010/main" val="962513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Infrastructure</a:t>
            </a:r>
          </a:p>
        </p:txBody>
      </p:sp>
      <p:sp>
        <p:nvSpPr>
          <p:cNvPr id="3" name="Content Placeholder 2"/>
          <p:cNvSpPr>
            <a:spLocks noGrp="1"/>
          </p:cNvSpPr>
          <p:nvPr>
            <p:ph idx="1"/>
          </p:nvPr>
        </p:nvSpPr>
        <p:spPr/>
        <p:txBody>
          <a:bodyPr/>
          <a:lstStyle/>
          <a:p>
            <a:r>
              <a:rPr lang="en-US" sz="2600" dirty="0"/>
              <a:t>Infrastructure, defined as:</a:t>
            </a:r>
          </a:p>
          <a:p>
            <a:pPr lvl="1"/>
            <a:r>
              <a:rPr lang="en-US" sz="2200" dirty="0"/>
              <a:t>Long-lived capital assets that can be preserved for a significantly greater period than most capital assets</a:t>
            </a:r>
          </a:p>
          <a:p>
            <a:pPr lvl="1"/>
            <a:r>
              <a:rPr lang="en-US" sz="2200" dirty="0"/>
              <a:t>Normally stationary items</a:t>
            </a:r>
          </a:p>
          <a:p>
            <a:pPr lvl="1"/>
            <a:r>
              <a:rPr lang="en-US" sz="2200" dirty="0"/>
              <a:t>Examples:</a:t>
            </a:r>
          </a:p>
          <a:p>
            <a:pPr lvl="2"/>
            <a:r>
              <a:rPr lang="en-US" sz="2200" dirty="0"/>
              <a:t>Roads and bridges</a:t>
            </a:r>
          </a:p>
          <a:p>
            <a:pPr lvl="2"/>
            <a:r>
              <a:rPr lang="en-US" sz="2200" dirty="0"/>
              <a:t> dams</a:t>
            </a:r>
          </a:p>
          <a:p>
            <a:pPr lvl="2"/>
            <a:r>
              <a:rPr lang="en-US" sz="2200" dirty="0"/>
              <a:t>Water and sewer systems</a:t>
            </a:r>
          </a:p>
          <a:p>
            <a:endParaRPr lang="en-US" dirty="0"/>
          </a:p>
        </p:txBody>
      </p:sp>
    </p:spTree>
    <p:extLst>
      <p:ext uri="{BB962C8B-B14F-4D97-AF65-F5344CB8AC3E}">
        <p14:creationId xmlns:p14="http://schemas.microsoft.com/office/powerpoint/2010/main" val="39918934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Infrastructure Assets</a:t>
            </a:r>
          </a:p>
        </p:txBody>
      </p:sp>
      <p:sp>
        <p:nvSpPr>
          <p:cNvPr id="3" name="Content Placeholder 2"/>
          <p:cNvSpPr>
            <a:spLocks noGrp="1"/>
          </p:cNvSpPr>
          <p:nvPr>
            <p:ph idx="1"/>
          </p:nvPr>
        </p:nvSpPr>
        <p:spPr/>
        <p:txBody>
          <a:bodyPr/>
          <a:lstStyle/>
          <a:p>
            <a:r>
              <a:rPr lang="en-US" sz="2600" dirty="0"/>
              <a:t>Reporting alternatives</a:t>
            </a:r>
          </a:p>
          <a:p>
            <a:pPr marL="0" indent="0">
              <a:buNone/>
            </a:pPr>
            <a:endParaRPr lang="en-US" sz="2600" dirty="0"/>
          </a:p>
          <a:p>
            <a:pPr lvl="1"/>
            <a:r>
              <a:rPr lang="en-US" dirty="0"/>
              <a:t>Modified approach</a:t>
            </a:r>
          </a:p>
          <a:p>
            <a:pPr lvl="1"/>
            <a:r>
              <a:rPr lang="en-US" dirty="0"/>
              <a:t>Historical cost based depreciation</a:t>
            </a:r>
          </a:p>
          <a:p>
            <a:endParaRPr lang="en-US" dirty="0"/>
          </a:p>
        </p:txBody>
      </p:sp>
    </p:spTree>
    <p:extLst>
      <p:ext uri="{BB962C8B-B14F-4D97-AF65-F5344CB8AC3E}">
        <p14:creationId xmlns:p14="http://schemas.microsoft.com/office/powerpoint/2010/main" val="29092512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“Modified” Approach</a:t>
            </a:r>
          </a:p>
        </p:txBody>
      </p:sp>
      <p:sp>
        <p:nvSpPr>
          <p:cNvPr id="3" name="Content Placeholder 2"/>
          <p:cNvSpPr>
            <a:spLocks noGrp="1"/>
          </p:cNvSpPr>
          <p:nvPr>
            <p:ph idx="1"/>
          </p:nvPr>
        </p:nvSpPr>
        <p:spPr/>
        <p:txBody>
          <a:bodyPr/>
          <a:lstStyle/>
          <a:p>
            <a:r>
              <a:rPr lang="en-US" sz="2600" dirty="0"/>
              <a:t>No depreciation is required if the government demonstrates that it is maintaining qualifying infrastructure assets approximately at or above the condition level established.</a:t>
            </a:r>
          </a:p>
          <a:p>
            <a:r>
              <a:rPr lang="en-US" sz="2600" dirty="0"/>
              <a:t>Condition assessments must be performed at least every three years.</a:t>
            </a:r>
          </a:p>
          <a:p>
            <a:endParaRPr lang="en-US" dirty="0"/>
          </a:p>
        </p:txBody>
      </p:sp>
    </p:spTree>
    <p:extLst>
      <p:ext uri="{BB962C8B-B14F-4D97-AF65-F5344CB8AC3E}">
        <p14:creationId xmlns:p14="http://schemas.microsoft.com/office/powerpoint/2010/main" val="17994574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Modified Approach</a:t>
            </a:r>
          </a:p>
        </p:txBody>
      </p:sp>
      <p:sp>
        <p:nvSpPr>
          <p:cNvPr id="3" name="Content Placeholder 2"/>
          <p:cNvSpPr>
            <a:spLocks noGrp="1"/>
          </p:cNvSpPr>
          <p:nvPr>
            <p:ph idx="1"/>
          </p:nvPr>
        </p:nvSpPr>
        <p:spPr/>
        <p:txBody>
          <a:bodyPr/>
          <a:lstStyle/>
          <a:p>
            <a:pPr marL="0" indent="0">
              <a:buNone/>
            </a:pPr>
            <a:r>
              <a:rPr lang="en-US" dirty="0"/>
              <a:t>• Capitalize expenditures that meet the Government’s</a:t>
            </a:r>
          </a:p>
          <a:p>
            <a:pPr marL="0" indent="0">
              <a:buNone/>
            </a:pPr>
            <a:r>
              <a:rPr lang="en-US" dirty="0"/>
              <a:t>    policy for addition.</a:t>
            </a:r>
          </a:p>
          <a:p>
            <a:pPr marL="0" indent="0">
              <a:buNone/>
            </a:pPr>
            <a:r>
              <a:rPr lang="en-US" dirty="0"/>
              <a:t>     – Capitalization threshold, typically at least  $5,000</a:t>
            </a:r>
          </a:p>
          <a:p>
            <a:pPr marL="0" indent="0">
              <a:buNone/>
            </a:pPr>
            <a:r>
              <a:rPr lang="en-US" dirty="0"/>
              <a:t>     – And useful life greater than one year</a:t>
            </a:r>
          </a:p>
          <a:p>
            <a:pPr marL="0" indent="0">
              <a:buNone/>
            </a:pPr>
            <a:r>
              <a:rPr lang="en-US" dirty="0"/>
              <a:t>• Depreciate the assets over the useful life</a:t>
            </a:r>
          </a:p>
        </p:txBody>
      </p:sp>
    </p:spTree>
    <p:extLst>
      <p:ext uri="{BB962C8B-B14F-4D97-AF65-F5344CB8AC3E}">
        <p14:creationId xmlns:p14="http://schemas.microsoft.com/office/powerpoint/2010/main" val="362559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Fund Accounting</a:t>
            </a:r>
          </a:p>
          <a:p>
            <a:pPr lvl="1"/>
            <a:r>
              <a:rPr lang="en-US" sz="2200" dirty="0"/>
              <a:t>In the private sector generally even the most complex businesses are presented as a single, unitary entity for the purposes of financial reporting.</a:t>
            </a:r>
          </a:p>
          <a:p>
            <a:pPr lvl="1"/>
            <a:r>
              <a:rPr lang="en-US" sz="2200" dirty="0"/>
              <a:t>Governments, however, are required to use fund reporting to accompany their government wide financial statements.</a:t>
            </a:r>
          </a:p>
          <a:p>
            <a:pPr>
              <a:buNone/>
            </a:pPr>
            <a:r>
              <a:rPr lang="en-US"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Key Difference between the Two Approaches</a:t>
            </a:r>
          </a:p>
        </p:txBody>
      </p:sp>
      <p:sp>
        <p:nvSpPr>
          <p:cNvPr id="3" name="Content Placeholder 2"/>
          <p:cNvSpPr>
            <a:spLocks noGrp="1"/>
          </p:cNvSpPr>
          <p:nvPr>
            <p:ph idx="1"/>
          </p:nvPr>
        </p:nvSpPr>
        <p:spPr/>
        <p:txBody>
          <a:bodyPr/>
          <a:lstStyle/>
          <a:p>
            <a:r>
              <a:rPr lang="en-US" dirty="0"/>
              <a:t>Under the non modified approach, </a:t>
            </a:r>
            <a:r>
              <a:rPr lang="en-US" dirty="0" err="1"/>
              <a:t>capitalizable</a:t>
            </a:r>
            <a:endParaRPr lang="en-US" dirty="0"/>
          </a:p>
          <a:p>
            <a:pPr marL="0" indent="0">
              <a:buNone/>
            </a:pPr>
            <a:r>
              <a:rPr lang="en-US" dirty="0"/>
              <a:t>     improvements include expenditures that either:</a:t>
            </a:r>
          </a:p>
          <a:p>
            <a:pPr marL="0" indent="0">
              <a:buNone/>
            </a:pPr>
            <a:r>
              <a:rPr lang="en-US" dirty="0"/>
              <a:t>     – 1) lengthen the useful life of a capital asset OR</a:t>
            </a:r>
          </a:p>
          <a:p>
            <a:pPr marL="0" indent="0">
              <a:buNone/>
            </a:pPr>
            <a:r>
              <a:rPr lang="en-US" dirty="0"/>
              <a:t>     – 2) increase the efficiency or effectiveness of a        capital asset.</a:t>
            </a:r>
          </a:p>
          <a:p>
            <a:pPr marL="0" indent="0">
              <a:buNone/>
            </a:pPr>
            <a:endParaRPr lang="en-US" dirty="0"/>
          </a:p>
          <a:p>
            <a:pPr marL="0" indent="0">
              <a:buNone/>
            </a:pPr>
            <a:r>
              <a:rPr lang="en-US" dirty="0"/>
              <a:t>** If a government selects the modified approach, however, only the second type of improvement may be capitalized.</a:t>
            </a:r>
          </a:p>
        </p:txBody>
      </p:sp>
    </p:spTree>
    <p:extLst>
      <p:ext uri="{BB962C8B-B14F-4D97-AF65-F5344CB8AC3E}">
        <p14:creationId xmlns:p14="http://schemas.microsoft.com/office/powerpoint/2010/main" val="2565923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Capitalization of Replacements</a:t>
            </a:r>
          </a:p>
        </p:txBody>
      </p:sp>
      <p:sp>
        <p:nvSpPr>
          <p:cNvPr id="3" name="Content Placeholder 2"/>
          <p:cNvSpPr>
            <a:spLocks noGrp="1"/>
          </p:cNvSpPr>
          <p:nvPr>
            <p:ph idx="1"/>
          </p:nvPr>
        </p:nvSpPr>
        <p:spPr/>
        <p:txBody>
          <a:bodyPr/>
          <a:lstStyle/>
          <a:p>
            <a:pPr marL="0" indent="0">
              <a:buNone/>
            </a:pPr>
            <a:r>
              <a:rPr lang="en-US" dirty="0"/>
              <a:t>• Subsequent to the acquisition of capital assets, a</a:t>
            </a:r>
          </a:p>
          <a:p>
            <a:pPr marL="0" indent="0">
              <a:buNone/>
            </a:pPr>
            <a:r>
              <a:rPr lang="en-US" dirty="0"/>
              <a:t>government may accrue costs for:</a:t>
            </a:r>
          </a:p>
          <a:p>
            <a:pPr marL="0" indent="0">
              <a:buNone/>
            </a:pPr>
            <a:r>
              <a:rPr lang="en-US" dirty="0"/>
              <a:t>	– Additions</a:t>
            </a:r>
          </a:p>
          <a:p>
            <a:pPr marL="0" indent="0">
              <a:buNone/>
            </a:pPr>
            <a:r>
              <a:rPr lang="en-US" dirty="0"/>
              <a:t>	– Improvements and replacements</a:t>
            </a:r>
          </a:p>
          <a:p>
            <a:pPr marL="0" indent="0">
              <a:buNone/>
            </a:pPr>
            <a:r>
              <a:rPr lang="en-US" dirty="0"/>
              <a:t>	– Rearrangements and reinstallations</a:t>
            </a:r>
          </a:p>
          <a:p>
            <a:pPr marL="0" indent="0">
              <a:buNone/>
            </a:pPr>
            <a:r>
              <a:rPr lang="en-US" dirty="0"/>
              <a:t>	– Repairs and maintenance</a:t>
            </a:r>
          </a:p>
        </p:txBody>
      </p:sp>
    </p:spTree>
    <p:extLst>
      <p:ext uri="{BB962C8B-B14F-4D97-AF65-F5344CB8AC3E}">
        <p14:creationId xmlns:p14="http://schemas.microsoft.com/office/powerpoint/2010/main" val="25544427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Internal Control Considerations for 		Capital Assets</a:t>
            </a:r>
          </a:p>
        </p:txBody>
      </p:sp>
      <p:sp>
        <p:nvSpPr>
          <p:cNvPr id="3" name="Content Placeholder 2"/>
          <p:cNvSpPr>
            <a:spLocks noGrp="1"/>
          </p:cNvSpPr>
          <p:nvPr>
            <p:ph idx="1"/>
          </p:nvPr>
        </p:nvSpPr>
        <p:spPr/>
        <p:txBody>
          <a:bodyPr/>
          <a:lstStyle/>
          <a:p>
            <a:pPr marL="0" indent="0">
              <a:buNone/>
            </a:pPr>
            <a:r>
              <a:rPr lang="en-US" sz="2400" dirty="0"/>
              <a:t>Monitoring Controls:</a:t>
            </a:r>
          </a:p>
          <a:p>
            <a:pPr marL="0" indent="0">
              <a:buNone/>
            </a:pPr>
            <a:r>
              <a:rPr lang="en-US" sz="2400" dirty="0"/>
              <a:t>– How well are capital asset records maintained, including</a:t>
            </a:r>
          </a:p>
          <a:p>
            <a:pPr marL="0" indent="0">
              <a:buNone/>
            </a:pPr>
            <a:r>
              <a:rPr lang="en-US" sz="2400" dirty="0"/>
              <a:t>how such records are integrated into the accounting system? Are subsidiary ledger and/or tag system used containing information such as description, location, cost, tag #, useful life, etc. for each capital asset?</a:t>
            </a:r>
          </a:p>
          <a:p>
            <a:pPr marL="0" indent="0">
              <a:buNone/>
            </a:pPr>
            <a:r>
              <a:rPr lang="en-US" sz="2400" dirty="0"/>
              <a:t>– Are individual(s) responsible for processing invoices knowledgeable of your entity’s capitalization policy? What</a:t>
            </a:r>
          </a:p>
          <a:p>
            <a:pPr marL="0" indent="0">
              <a:buNone/>
            </a:pPr>
            <a:r>
              <a:rPr lang="en-US" sz="2400" dirty="0"/>
              <a:t>is the risk that a capital asset addition could get improperly expensed? Or only partially recorded (i.e. not including any ancillary costs associated with getting the asset in place, such as shipping and installation)</a:t>
            </a:r>
          </a:p>
        </p:txBody>
      </p:sp>
    </p:spTree>
    <p:extLst>
      <p:ext uri="{BB962C8B-B14F-4D97-AF65-F5344CB8AC3E}">
        <p14:creationId xmlns:p14="http://schemas.microsoft.com/office/powerpoint/2010/main" val="35662108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 Reconciliation Controls:</a:t>
            </a:r>
          </a:p>
          <a:p>
            <a:pPr marL="0" indent="0">
              <a:buNone/>
            </a:pPr>
            <a:endParaRPr lang="en-US" dirty="0"/>
          </a:p>
          <a:p>
            <a:pPr marL="0" indent="0">
              <a:buNone/>
            </a:pPr>
            <a:r>
              <a:rPr lang="en-US" dirty="0"/>
              <a:t>– Ensure that the detailed listing of capital asset schedule reconciles to the general ledger (for proprietary funds) and roll‐forward schedule (for governmental and proprietary funds).</a:t>
            </a:r>
          </a:p>
          <a:p>
            <a:pPr marL="0" indent="0">
              <a:buNone/>
            </a:pPr>
            <a:endParaRPr lang="en-US" dirty="0"/>
          </a:p>
          <a:p>
            <a:pPr marL="0" indent="0">
              <a:buNone/>
            </a:pPr>
            <a:r>
              <a:rPr lang="en-US" dirty="0"/>
              <a:t>– Ensure that capital asset additions related to</a:t>
            </a:r>
          </a:p>
          <a:p>
            <a:pPr marL="0" indent="0">
              <a:buNone/>
            </a:pPr>
            <a:r>
              <a:rPr lang="en-US" dirty="0"/>
              <a:t>governmental funds are reconciled to the capital outlay</a:t>
            </a:r>
          </a:p>
          <a:p>
            <a:pPr marL="0" indent="0">
              <a:buNone/>
            </a:pPr>
            <a:r>
              <a:rPr lang="en-US" dirty="0"/>
              <a:t>expenditure accounts.</a:t>
            </a:r>
          </a:p>
        </p:txBody>
      </p:sp>
    </p:spTree>
    <p:extLst>
      <p:ext uri="{BB962C8B-B14F-4D97-AF65-F5344CB8AC3E}">
        <p14:creationId xmlns:p14="http://schemas.microsoft.com/office/powerpoint/2010/main" val="36568560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r>
              <a:rPr lang="en-US" dirty="0"/>
              <a:t>Physical Inventory Controls:</a:t>
            </a:r>
          </a:p>
          <a:p>
            <a:pPr marL="0" indent="0">
              <a:buNone/>
            </a:pPr>
            <a:r>
              <a:rPr lang="en-US" dirty="0"/>
              <a:t>– Are periodic physical counts/comparisons made to ensure that all capital assets included on the depreciation schedule are in existence? Does the nature and frequency of the counts meet regulatory requirements?</a:t>
            </a:r>
          </a:p>
          <a:p>
            <a:pPr marL="0" indent="0">
              <a:buNone/>
            </a:pPr>
            <a:r>
              <a:rPr lang="en-US" dirty="0"/>
              <a:t>– If an asset is damaged or can no longer be used, does your entity have a written policy in place governing the</a:t>
            </a:r>
          </a:p>
          <a:p>
            <a:pPr marL="0" indent="0">
              <a:buNone/>
            </a:pPr>
            <a:r>
              <a:rPr lang="en-US" dirty="0"/>
              <a:t>treatment of those assets that are to be disposed of or</a:t>
            </a:r>
          </a:p>
          <a:p>
            <a:pPr marL="0" indent="0">
              <a:buNone/>
            </a:pPr>
            <a:r>
              <a:rPr lang="en-US" dirty="0"/>
              <a:t>sold? What controls are in place to ensure such policy is followed?</a:t>
            </a:r>
          </a:p>
        </p:txBody>
      </p:sp>
    </p:spTree>
    <p:extLst>
      <p:ext uri="{BB962C8B-B14F-4D97-AF65-F5344CB8AC3E}">
        <p14:creationId xmlns:p14="http://schemas.microsoft.com/office/powerpoint/2010/main" val="13932750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sz="2700" dirty="0"/>
              <a:t>Recording Capital Asset Acquisitions</a:t>
            </a:r>
          </a:p>
          <a:p>
            <a:pPr marL="0" indent="0">
              <a:buNone/>
            </a:pPr>
            <a:r>
              <a:rPr lang="en-US" sz="2700" dirty="0"/>
              <a:t>– Requisition: Is procurement policy followed? Purchase order always generated? Or can a capital item be purchased via check request or purchasing card?</a:t>
            </a:r>
          </a:p>
          <a:p>
            <a:pPr marL="0" indent="0">
              <a:buNone/>
            </a:pPr>
            <a:r>
              <a:rPr lang="en-US" sz="2700" dirty="0"/>
              <a:t>– Payment: What layers of review take place before an</a:t>
            </a:r>
          </a:p>
          <a:p>
            <a:pPr marL="0" indent="0">
              <a:buNone/>
            </a:pPr>
            <a:r>
              <a:rPr lang="en-US" sz="2700" dirty="0"/>
              <a:t>invoice for a capital acquisition is paid?</a:t>
            </a:r>
          </a:p>
          <a:p>
            <a:pPr marL="0" indent="0">
              <a:buNone/>
            </a:pPr>
            <a:r>
              <a:rPr lang="en-US" sz="2700" dirty="0"/>
              <a:t>– Segregation of Duties: Does the person(s) approving</a:t>
            </a:r>
          </a:p>
          <a:p>
            <a:pPr marL="0" indent="0">
              <a:buNone/>
            </a:pPr>
            <a:r>
              <a:rPr lang="en-US" sz="2700" dirty="0"/>
              <a:t>capital asset purchases have the ability to initiate</a:t>
            </a:r>
          </a:p>
          <a:p>
            <a:pPr marL="0" indent="0">
              <a:buNone/>
            </a:pPr>
            <a:r>
              <a:rPr lang="en-US" sz="2700" dirty="0"/>
              <a:t>purchases and create the documents supporting purchase initiation? If yes, who reviews and approves such purchases?</a:t>
            </a:r>
          </a:p>
        </p:txBody>
      </p:sp>
    </p:spTree>
    <p:extLst>
      <p:ext uri="{BB962C8B-B14F-4D97-AF65-F5344CB8AC3E}">
        <p14:creationId xmlns:p14="http://schemas.microsoft.com/office/powerpoint/2010/main" val="8547908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Cutoff</a:t>
            </a:r>
          </a:p>
          <a:p>
            <a:pPr marL="0" indent="0">
              <a:buNone/>
            </a:pPr>
            <a:r>
              <a:rPr lang="en-US" dirty="0"/>
              <a:t>– What does your entity do in order to ensure that all capital asset acquisitions are recorded in the proper period (including construction‐related costs and retainage)?</a:t>
            </a:r>
          </a:p>
          <a:p>
            <a:pPr marL="0" indent="0">
              <a:buNone/>
            </a:pPr>
            <a:r>
              <a:rPr lang="en-US" dirty="0"/>
              <a:t>– Are capital projects closed out and depreciated timely?</a:t>
            </a:r>
          </a:p>
          <a:p>
            <a:pPr marL="0" indent="0">
              <a:buNone/>
            </a:pPr>
            <a:r>
              <a:rPr lang="en-US" dirty="0"/>
              <a:t>What controls are in place to verify this?</a:t>
            </a:r>
          </a:p>
        </p:txBody>
      </p:sp>
    </p:spTree>
    <p:extLst>
      <p:ext uri="{BB962C8B-B14F-4D97-AF65-F5344CB8AC3E}">
        <p14:creationId xmlns:p14="http://schemas.microsoft.com/office/powerpoint/2010/main" val="25891142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Planning Policies</a:t>
            </a:r>
          </a:p>
        </p:txBody>
      </p:sp>
      <p:sp>
        <p:nvSpPr>
          <p:cNvPr id="3" name="Content Placeholder 2"/>
          <p:cNvSpPr>
            <a:spLocks noGrp="1"/>
          </p:cNvSpPr>
          <p:nvPr>
            <p:ph idx="1"/>
          </p:nvPr>
        </p:nvSpPr>
        <p:spPr/>
        <p:txBody>
          <a:bodyPr/>
          <a:lstStyle/>
          <a:p>
            <a:pPr marL="0" indent="0">
              <a:buNone/>
            </a:pPr>
            <a:r>
              <a:rPr lang="en-US" dirty="0"/>
              <a:t>• Have a capital planning policy in place before capital</a:t>
            </a:r>
          </a:p>
          <a:p>
            <a:pPr marL="0" indent="0">
              <a:buNone/>
            </a:pPr>
            <a:r>
              <a:rPr lang="en-US" dirty="0"/>
              <a:t>budgeting</a:t>
            </a:r>
          </a:p>
          <a:p>
            <a:pPr marL="0" indent="0">
              <a:buNone/>
            </a:pPr>
            <a:r>
              <a:rPr lang="en-US" dirty="0"/>
              <a:t>– Address policies for accounting, maintenance, and</a:t>
            </a:r>
          </a:p>
          <a:p>
            <a:pPr marL="0" indent="0">
              <a:buNone/>
            </a:pPr>
            <a:r>
              <a:rPr lang="en-US" dirty="0"/>
              <a:t>replacement of capital assets</a:t>
            </a:r>
          </a:p>
          <a:p>
            <a:pPr marL="0" indent="0">
              <a:buNone/>
            </a:pPr>
            <a:r>
              <a:rPr lang="en-US" dirty="0"/>
              <a:t>– Make sure leaders, management and staff understand their roles in the capital planning process</a:t>
            </a:r>
          </a:p>
          <a:p>
            <a:pPr marL="0" indent="0">
              <a:buNone/>
            </a:pPr>
            <a:r>
              <a:rPr lang="en-US" dirty="0"/>
              <a:t>– Know your government’s capital needs, plan for debt</a:t>
            </a:r>
          </a:p>
          <a:p>
            <a:pPr marL="0" indent="0">
              <a:buNone/>
            </a:pPr>
            <a:r>
              <a:rPr lang="en-US" dirty="0"/>
              <a:t>issuance, and impact on reserves</a:t>
            </a:r>
          </a:p>
        </p:txBody>
      </p:sp>
    </p:spTree>
    <p:extLst>
      <p:ext uri="{BB962C8B-B14F-4D97-AF65-F5344CB8AC3E}">
        <p14:creationId xmlns:p14="http://schemas.microsoft.com/office/powerpoint/2010/main" val="18183505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for your capital planning</a:t>
            </a:r>
            <a:br>
              <a:rPr lang="en-US" dirty="0"/>
            </a:br>
            <a:r>
              <a:rPr lang="en-US" dirty="0"/>
              <a:t>policies</a:t>
            </a:r>
          </a:p>
        </p:txBody>
      </p:sp>
      <p:sp>
        <p:nvSpPr>
          <p:cNvPr id="3" name="Content Placeholder 2"/>
          <p:cNvSpPr>
            <a:spLocks noGrp="1"/>
          </p:cNvSpPr>
          <p:nvPr>
            <p:ph idx="1"/>
          </p:nvPr>
        </p:nvSpPr>
        <p:spPr/>
        <p:txBody>
          <a:bodyPr/>
          <a:lstStyle/>
          <a:p>
            <a:pPr marL="0" indent="0">
              <a:buNone/>
            </a:pPr>
            <a:r>
              <a:rPr lang="en-US" sz="2400" dirty="0"/>
              <a:t>How team will work to achieve the plan to meet your</a:t>
            </a:r>
          </a:p>
          <a:p>
            <a:pPr marL="0" indent="0">
              <a:buNone/>
            </a:pPr>
            <a:r>
              <a:rPr lang="en-US" sz="2400" dirty="0"/>
              <a:t>organization’s needs</a:t>
            </a:r>
          </a:p>
          <a:p>
            <a:pPr marL="0" indent="0">
              <a:buNone/>
            </a:pPr>
            <a:r>
              <a:rPr lang="en-US" sz="2400" dirty="0"/>
              <a:t>• Definitions of capital assets, capital improvement, significant capital maintenance projects</a:t>
            </a:r>
          </a:p>
          <a:p>
            <a:pPr marL="0" indent="0">
              <a:buNone/>
            </a:pPr>
            <a:r>
              <a:rPr lang="en-US" sz="2400" dirty="0"/>
              <a:t>• Establishment of a capital planning / long‐range financial management committee</a:t>
            </a:r>
          </a:p>
          <a:p>
            <a:pPr marL="0" indent="0">
              <a:buNone/>
            </a:pPr>
            <a:r>
              <a:rPr lang="en-US" sz="2400" dirty="0"/>
              <a:t>• Ways to assess fiscal capacity for your government</a:t>
            </a:r>
          </a:p>
          <a:p>
            <a:pPr marL="0" indent="0">
              <a:buNone/>
            </a:pPr>
            <a:r>
              <a:rPr lang="en-US" sz="2400" dirty="0"/>
              <a:t>• How to monitor and manage capital asset lives vs. debt issuance in terms of funding strategies</a:t>
            </a:r>
          </a:p>
          <a:p>
            <a:pPr marL="0" indent="0">
              <a:buNone/>
            </a:pPr>
            <a:r>
              <a:rPr lang="en-US" sz="2400" dirty="0"/>
              <a:t>• Who monitors the plan? Who updates the plan? – never a static process</a:t>
            </a:r>
          </a:p>
        </p:txBody>
      </p:sp>
    </p:spTree>
    <p:extLst>
      <p:ext uri="{BB962C8B-B14F-4D97-AF65-F5344CB8AC3E}">
        <p14:creationId xmlns:p14="http://schemas.microsoft.com/office/powerpoint/2010/main" val="12829010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Financial Statements</a:t>
            </a:r>
          </a:p>
        </p:txBody>
      </p:sp>
      <p:sp>
        <p:nvSpPr>
          <p:cNvPr id="3" name="Content Placeholder 2"/>
          <p:cNvSpPr>
            <a:spLocks noGrp="1"/>
          </p:cNvSpPr>
          <p:nvPr>
            <p:ph idx="1"/>
          </p:nvPr>
        </p:nvSpPr>
        <p:spPr/>
        <p:txBody>
          <a:bodyPr/>
          <a:lstStyle/>
          <a:p>
            <a:pPr marL="0" indent="0">
              <a:buNone/>
            </a:pPr>
            <a:endParaRPr lang="en-US" sz="3600" b="1" dirty="0"/>
          </a:p>
          <a:p>
            <a:pPr marL="0" indent="0">
              <a:buNone/>
            </a:pPr>
            <a:endParaRPr lang="en-US" sz="3600" b="1" dirty="0"/>
          </a:p>
          <a:p>
            <a:pPr marL="0" indent="0">
              <a:buNone/>
            </a:pPr>
            <a:r>
              <a:rPr lang="en-US" sz="3600" b="1" dirty="0"/>
              <a:t>Common Mistakes in Government‐wide Financial Statements and Governmental Fund Statements</a:t>
            </a:r>
            <a:endParaRPr lang="en-US" sz="3600" dirty="0"/>
          </a:p>
        </p:txBody>
      </p:sp>
    </p:spTree>
    <p:extLst>
      <p:ext uri="{BB962C8B-B14F-4D97-AF65-F5344CB8AC3E}">
        <p14:creationId xmlns:p14="http://schemas.microsoft.com/office/powerpoint/2010/main" val="227524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Special measurement focus and basis of accounting for government entities</a:t>
            </a:r>
          </a:p>
          <a:p>
            <a:pPr lvl="1"/>
            <a:r>
              <a:rPr lang="en-US" sz="2200" dirty="0"/>
              <a:t>Government’s use two different measurement focus.</a:t>
            </a:r>
          </a:p>
          <a:p>
            <a:pPr lvl="2"/>
            <a:r>
              <a:rPr lang="en-US" sz="2200" dirty="0"/>
              <a:t>Business-type activities use an economic resources measurement focus.</a:t>
            </a:r>
          </a:p>
          <a:p>
            <a:pPr lvl="2"/>
            <a:r>
              <a:rPr lang="en-US" sz="2200" dirty="0"/>
              <a:t>Government-type activities use a financial resources measurement focus.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lgn="ctr">
              <a:buNone/>
            </a:pPr>
            <a:r>
              <a:rPr lang="en-US" b="1" dirty="0"/>
              <a:t>Calculation of Net Investment in Capital Assets</a:t>
            </a:r>
          </a:p>
          <a:p>
            <a:pPr marL="0" indent="0" algn="ctr">
              <a:buNone/>
            </a:pPr>
            <a:endParaRPr lang="en-US" b="1" dirty="0"/>
          </a:p>
          <a:p>
            <a:pPr marL="0" indent="0" algn="ctr">
              <a:buNone/>
            </a:pPr>
            <a:endParaRPr lang="en-US" b="1" dirty="0"/>
          </a:p>
          <a:p>
            <a:pPr marL="0" indent="0">
              <a:buNone/>
            </a:pPr>
            <a:r>
              <a:rPr lang="en-US" dirty="0"/>
              <a:t>Net Investment in Capital Assets in a classification of net position that is shown on the Statement of Net Position (full accrual balance sheet).</a:t>
            </a:r>
          </a:p>
        </p:txBody>
      </p:sp>
    </p:spTree>
    <p:extLst>
      <p:ext uri="{BB962C8B-B14F-4D97-AF65-F5344CB8AC3E}">
        <p14:creationId xmlns:p14="http://schemas.microsoft.com/office/powerpoint/2010/main" val="25913657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Calculation of Net Investment in Capital Assets</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a:stretch>
            <a:fillRect/>
          </a:stretch>
        </p:blipFill>
        <p:spPr>
          <a:xfrm>
            <a:off x="1066800" y="1905000"/>
            <a:ext cx="7162800" cy="3886200"/>
          </a:xfrm>
          <a:prstGeom prst="rect">
            <a:avLst/>
          </a:prstGeom>
        </p:spPr>
      </p:pic>
    </p:spTree>
    <p:extLst>
      <p:ext uri="{BB962C8B-B14F-4D97-AF65-F5344CB8AC3E}">
        <p14:creationId xmlns:p14="http://schemas.microsoft.com/office/powerpoint/2010/main" val="6931635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r>
              <a:rPr lang="en-US" dirty="0"/>
              <a:t>The City of Springfield has $100m in capital assets net of depreciation at the end of the year. The City has $50m in capital related debt through two bond issuances, of which one issuance has $10m in unspent bond proceeds. The City has a $5m deferred loss on refunding which occurred in the current year, at an issuance cost of $2m. What should be reported as the Net Investment in Capital Assets?</a:t>
            </a:r>
          </a:p>
        </p:txBody>
      </p:sp>
    </p:spTree>
    <p:extLst>
      <p:ext uri="{BB962C8B-B14F-4D97-AF65-F5344CB8AC3E}">
        <p14:creationId xmlns:p14="http://schemas.microsoft.com/office/powerpoint/2010/main" val="13711109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Example Answer:</a:t>
            </a:r>
          </a:p>
          <a:p>
            <a:pPr marL="0" indent="0">
              <a:buNone/>
            </a:pPr>
            <a:endParaRPr lang="en-US" dirty="0"/>
          </a:p>
          <a:p>
            <a:pPr marL="0" indent="0">
              <a:buNone/>
            </a:pPr>
            <a:r>
              <a:rPr lang="en-US" b="1" dirty="0">
                <a:latin typeface="Calibri-Bold"/>
              </a:rPr>
              <a:t>City of Springfield (in millions)</a:t>
            </a:r>
          </a:p>
          <a:p>
            <a:pPr marL="0" indent="0">
              <a:buNone/>
            </a:pPr>
            <a:r>
              <a:rPr lang="en-US" dirty="0"/>
              <a:t>Capital Assets, net of depreciation: 			100</a:t>
            </a:r>
          </a:p>
          <a:p>
            <a:pPr marL="0" indent="0">
              <a:buNone/>
            </a:pPr>
            <a:r>
              <a:rPr lang="en-US" dirty="0"/>
              <a:t>Less: Capital related debt   				 ‐50</a:t>
            </a:r>
          </a:p>
          <a:p>
            <a:pPr marL="0" indent="0">
              <a:buNone/>
            </a:pPr>
            <a:r>
              <a:rPr lang="en-US" dirty="0"/>
              <a:t>Add: Unspent bond proceeds 				  10</a:t>
            </a:r>
          </a:p>
          <a:p>
            <a:pPr marL="0" indent="0">
              <a:buNone/>
            </a:pPr>
            <a:r>
              <a:rPr lang="en-US" dirty="0"/>
              <a:t>Add: Deferred Outflow ‐ Loss on Refunding 		</a:t>
            </a:r>
            <a:r>
              <a:rPr lang="en-US" u="sng" dirty="0"/>
              <a:t>     5</a:t>
            </a:r>
          </a:p>
          <a:p>
            <a:pPr marL="0" indent="0">
              <a:buNone/>
            </a:pPr>
            <a:r>
              <a:rPr lang="en-US" b="1" dirty="0">
                <a:latin typeface="Calibri-Bold"/>
              </a:rPr>
              <a:t>Net Investment in Capital Assets   		  65</a:t>
            </a:r>
            <a:endParaRPr lang="en-US" dirty="0"/>
          </a:p>
        </p:txBody>
      </p:sp>
    </p:spTree>
    <p:extLst>
      <p:ext uri="{BB962C8B-B14F-4D97-AF65-F5344CB8AC3E}">
        <p14:creationId xmlns:p14="http://schemas.microsoft.com/office/powerpoint/2010/main" val="23953379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Deferred Gain/Loss on Refunding</a:t>
            </a:r>
          </a:p>
          <a:p>
            <a:pPr marL="0" indent="0">
              <a:buNone/>
            </a:pPr>
            <a:r>
              <a:rPr lang="en-US" dirty="0"/>
              <a:t>• </a:t>
            </a:r>
            <a:r>
              <a:rPr lang="en-US" i="1" dirty="0"/>
              <a:t>GASB 65 Definition</a:t>
            </a:r>
            <a:r>
              <a:rPr lang="en-US" dirty="0"/>
              <a:t>: The deferred gain/loss on refunding is the difference between the reacquisition</a:t>
            </a:r>
          </a:p>
          <a:p>
            <a:pPr marL="0" indent="0">
              <a:buNone/>
            </a:pPr>
            <a:r>
              <a:rPr lang="en-US" dirty="0"/>
              <a:t>price and the net carrying amount</a:t>
            </a:r>
          </a:p>
          <a:p>
            <a:pPr marL="0" indent="0">
              <a:buNone/>
            </a:pPr>
            <a:endParaRPr lang="en-US" dirty="0"/>
          </a:p>
          <a:p>
            <a:pPr marL="0" indent="0">
              <a:buNone/>
            </a:pPr>
            <a:r>
              <a:rPr lang="en-US" dirty="0"/>
              <a:t>• Should be shown as a deferred outflow/inflow of resources</a:t>
            </a:r>
          </a:p>
        </p:txBody>
      </p:sp>
    </p:spTree>
    <p:extLst>
      <p:ext uri="{BB962C8B-B14F-4D97-AF65-F5344CB8AC3E}">
        <p14:creationId xmlns:p14="http://schemas.microsoft.com/office/powerpoint/2010/main" val="4175737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GASB 65 Definition: </a:t>
            </a:r>
            <a:r>
              <a:rPr lang="en-US" dirty="0"/>
              <a:t>The deferred gain/loss on refunding is the difference between the reacquisition price</a:t>
            </a:r>
            <a:r>
              <a:rPr lang="en-US" b="1" dirty="0"/>
              <a:t>(1) </a:t>
            </a:r>
            <a:r>
              <a:rPr lang="en-US" dirty="0"/>
              <a:t>and the net carrying amount</a:t>
            </a:r>
            <a:r>
              <a:rPr lang="en-US" b="1" dirty="0"/>
              <a:t>(2)</a:t>
            </a:r>
            <a:r>
              <a:rPr lang="en-US" dirty="0"/>
              <a:t>.</a:t>
            </a:r>
          </a:p>
          <a:p>
            <a:pPr marL="0" indent="0">
              <a:buNone/>
            </a:pPr>
            <a:r>
              <a:rPr lang="en-US" b="1" dirty="0"/>
              <a:t>(1) </a:t>
            </a:r>
            <a:r>
              <a:rPr lang="en-US" dirty="0"/>
              <a:t>Reacquisition Price is the amount required to repay previously issued debt, including principal and any call premium. In an advance refunding, it is the amount placed in escrow to be used to pay interest and principal on the old debt.</a:t>
            </a:r>
          </a:p>
          <a:p>
            <a:pPr marL="0" indent="0">
              <a:buNone/>
            </a:pPr>
            <a:r>
              <a:rPr lang="en-US" b="1" dirty="0"/>
              <a:t>(2) </a:t>
            </a:r>
            <a:r>
              <a:rPr lang="en-US" dirty="0"/>
              <a:t>Net carrying amount is the principal remaining on the old debt, adjusted for any unamortized premium or discount.</a:t>
            </a:r>
          </a:p>
        </p:txBody>
      </p:sp>
    </p:spTree>
    <p:extLst>
      <p:ext uri="{BB962C8B-B14F-4D97-AF65-F5344CB8AC3E}">
        <p14:creationId xmlns:p14="http://schemas.microsoft.com/office/powerpoint/2010/main" val="2068368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endParaRPr lang="en-US" b="1" dirty="0"/>
          </a:p>
          <a:p>
            <a:pPr marL="0" indent="0">
              <a:buNone/>
            </a:pPr>
            <a:r>
              <a:rPr lang="en-US" dirty="0"/>
              <a:t>The City of Springfield placed $27m in an irrevocable trust to </a:t>
            </a:r>
            <a:r>
              <a:rPr lang="en-US" dirty="0" err="1"/>
              <a:t>defease</a:t>
            </a:r>
            <a:r>
              <a:rPr lang="en-US" dirty="0"/>
              <a:t> $20m of general obligation bonds which had an outstanding premium of $2m. The City expects an economic gain of $3m from the refunding. What deferred outflow/inflow of resources should be shown?</a:t>
            </a:r>
          </a:p>
        </p:txBody>
      </p:sp>
    </p:spTree>
    <p:extLst>
      <p:ext uri="{BB962C8B-B14F-4D97-AF65-F5344CB8AC3E}">
        <p14:creationId xmlns:p14="http://schemas.microsoft.com/office/powerpoint/2010/main" val="25156004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Example Answer:</a:t>
            </a:r>
          </a:p>
          <a:p>
            <a:pPr marL="0" indent="0">
              <a:buNone/>
            </a:pPr>
            <a:r>
              <a:rPr lang="en-US" b="1" dirty="0"/>
              <a:t>	Reacquisition Price:</a:t>
            </a:r>
          </a:p>
          <a:p>
            <a:pPr marL="0" indent="0">
              <a:buNone/>
            </a:pPr>
            <a:r>
              <a:rPr lang="en-US" dirty="0"/>
              <a:t>	Amount Placed in Escrow		27</a:t>
            </a:r>
          </a:p>
          <a:p>
            <a:pPr marL="0" indent="0">
              <a:buNone/>
            </a:pPr>
            <a:r>
              <a:rPr lang="en-US" b="1" dirty="0"/>
              <a:t>Net Carrying Amount:</a:t>
            </a:r>
          </a:p>
          <a:p>
            <a:pPr marL="0" indent="0">
              <a:buNone/>
            </a:pPr>
            <a:r>
              <a:rPr lang="en-US" dirty="0"/>
              <a:t>	Remaining Principal 			20</a:t>
            </a:r>
          </a:p>
          <a:p>
            <a:pPr marL="0" indent="0">
              <a:buNone/>
            </a:pPr>
            <a:r>
              <a:rPr lang="en-US" dirty="0"/>
              <a:t>	Add: Premium 				</a:t>
            </a:r>
            <a:r>
              <a:rPr lang="en-US" u="sng" dirty="0"/>
              <a:t>   2</a:t>
            </a:r>
          </a:p>
          <a:p>
            <a:pPr marL="0" indent="0">
              <a:buNone/>
            </a:pPr>
            <a:r>
              <a:rPr lang="en-US" dirty="0"/>
              <a:t>							 22</a:t>
            </a:r>
          </a:p>
          <a:p>
            <a:pPr marL="0" indent="0">
              <a:buNone/>
            </a:pPr>
            <a:r>
              <a:rPr lang="en-US" b="1" dirty="0"/>
              <a:t>Deferred Outflow of Resources</a:t>
            </a:r>
          </a:p>
          <a:p>
            <a:pPr marL="0" indent="0">
              <a:buNone/>
            </a:pPr>
            <a:r>
              <a:rPr lang="en-US" b="1" dirty="0"/>
              <a:t>Deferred Loss on Refunding 			</a:t>
            </a:r>
            <a:r>
              <a:rPr lang="en-US" b="1" u="sng" dirty="0"/>
              <a:t>    5</a:t>
            </a:r>
            <a:endParaRPr lang="en-US" u="sng" dirty="0"/>
          </a:p>
        </p:txBody>
      </p:sp>
    </p:spTree>
    <p:extLst>
      <p:ext uri="{BB962C8B-B14F-4D97-AF65-F5344CB8AC3E}">
        <p14:creationId xmlns:p14="http://schemas.microsoft.com/office/powerpoint/2010/main" val="103347379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Additional Notes:</a:t>
            </a:r>
          </a:p>
          <a:p>
            <a:pPr marL="0" indent="0">
              <a:buNone/>
            </a:pPr>
            <a:r>
              <a:rPr lang="en-US" sz="2700" dirty="0"/>
              <a:t>• Amount placed in escrow (advance refunding) is to be shown as an “Other Financing Use” on the fund statements.</a:t>
            </a:r>
          </a:p>
          <a:p>
            <a:pPr marL="0" indent="0">
              <a:buNone/>
            </a:pPr>
            <a:r>
              <a:rPr lang="en-US" sz="2700" dirty="0"/>
              <a:t>• Deferred loss on refunding is to be amortized (straight line is acceptable) over the shorter of the remaining life of the old debt or the life of the new debt.</a:t>
            </a:r>
          </a:p>
          <a:p>
            <a:pPr marL="0" indent="0">
              <a:buNone/>
            </a:pPr>
            <a:r>
              <a:rPr lang="en-US" sz="2700" dirty="0"/>
              <a:t>• Debt issuance costs are expensed in the period incurred and are not included in the calculation.</a:t>
            </a:r>
          </a:p>
          <a:p>
            <a:pPr marL="0" indent="0">
              <a:buNone/>
            </a:pPr>
            <a:r>
              <a:rPr lang="en-US" sz="2700" dirty="0"/>
              <a:t>• Economic gain or loss should be reported in the footnote disclosure</a:t>
            </a:r>
          </a:p>
        </p:txBody>
      </p:sp>
    </p:spTree>
    <p:extLst>
      <p:ext uri="{BB962C8B-B14F-4D97-AF65-F5344CB8AC3E}">
        <p14:creationId xmlns:p14="http://schemas.microsoft.com/office/powerpoint/2010/main" val="36555922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Expenses</a:t>
            </a:r>
          </a:p>
        </p:txBody>
      </p:sp>
      <p:sp>
        <p:nvSpPr>
          <p:cNvPr id="3" name="Content Placeholder 2"/>
          <p:cNvSpPr>
            <a:spLocks noGrp="1"/>
          </p:cNvSpPr>
          <p:nvPr>
            <p:ph idx="1"/>
          </p:nvPr>
        </p:nvSpPr>
        <p:spPr/>
        <p:txBody>
          <a:bodyPr/>
          <a:lstStyle/>
          <a:p>
            <a:pPr marL="0" indent="0">
              <a:buNone/>
            </a:pPr>
            <a:r>
              <a:rPr lang="en-US" dirty="0"/>
              <a:t>• </a:t>
            </a:r>
            <a:r>
              <a:rPr lang="en-US" b="1" dirty="0"/>
              <a:t>Statement of Activities:</a:t>
            </a:r>
          </a:p>
          <a:p>
            <a:pPr marL="0" indent="0">
              <a:buNone/>
            </a:pPr>
            <a:r>
              <a:rPr lang="en-US" dirty="0"/>
              <a:t>• Expenses should be shown by function, not by object</a:t>
            </a:r>
          </a:p>
          <a:p>
            <a:pPr marL="0" indent="0">
              <a:buNone/>
            </a:pPr>
            <a:endParaRPr lang="en-US" dirty="0"/>
          </a:p>
          <a:p>
            <a:pPr marL="0" indent="0">
              <a:buNone/>
            </a:pPr>
            <a:r>
              <a:rPr lang="en-US" dirty="0"/>
              <a:t>• </a:t>
            </a:r>
            <a:r>
              <a:rPr lang="en-US" i="1" dirty="0"/>
              <a:t>Example:</a:t>
            </a:r>
          </a:p>
          <a:p>
            <a:pPr marL="0" indent="0">
              <a:buNone/>
            </a:pPr>
            <a:r>
              <a:rPr lang="en-US" dirty="0"/>
              <a:t>• Function: Public Safety  </a:t>
            </a:r>
          </a:p>
          <a:p>
            <a:pPr marL="0" indent="0">
              <a:buNone/>
            </a:pPr>
            <a:r>
              <a:rPr lang="en-US" dirty="0"/>
              <a:t>• Object: Police Vehicles</a:t>
            </a:r>
          </a:p>
        </p:txBody>
      </p:sp>
    </p:spTree>
    <p:extLst>
      <p:ext uri="{BB962C8B-B14F-4D97-AF65-F5344CB8AC3E}">
        <p14:creationId xmlns:p14="http://schemas.microsoft.com/office/powerpoint/2010/main" val="88539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Reporting Model</a:t>
            </a:r>
          </a:p>
        </p:txBody>
      </p:sp>
      <p:sp>
        <p:nvSpPr>
          <p:cNvPr id="3" name="Content Placeholder 2"/>
          <p:cNvSpPr>
            <a:spLocks noGrp="1"/>
          </p:cNvSpPr>
          <p:nvPr>
            <p:ph idx="1"/>
          </p:nvPr>
        </p:nvSpPr>
        <p:spPr/>
        <p:txBody>
          <a:bodyPr/>
          <a:lstStyle/>
          <a:p>
            <a:r>
              <a:rPr lang="en-US" sz="2600" dirty="0"/>
              <a:t>Fund accounting was specifically developed to provide information on fiscal accountability to users of the financial statements.</a:t>
            </a:r>
          </a:p>
          <a:p>
            <a:r>
              <a:rPr lang="en-US" sz="2600" dirty="0"/>
              <a:t>Government-wide financials – The GASB determined that government-wide financial statements are necessary to provide information on operational accountability.</a:t>
            </a:r>
          </a:p>
          <a:p>
            <a:pPr marL="0" indent="0">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Major Fund Determination</a:t>
            </a:r>
          </a:p>
        </p:txBody>
      </p:sp>
      <p:sp>
        <p:nvSpPr>
          <p:cNvPr id="3" name="Content Placeholder 2"/>
          <p:cNvSpPr>
            <a:spLocks noGrp="1"/>
          </p:cNvSpPr>
          <p:nvPr>
            <p:ph idx="1"/>
          </p:nvPr>
        </p:nvSpPr>
        <p:spPr/>
        <p:txBody>
          <a:bodyPr/>
          <a:lstStyle/>
          <a:p>
            <a:pPr marL="0" indent="0">
              <a:buNone/>
            </a:pPr>
            <a:r>
              <a:rPr lang="en-US" b="1" dirty="0"/>
              <a:t>Major Fund Determination:</a:t>
            </a:r>
          </a:p>
          <a:p>
            <a:pPr marL="0" indent="0">
              <a:buNone/>
            </a:pPr>
            <a:r>
              <a:rPr lang="en-US" dirty="0"/>
              <a:t>• The major fund determination calculation should include deferred outflows and inflows of resources</a:t>
            </a:r>
          </a:p>
          <a:p>
            <a:pPr marL="0" indent="0">
              <a:buNone/>
            </a:pPr>
            <a:r>
              <a:rPr lang="en-US" dirty="0"/>
              <a:t>• The calculation should NOT include other financing sources/uses</a:t>
            </a:r>
          </a:p>
          <a:p>
            <a:pPr marL="0" indent="0">
              <a:buNone/>
            </a:pPr>
            <a:r>
              <a:rPr lang="en-US" dirty="0"/>
              <a:t>– meaning bond proceeds should not be included as revenue</a:t>
            </a:r>
          </a:p>
          <a:p>
            <a:pPr marL="0" indent="0">
              <a:buNone/>
            </a:pPr>
            <a:r>
              <a:rPr lang="en-US" dirty="0"/>
              <a:t>• Major funds should be clearly identified on the fund financial statements</a:t>
            </a:r>
          </a:p>
        </p:txBody>
      </p:sp>
    </p:spTree>
    <p:extLst>
      <p:ext uri="{BB962C8B-B14F-4D97-AF65-F5344CB8AC3E}">
        <p14:creationId xmlns:p14="http://schemas.microsoft.com/office/powerpoint/2010/main" val="35778195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 Criteria</a:t>
            </a:r>
          </a:p>
        </p:txBody>
      </p:sp>
      <p:sp>
        <p:nvSpPr>
          <p:cNvPr id="3" name="Content Placeholder 2"/>
          <p:cNvSpPr>
            <a:spLocks noGrp="1"/>
          </p:cNvSpPr>
          <p:nvPr>
            <p:ph idx="1"/>
          </p:nvPr>
        </p:nvSpPr>
        <p:spPr/>
        <p:txBody>
          <a:bodyPr/>
          <a:lstStyle/>
          <a:p>
            <a:r>
              <a:rPr lang="en-US" sz="2600" dirty="0"/>
              <a:t>General Fund is always a major fund</a:t>
            </a:r>
          </a:p>
          <a:p>
            <a:r>
              <a:rPr lang="en-US" sz="2600" dirty="0"/>
              <a:t>Individual fund is:</a:t>
            </a:r>
          </a:p>
          <a:p>
            <a:pPr lvl="1"/>
            <a:r>
              <a:rPr lang="en-US" sz="2200" dirty="0"/>
              <a:t>At least 10 percent of assets including deferred outflows, liabilities including deferred inflows, revenue, expenditures/expenses, ( excluding extraordinary items) of the relevant category or fund type</a:t>
            </a:r>
          </a:p>
          <a:p>
            <a:r>
              <a:rPr lang="en-US" sz="2200" dirty="0"/>
              <a:t>At least 5 percent of total governmental and enterprise funds combined</a:t>
            </a:r>
          </a:p>
          <a:p>
            <a:r>
              <a:rPr lang="en-US" sz="2600" dirty="0"/>
              <a:t>Other funds that are deemed to be important for separate disclosure</a:t>
            </a:r>
          </a:p>
          <a:p>
            <a:endParaRPr lang="en-US" dirty="0"/>
          </a:p>
        </p:txBody>
      </p:sp>
    </p:spTree>
    <p:extLst>
      <p:ext uri="{BB962C8B-B14F-4D97-AF65-F5344CB8AC3E}">
        <p14:creationId xmlns:p14="http://schemas.microsoft.com/office/powerpoint/2010/main" val="10872855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Fund Balance</a:t>
            </a:r>
          </a:p>
        </p:txBody>
      </p:sp>
      <p:sp>
        <p:nvSpPr>
          <p:cNvPr id="3" name="Content Placeholder 2"/>
          <p:cNvSpPr>
            <a:spLocks noGrp="1"/>
          </p:cNvSpPr>
          <p:nvPr>
            <p:ph idx="1"/>
          </p:nvPr>
        </p:nvSpPr>
        <p:spPr/>
        <p:txBody>
          <a:bodyPr/>
          <a:lstStyle/>
          <a:p>
            <a:r>
              <a:rPr lang="en-US" b="1" dirty="0"/>
              <a:t>Common Fund Balance Mistakes:</a:t>
            </a:r>
          </a:p>
          <a:p>
            <a:pPr marL="0" indent="0">
              <a:buNone/>
            </a:pPr>
            <a:endParaRPr lang="en-US" b="1" dirty="0"/>
          </a:p>
          <a:p>
            <a:pPr marL="0" indent="0">
              <a:buNone/>
            </a:pPr>
            <a:r>
              <a:rPr lang="en-US" dirty="0"/>
              <a:t>• Only the General Fund can have positive unassigned fund balance.</a:t>
            </a:r>
          </a:p>
          <a:p>
            <a:pPr marL="0" indent="0">
              <a:buNone/>
            </a:pPr>
            <a:endParaRPr lang="en-US" dirty="0"/>
          </a:p>
          <a:p>
            <a:pPr marL="0" indent="0">
              <a:buNone/>
            </a:pPr>
            <a:r>
              <a:rPr lang="en-US" dirty="0"/>
              <a:t>• Cannot show a negative assigned fund balance</a:t>
            </a:r>
          </a:p>
          <a:p>
            <a:pPr marL="0" indent="0">
              <a:buNone/>
            </a:pPr>
            <a:endParaRPr lang="en-US" dirty="0"/>
          </a:p>
          <a:p>
            <a:pPr marL="0" indent="0">
              <a:buNone/>
            </a:pPr>
            <a:r>
              <a:rPr lang="en-US" dirty="0"/>
              <a:t>• Or a positive assigned fund balance if there is a negative unassigned fund balance</a:t>
            </a:r>
          </a:p>
        </p:txBody>
      </p:sp>
    </p:spTree>
    <p:extLst>
      <p:ext uri="{BB962C8B-B14F-4D97-AF65-F5344CB8AC3E}">
        <p14:creationId xmlns:p14="http://schemas.microsoft.com/office/powerpoint/2010/main" val="378788108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Footnote Example of Appropriation and Budgeting Errors</a:t>
            </a:r>
          </a:p>
        </p:txBody>
      </p:sp>
      <p:sp>
        <p:nvSpPr>
          <p:cNvPr id="3" name="Content Placeholder 2"/>
          <p:cNvSpPr>
            <a:spLocks noGrp="1"/>
          </p:cNvSpPr>
          <p:nvPr>
            <p:ph idx="1"/>
          </p:nvPr>
        </p:nvSpPr>
        <p:spPr/>
        <p:txBody>
          <a:bodyPr/>
          <a:lstStyle/>
          <a:p>
            <a:pPr marL="0" indent="0">
              <a:buNone/>
            </a:pPr>
            <a:r>
              <a:rPr lang="en-US" dirty="0"/>
              <a:t>Stewardship </a:t>
            </a:r>
          </a:p>
          <a:p>
            <a:r>
              <a:rPr lang="en-US" dirty="0"/>
              <a:t>Expenditures in the following funds exceeded appropriations during 2020. This may be a violation of Colorado Revised Statutes 21-1-110. </a:t>
            </a:r>
          </a:p>
          <a:p>
            <a:pPr marL="0" indent="0">
              <a:buNone/>
            </a:pPr>
            <a:r>
              <a:rPr lang="en-US" dirty="0"/>
              <a:t>    General Fund  $ 688,007</a:t>
            </a:r>
          </a:p>
          <a:p>
            <a:pPr marL="0" indent="0">
              <a:buNone/>
            </a:pPr>
            <a:r>
              <a:rPr lang="en-US" dirty="0"/>
              <a:t>    Water Fund     $ 595,578 </a:t>
            </a:r>
          </a:p>
          <a:p>
            <a:r>
              <a:rPr lang="en-US" dirty="0"/>
              <a:t>The Town budgeted a negative fund balance in the General Fund of $116,431 as of December 31, 2020. This may be a violation of Colorado Revised Statutes.</a:t>
            </a:r>
          </a:p>
        </p:txBody>
      </p:sp>
    </p:spTree>
    <p:extLst>
      <p:ext uri="{BB962C8B-B14F-4D97-AF65-F5344CB8AC3E}">
        <p14:creationId xmlns:p14="http://schemas.microsoft.com/office/powerpoint/2010/main" val="5840921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Classifications on Statements</a:t>
            </a:r>
          </a:p>
        </p:txBody>
      </p:sp>
      <p:sp>
        <p:nvSpPr>
          <p:cNvPr id="3" name="Content Placeholder 2"/>
          <p:cNvSpPr>
            <a:spLocks noGrp="1"/>
          </p:cNvSpPr>
          <p:nvPr>
            <p:ph idx="1"/>
          </p:nvPr>
        </p:nvSpPr>
        <p:spPr/>
        <p:txBody>
          <a:bodyPr/>
          <a:lstStyle/>
          <a:p>
            <a:pPr marL="0" indent="0">
              <a:buNone/>
            </a:pPr>
            <a:r>
              <a:rPr lang="en-US" b="1" dirty="0"/>
              <a:t>Fund Balance classifications must be shown in the</a:t>
            </a:r>
          </a:p>
          <a:p>
            <a:pPr marL="0" indent="0">
              <a:buNone/>
            </a:pPr>
            <a:r>
              <a:rPr lang="en-US" b="1" dirty="0"/>
              <a:t>following order:</a:t>
            </a:r>
          </a:p>
          <a:p>
            <a:pPr marL="0" indent="0">
              <a:buNone/>
            </a:pPr>
            <a:r>
              <a:rPr lang="en-US" dirty="0"/>
              <a:t>• Non‐spendable</a:t>
            </a:r>
          </a:p>
          <a:p>
            <a:pPr marL="0" indent="0">
              <a:buNone/>
            </a:pPr>
            <a:r>
              <a:rPr lang="en-US" dirty="0"/>
              <a:t>• Restricted</a:t>
            </a:r>
          </a:p>
          <a:p>
            <a:pPr marL="0" indent="0">
              <a:buNone/>
            </a:pPr>
            <a:r>
              <a:rPr lang="en-US" dirty="0"/>
              <a:t>•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37272542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Day One</a:t>
            </a:r>
          </a:p>
        </p:txBody>
      </p:sp>
      <p:sp>
        <p:nvSpPr>
          <p:cNvPr id="3" name="Content Placeholder 2"/>
          <p:cNvSpPr>
            <a:spLocks noGrp="1"/>
          </p:cNvSpPr>
          <p:nvPr>
            <p:ph idx="1"/>
          </p:nvPr>
        </p:nvSpPr>
        <p:spPr/>
        <p:txBody>
          <a:bodyPr/>
          <a:lstStyle/>
          <a:p>
            <a:r>
              <a:rPr lang="en-US" dirty="0"/>
              <a:t>Questions and Discussion</a:t>
            </a:r>
          </a:p>
          <a:p>
            <a:pPr marL="0" indent="0">
              <a:buNone/>
            </a:pPr>
            <a:endParaRPr lang="en-US" dirty="0"/>
          </a:p>
        </p:txBody>
      </p:sp>
    </p:spTree>
    <p:extLst>
      <p:ext uri="{BB962C8B-B14F-4D97-AF65-F5344CB8AC3E}">
        <p14:creationId xmlns:p14="http://schemas.microsoft.com/office/powerpoint/2010/main" val="4947311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p>
        </p:txBody>
      </p:sp>
      <p:sp>
        <p:nvSpPr>
          <p:cNvPr id="3" name="Content Placeholder 2"/>
          <p:cNvSpPr>
            <a:spLocks noGrp="1"/>
          </p:cNvSpPr>
          <p:nvPr>
            <p:ph idx="1"/>
          </p:nvPr>
        </p:nvSpPr>
        <p:spPr/>
        <p:txBody>
          <a:bodyPr/>
          <a:lstStyle/>
          <a:p>
            <a:pPr marL="0" indent="0">
              <a:buNone/>
            </a:pPr>
            <a:r>
              <a:rPr lang="en-US" b="1" dirty="0"/>
              <a:t>Budgetary Schedules in the Basic Financial Statements</a:t>
            </a:r>
          </a:p>
          <a:p>
            <a:pPr marL="0" indent="0">
              <a:buNone/>
            </a:pPr>
            <a:r>
              <a:rPr lang="en-US" b="1" dirty="0"/>
              <a:t>should only be shown for:</a:t>
            </a:r>
          </a:p>
          <a:p>
            <a:pPr marL="0" indent="0">
              <a:buNone/>
            </a:pPr>
            <a:r>
              <a:rPr lang="en-US" dirty="0"/>
              <a:t> </a:t>
            </a:r>
            <a:r>
              <a:rPr lang="en-US" i="1" dirty="0"/>
              <a:t>1. General Fund</a:t>
            </a:r>
          </a:p>
          <a:p>
            <a:pPr marL="0" indent="0">
              <a:buNone/>
            </a:pPr>
            <a:r>
              <a:rPr lang="en-US" dirty="0"/>
              <a:t>•</a:t>
            </a:r>
            <a:r>
              <a:rPr lang="en-US" i="1" dirty="0"/>
              <a:t>2. Major Special Revenue Funds</a:t>
            </a:r>
          </a:p>
          <a:p>
            <a:pPr marL="0" indent="0">
              <a:buNone/>
            </a:pPr>
            <a:r>
              <a:rPr lang="en-US" dirty="0"/>
              <a:t>• DO NOT include debt service or capital projects fund</a:t>
            </a:r>
          </a:p>
          <a:p>
            <a:pPr marL="0" indent="0">
              <a:buNone/>
            </a:pPr>
            <a:r>
              <a:rPr lang="en-US" dirty="0"/>
              <a:t>budgetary schedules in the Basic Financial Statements</a:t>
            </a:r>
          </a:p>
          <a:p>
            <a:pPr marL="0" indent="0">
              <a:buNone/>
            </a:pPr>
            <a:r>
              <a:rPr lang="en-US" dirty="0"/>
              <a:t>even if they are major funds.</a:t>
            </a:r>
          </a:p>
          <a:p>
            <a:pPr marL="0" indent="0">
              <a:buNone/>
            </a:pPr>
            <a:r>
              <a:rPr lang="en-US" dirty="0"/>
              <a:t>• All other governmental funds with legally adopted budgets should only be shown in the Supplementary Information section.</a:t>
            </a:r>
          </a:p>
        </p:txBody>
      </p:sp>
    </p:spTree>
    <p:extLst>
      <p:ext uri="{BB962C8B-B14F-4D97-AF65-F5344CB8AC3E}">
        <p14:creationId xmlns:p14="http://schemas.microsoft.com/office/powerpoint/2010/main" val="221143444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endParaRPr lang="en-US" sz="2800" dirty="0"/>
          </a:p>
        </p:txBody>
      </p:sp>
      <p:sp>
        <p:nvSpPr>
          <p:cNvPr id="3" name="Content Placeholder 2"/>
          <p:cNvSpPr>
            <a:spLocks noGrp="1"/>
          </p:cNvSpPr>
          <p:nvPr>
            <p:ph idx="1"/>
          </p:nvPr>
        </p:nvSpPr>
        <p:spPr/>
        <p:txBody>
          <a:bodyPr/>
          <a:lstStyle/>
          <a:p>
            <a:pPr marL="0" indent="0">
              <a:buNone/>
            </a:pPr>
            <a:r>
              <a:rPr lang="en-US" b="1" dirty="0"/>
              <a:t>Review that actual expenditures + transfers out are</a:t>
            </a:r>
          </a:p>
          <a:p>
            <a:pPr marL="0" indent="0">
              <a:buNone/>
            </a:pPr>
            <a:r>
              <a:rPr lang="en-US" b="1" dirty="0"/>
              <a:t>less than budgeted expenditures + transfers out</a:t>
            </a:r>
          </a:p>
          <a:p>
            <a:pPr marL="0" indent="0">
              <a:buNone/>
            </a:pPr>
            <a:r>
              <a:rPr lang="en-US" b="1" dirty="0"/>
              <a:t>(appropriations) in total by fund</a:t>
            </a:r>
          </a:p>
          <a:p>
            <a:pPr marL="0" indent="0">
              <a:buNone/>
            </a:pPr>
            <a:endParaRPr lang="en-US" b="1" dirty="0"/>
          </a:p>
          <a:p>
            <a:pPr marL="0" indent="0">
              <a:buNone/>
            </a:pPr>
            <a:r>
              <a:rPr lang="en-US" dirty="0"/>
              <a:t>• Means that Management spent more than approved by Governance</a:t>
            </a:r>
          </a:p>
          <a:p>
            <a:pPr marL="0" indent="0">
              <a:buNone/>
            </a:pPr>
            <a:r>
              <a:rPr lang="en-US" dirty="0"/>
              <a:t>• Can potentially be a legal violation – to be disclosed in footnotes</a:t>
            </a:r>
          </a:p>
        </p:txBody>
      </p:sp>
    </p:spTree>
    <p:extLst>
      <p:ext uri="{BB962C8B-B14F-4D97-AF65-F5344CB8AC3E}">
        <p14:creationId xmlns:p14="http://schemas.microsoft.com/office/powerpoint/2010/main" val="9550259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Basic Financial Statements</a:t>
            </a:r>
          </a:p>
        </p:txBody>
      </p:sp>
      <p:sp>
        <p:nvSpPr>
          <p:cNvPr id="3" name="Content Placeholder 2"/>
          <p:cNvSpPr>
            <a:spLocks noGrp="1"/>
          </p:cNvSpPr>
          <p:nvPr>
            <p:ph idx="1"/>
          </p:nvPr>
        </p:nvSpPr>
        <p:spPr/>
        <p:txBody>
          <a:bodyPr/>
          <a:lstStyle/>
          <a:p>
            <a:pPr marL="0" indent="0">
              <a:buNone/>
            </a:pPr>
            <a:r>
              <a:rPr lang="en-US" sz="2000" b="1" dirty="0"/>
              <a:t>Basic Financial Statements consist of:</a:t>
            </a:r>
          </a:p>
          <a:p>
            <a:pPr marL="0" indent="0">
              <a:buNone/>
            </a:pPr>
            <a:r>
              <a:rPr lang="en-US" sz="2000" dirty="0"/>
              <a:t>• Statement of Net Position</a:t>
            </a:r>
          </a:p>
          <a:p>
            <a:pPr marL="0" indent="0">
              <a:buNone/>
            </a:pPr>
            <a:r>
              <a:rPr lang="en-US" sz="2000" dirty="0"/>
              <a:t>	– Full accrual “balance sheet”</a:t>
            </a:r>
          </a:p>
          <a:p>
            <a:pPr marL="0" indent="0">
              <a:buNone/>
            </a:pPr>
            <a:r>
              <a:rPr lang="en-US" sz="2000" dirty="0"/>
              <a:t>• Statement of Activities</a:t>
            </a:r>
          </a:p>
          <a:p>
            <a:pPr marL="0" indent="0">
              <a:buNone/>
            </a:pPr>
            <a:r>
              <a:rPr lang="en-US" sz="2000" dirty="0"/>
              <a:t>	– Full accrual “income statement”</a:t>
            </a:r>
          </a:p>
          <a:p>
            <a:pPr marL="0" indent="0">
              <a:buNone/>
            </a:pPr>
            <a:r>
              <a:rPr lang="en-US" sz="2000" dirty="0"/>
              <a:t>• Balance Sheet</a:t>
            </a:r>
          </a:p>
          <a:p>
            <a:pPr marL="0" indent="0">
              <a:buNone/>
            </a:pPr>
            <a:r>
              <a:rPr lang="en-US" sz="2000" dirty="0"/>
              <a:t>	– Modified accrual</a:t>
            </a:r>
          </a:p>
          <a:p>
            <a:pPr marL="0" indent="0">
              <a:buNone/>
            </a:pPr>
            <a:r>
              <a:rPr lang="en-US" sz="2000" dirty="0"/>
              <a:t>	– Also includes reconciliation to Statement of Net Position</a:t>
            </a:r>
          </a:p>
          <a:p>
            <a:pPr marL="0" indent="0">
              <a:buNone/>
            </a:pPr>
            <a:r>
              <a:rPr lang="en-US" sz="2000" dirty="0"/>
              <a:t>• Statement of Revenues, Expenditures, and Changes in Fund Balance</a:t>
            </a:r>
          </a:p>
          <a:p>
            <a:pPr marL="0" indent="0">
              <a:buNone/>
            </a:pPr>
            <a:r>
              <a:rPr lang="en-US" sz="2000" dirty="0"/>
              <a:t>	– Modified accrual</a:t>
            </a:r>
          </a:p>
          <a:p>
            <a:pPr marL="0" indent="0">
              <a:buNone/>
            </a:pPr>
            <a:r>
              <a:rPr lang="en-US" sz="2000" dirty="0"/>
              <a:t>	– Also includes reconciliation to Statement of Activities</a:t>
            </a:r>
          </a:p>
          <a:p>
            <a:pPr marL="0" indent="0">
              <a:buNone/>
            </a:pPr>
            <a:r>
              <a:rPr lang="en-US" sz="2000" dirty="0"/>
              <a:t>• Statement of Cash Flows </a:t>
            </a:r>
            <a:r>
              <a:rPr lang="en-US" sz="2000" i="1" dirty="0"/>
              <a:t>(For Proprietary Funds)</a:t>
            </a:r>
            <a:endParaRPr lang="en-US" sz="2000" dirty="0"/>
          </a:p>
        </p:txBody>
      </p:sp>
    </p:spTree>
    <p:extLst>
      <p:ext uri="{BB962C8B-B14F-4D97-AF65-F5344CB8AC3E}">
        <p14:creationId xmlns:p14="http://schemas.microsoft.com/office/powerpoint/2010/main" val="3376851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Treatment of Internal Service Funds ‐</a:t>
            </a:r>
            <a:br>
              <a:rPr lang="en-US" sz="2800" dirty="0"/>
            </a:br>
            <a:r>
              <a:rPr lang="en-US" sz="2800" dirty="0"/>
              <a:t>reminder</a:t>
            </a:r>
          </a:p>
        </p:txBody>
      </p:sp>
      <p:sp>
        <p:nvSpPr>
          <p:cNvPr id="3" name="Content Placeholder 2"/>
          <p:cNvSpPr>
            <a:spLocks noGrp="1"/>
          </p:cNvSpPr>
          <p:nvPr>
            <p:ph idx="1"/>
          </p:nvPr>
        </p:nvSpPr>
        <p:spPr/>
        <p:txBody>
          <a:bodyPr/>
          <a:lstStyle/>
          <a:p>
            <a:pPr marL="0" indent="0">
              <a:buNone/>
            </a:pPr>
            <a:r>
              <a:rPr lang="en-US" dirty="0"/>
              <a:t>• Remove the “doubling up” effect of internal service</a:t>
            </a:r>
          </a:p>
          <a:p>
            <a:pPr marL="0" indent="0">
              <a:buNone/>
            </a:pPr>
            <a:r>
              <a:rPr lang="en-US" dirty="0"/>
              <a:t>fund activity.</a:t>
            </a:r>
          </a:p>
          <a:p>
            <a:pPr marL="0" indent="0">
              <a:buNone/>
            </a:pPr>
            <a:endParaRPr lang="en-US" dirty="0"/>
          </a:p>
          <a:p>
            <a:pPr marL="0" indent="0">
              <a:buNone/>
            </a:pPr>
            <a:r>
              <a:rPr lang="en-US" dirty="0"/>
              <a:t>• Generally, assets and liabilities are reported with</a:t>
            </a:r>
          </a:p>
          <a:p>
            <a:pPr marL="0" indent="0">
              <a:buNone/>
            </a:pPr>
            <a:r>
              <a:rPr lang="en-US" dirty="0"/>
              <a:t>governmental activities – unless internal service</a:t>
            </a:r>
          </a:p>
          <a:p>
            <a:pPr marL="0" indent="0">
              <a:buNone/>
            </a:pPr>
            <a:r>
              <a:rPr lang="en-US" dirty="0"/>
              <a:t>funds primarily support business‐type activities.</a:t>
            </a:r>
          </a:p>
        </p:txBody>
      </p:sp>
    </p:spTree>
    <p:extLst>
      <p:ext uri="{BB962C8B-B14F-4D97-AF65-F5344CB8AC3E}">
        <p14:creationId xmlns:p14="http://schemas.microsoft.com/office/powerpoint/2010/main" val="336386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282"/>
            <a:ext cx="8229600" cy="685800"/>
          </a:xfrm>
        </p:spPr>
        <p:txBody>
          <a:bodyPr/>
          <a:lstStyle/>
          <a:p>
            <a:r>
              <a:rPr lang="en-US" sz="3200" dirty="0"/>
              <a:t>Governmental Funds</a:t>
            </a:r>
            <a:br>
              <a:rPr lang="en-US" sz="3200" dirty="0"/>
            </a:br>
            <a:r>
              <a:rPr lang="en-US" sz="3200" dirty="0"/>
              <a:t>(Government-type activities)</a:t>
            </a:r>
          </a:p>
        </p:txBody>
      </p:sp>
      <p:sp>
        <p:nvSpPr>
          <p:cNvPr id="3" name="Content Placeholder 2"/>
          <p:cNvSpPr>
            <a:spLocks noGrp="1"/>
          </p:cNvSpPr>
          <p:nvPr>
            <p:ph idx="1"/>
          </p:nvPr>
        </p:nvSpPr>
        <p:spPr/>
        <p:txBody>
          <a:bodyPr/>
          <a:lstStyle/>
          <a:p>
            <a:r>
              <a:rPr lang="en-US" sz="2600" dirty="0"/>
              <a:t>Governmental funds include:</a:t>
            </a:r>
          </a:p>
          <a:p>
            <a:pPr lvl="1"/>
            <a:r>
              <a:rPr lang="en-US" sz="2200" dirty="0"/>
              <a:t>General fund</a:t>
            </a:r>
          </a:p>
          <a:p>
            <a:pPr lvl="1"/>
            <a:r>
              <a:rPr lang="en-US" sz="2200" dirty="0"/>
              <a:t>Special revenue funds</a:t>
            </a:r>
          </a:p>
          <a:p>
            <a:pPr lvl="1"/>
            <a:r>
              <a:rPr lang="en-US" sz="2200" dirty="0"/>
              <a:t>Capital project funds</a:t>
            </a:r>
          </a:p>
          <a:p>
            <a:pPr lvl="1"/>
            <a:r>
              <a:rPr lang="en-US" sz="2200" dirty="0"/>
              <a:t>Debt service funds</a:t>
            </a:r>
          </a:p>
          <a:p>
            <a:pPr lvl="1"/>
            <a:r>
              <a:rPr lang="en-US" sz="2200" dirty="0"/>
              <a:t>Permanent funds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Internal Consistency</a:t>
            </a:r>
          </a:p>
        </p:txBody>
      </p:sp>
      <p:sp>
        <p:nvSpPr>
          <p:cNvPr id="3" name="Content Placeholder 2"/>
          <p:cNvSpPr>
            <a:spLocks noGrp="1"/>
          </p:cNvSpPr>
          <p:nvPr>
            <p:ph idx="1"/>
          </p:nvPr>
        </p:nvSpPr>
        <p:spPr/>
        <p:txBody>
          <a:bodyPr/>
          <a:lstStyle/>
          <a:p>
            <a:pPr marL="0" indent="0">
              <a:buNone/>
            </a:pPr>
            <a:r>
              <a:rPr lang="en-US" dirty="0"/>
              <a:t>• Financial Statements should be internally consistent</a:t>
            </a:r>
          </a:p>
          <a:p>
            <a:pPr marL="0" indent="0">
              <a:buNone/>
            </a:pPr>
            <a:r>
              <a:rPr lang="en-US" dirty="0"/>
              <a:t>	– Consistent down to the dollar</a:t>
            </a:r>
          </a:p>
          <a:p>
            <a:pPr marL="0" indent="0">
              <a:buNone/>
            </a:pPr>
            <a:r>
              <a:rPr lang="en-US" dirty="0"/>
              <a:t>		◊ Rounding – should be applied 			consistently throughout each statement 		and schedule</a:t>
            </a:r>
          </a:p>
          <a:p>
            <a:pPr marL="0" indent="0">
              <a:buNone/>
            </a:pPr>
            <a:r>
              <a:rPr lang="en-US" dirty="0"/>
              <a:t>– Regardless of overall materiality</a:t>
            </a:r>
          </a:p>
        </p:txBody>
      </p:sp>
    </p:spTree>
    <p:extLst>
      <p:ext uri="{BB962C8B-B14F-4D97-AF65-F5344CB8AC3E}">
        <p14:creationId xmlns:p14="http://schemas.microsoft.com/office/powerpoint/2010/main" val="11234955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Comparing to prior year statements</a:t>
            </a:r>
          </a:p>
        </p:txBody>
      </p:sp>
      <p:sp>
        <p:nvSpPr>
          <p:cNvPr id="3" name="Content Placeholder 2"/>
          <p:cNvSpPr>
            <a:spLocks noGrp="1"/>
          </p:cNvSpPr>
          <p:nvPr>
            <p:ph idx="1"/>
          </p:nvPr>
        </p:nvSpPr>
        <p:spPr>
          <a:xfrm>
            <a:off x="531169" y="1219200"/>
            <a:ext cx="8229600" cy="4876800"/>
          </a:xfrm>
        </p:spPr>
        <p:txBody>
          <a:bodyPr/>
          <a:lstStyle/>
          <a:p>
            <a:pPr marL="0" indent="0">
              <a:buNone/>
            </a:pPr>
            <a:r>
              <a:rPr lang="en-US" dirty="0"/>
              <a:t>Beginning fund balance/net position should be compared to ending numbers from the prior year</a:t>
            </a:r>
          </a:p>
          <a:p>
            <a:pPr marL="0" indent="0">
              <a:buNone/>
            </a:pPr>
            <a:endParaRPr lang="en-US" dirty="0"/>
          </a:p>
          <a:p>
            <a:pPr marL="0" indent="0">
              <a:buNone/>
            </a:pPr>
            <a:r>
              <a:rPr lang="en-US" dirty="0"/>
              <a:t>					</a:t>
            </a:r>
          </a:p>
          <a:p>
            <a:pPr marL="0" indent="0">
              <a:buNone/>
            </a:pPr>
            <a:endParaRPr lang="en-US" dirty="0"/>
          </a:p>
          <a:p>
            <a:pPr marL="0" indent="0">
              <a:buNone/>
            </a:pPr>
            <a:r>
              <a:rPr lang="en-US" dirty="0"/>
              <a:t>					</a:t>
            </a:r>
          </a:p>
        </p:txBody>
      </p:sp>
      <p:pic>
        <p:nvPicPr>
          <p:cNvPr id="5" name="Picture 4"/>
          <p:cNvPicPr>
            <a:picLocks noChangeAspect="1"/>
          </p:cNvPicPr>
          <p:nvPr/>
        </p:nvPicPr>
        <p:blipFill>
          <a:blip r:embed="rId2"/>
          <a:stretch>
            <a:fillRect/>
          </a:stretch>
        </p:blipFill>
        <p:spPr>
          <a:xfrm>
            <a:off x="178560" y="3543102"/>
            <a:ext cx="4276800" cy="953440"/>
          </a:xfrm>
          <a:prstGeom prst="rect">
            <a:avLst/>
          </a:prstGeom>
        </p:spPr>
      </p:pic>
      <p:pic>
        <p:nvPicPr>
          <p:cNvPr id="6" name="Picture 5"/>
          <p:cNvPicPr>
            <a:picLocks noChangeAspect="1"/>
          </p:cNvPicPr>
          <p:nvPr/>
        </p:nvPicPr>
        <p:blipFill>
          <a:blip r:embed="rId3"/>
          <a:stretch>
            <a:fillRect/>
          </a:stretch>
        </p:blipFill>
        <p:spPr>
          <a:xfrm>
            <a:off x="4633920" y="2659232"/>
            <a:ext cx="4510080" cy="396480"/>
          </a:xfrm>
          <a:prstGeom prst="rect">
            <a:avLst/>
          </a:prstGeom>
        </p:spPr>
      </p:pic>
      <p:pic>
        <p:nvPicPr>
          <p:cNvPr id="7" name="Picture 6"/>
          <p:cNvPicPr>
            <a:picLocks noChangeAspect="1"/>
          </p:cNvPicPr>
          <p:nvPr/>
        </p:nvPicPr>
        <p:blipFill>
          <a:blip r:embed="rId4"/>
          <a:stretch>
            <a:fillRect/>
          </a:stretch>
        </p:blipFill>
        <p:spPr>
          <a:xfrm>
            <a:off x="4858879" y="3551993"/>
            <a:ext cx="4199040" cy="915680"/>
          </a:xfrm>
          <a:prstGeom prst="rect">
            <a:avLst/>
          </a:prstGeom>
        </p:spPr>
      </p:pic>
      <p:grpSp>
        <p:nvGrpSpPr>
          <p:cNvPr id="8" name="Group 4"/>
          <p:cNvGrpSpPr>
            <a:grpSpLocks noChangeAspect="1"/>
          </p:cNvGrpSpPr>
          <p:nvPr/>
        </p:nvGrpSpPr>
        <p:grpSpPr bwMode="auto">
          <a:xfrm>
            <a:off x="41275" y="2649538"/>
            <a:ext cx="4510088" cy="406400"/>
            <a:chOff x="26" y="1669"/>
            <a:chExt cx="2841" cy="256"/>
          </a:xfrm>
        </p:grpSpPr>
        <p:sp>
          <p:nvSpPr>
            <p:cNvPr id="9" name="AutoShape 3"/>
            <p:cNvSpPr>
              <a:spLocks noChangeAspect="1" noChangeArrowheads="1" noTextEdit="1"/>
            </p:cNvSpPr>
            <p:nvPr/>
          </p:nvSpPr>
          <p:spPr bwMode="auto">
            <a:xfrm>
              <a:off x="26" y="1669"/>
              <a:ext cx="2841"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 y="1669"/>
              <a:ext cx="2847"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534375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Comparing to prior year statements</a:t>
            </a:r>
          </a:p>
        </p:txBody>
      </p:sp>
      <p:sp>
        <p:nvSpPr>
          <p:cNvPr id="3" name="Content Placeholder 2"/>
          <p:cNvSpPr>
            <a:spLocks noGrp="1"/>
          </p:cNvSpPr>
          <p:nvPr>
            <p:ph idx="1"/>
          </p:nvPr>
        </p:nvSpPr>
        <p:spPr/>
        <p:txBody>
          <a:bodyPr/>
          <a:lstStyle/>
          <a:p>
            <a:pPr marL="0" indent="0">
              <a:buNone/>
            </a:pPr>
            <a:r>
              <a:rPr lang="en-US" b="1" dirty="0" err="1"/>
              <a:t>Rollforward</a:t>
            </a:r>
            <a:r>
              <a:rPr lang="en-US" b="1" dirty="0"/>
              <a:t> schedules (capital assets, long term debt, etc.) should be compared to prior year ending amounts</a:t>
            </a:r>
            <a:endParaRPr lang="en-US" dirty="0"/>
          </a:p>
        </p:txBody>
      </p:sp>
      <p:pic>
        <p:nvPicPr>
          <p:cNvPr id="4" name="Picture 3"/>
          <p:cNvPicPr>
            <a:picLocks noChangeAspect="1"/>
          </p:cNvPicPr>
          <p:nvPr/>
        </p:nvPicPr>
        <p:blipFill>
          <a:blip r:embed="rId2"/>
          <a:stretch>
            <a:fillRect/>
          </a:stretch>
        </p:blipFill>
        <p:spPr>
          <a:xfrm>
            <a:off x="1447800" y="2590800"/>
            <a:ext cx="6065281" cy="4096960"/>
          </a:xfrm>
          <a:prstGeom prst="rect">
            <a:avLst/>
          </a:prstGeom>
        </p:spPr>
      </p:pic>
    </p:spTree>
    <p:extLst>
      <p:ext uri="{BB962C8B-B14F-4D97-AF65-F5344CB8AC3E}">
        <p14:creationId xmlns:p14="http://schemas.microsoft.com/office/powerpoint/2010/main" val="183076169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sz="2400" b="1" dirty="0"/>
              <a:t>Amounts should be consistent between statements</a:t>
            </a:r>
          </a:p>
          <a:p>
            <a:pPr marL="0" indent="0">
              <a:buNone/>
            </a:pPr>
            <a:r>
              <a:rPr lang="en-US" sz="2400" b="1" dirty="0"/>
              <a:t>(</a:t>
            </a:r>
            <a:r>
              <a:rPr lang="en-US" sz="2400" b="1" i="1" dirty="0"/>
              <a:t>after considering the effect of reconciliation items</a:t>
            </a:r>
            <a:r>
              <a:rPr lang="en-US" sz="2400" b="1" dirty="0"/>
              <a:t>)</a:t>
            </a:r>
            <a:endParaRPr lang="en-US" sz="2400" dirty="0"/>
          </a:p>
        </p:txBody>
      </p:sp>
      <p:pic>
        <p:nvPicPr>
          <p:cNvPr id="4" name="Picture 3"/>
          <p:cNvPicPr>
            <a:picLocks noChangeAspect="1"/>
          </p:cNvPicPr>
          <p:nvPr/>
        </p:nvPicPr>
        <p:blipFill>
          <a:blip r:embed="rId2"/>
          <a:stretch>
            <a:fillRect/>
          </a:stretch>
        </p:blipFill>
        <p:spPr>
          <a:xfrm>
            <a:off x="3048000" y="2057400"/>
            <a:ext cx="2410560" cy="377600"/>
          </a:xfrm>
          <a:prstGeom prst="rect">
            <a:avLst/>
          </a:prstGeom>
        </p:spPr>
      </p:pic>
      <p:pic>
        <p:nvPicPr>
          <p:cNvPr id="5" name="Picture 4"/>
          <p:cNvPicPr>
            <a:picLocks noChangeAspect="1"/>
          </p:cNvPicPr>
          <p:nvPr/>
        </p:nvPicPr>
        <p:blipFill>
          <a:blip r:embed="rId3"/>
          <a:stretch>
            <a:fillRect/>
          </a:stretch>
        </p:blipFill>
        <p:spPr>
          <a:xfrm>
            <a:off x="1139759" y="2435000"/>
            <a:ext cx="6531841" cy="1793600"/>
          </a:xfrm>
          <a:prstGeom prst="rect">
            <a:avLst/>
          </a:prstGeom>
        </p:spPr>
      </p:pic>
      <p:pic>
        <p:nvPicPr>
          <p:cNvPr id="6" name="Picture 5"/>
          <p:cNvPicPr>
            <a:picLocks noChangeAspect="1"/>
          </p:cNvPicPr>
          <p:nvPr/>
        </p:nvPicPr>
        <p:blipFill>
          <a:blip r:embed="rId4"/>
          <a:stretch>
            <a:fillRect/>
          </a:stretch>
        </p:blipFill>
        <p:spPr>
          <a:xfrm>
            <a:off x="2581440" y="4273866"/>
            <a:ext cx="3343680" cy="368160"/>
          </a:xfrm>
          <a:prstGeom prst="rect">
            <a:avLst/>
          </a:prstGeom>
        </p:spPr>
      </p:pic>
      <p:pic>
        <p:nvPicPr>
          <p:cNvPr id="7" name="Picture 6"/>
          <p:cNvPicPr>
            <a:picLocks noChangeAspect="1"/>
          </p:cNvPicPr>
          <p:nvPr/>
        </p:nvPicPr>
        <p:blipFill>
          <a:blip r:embed="rId5"/>
          <a:stretch>
            <a:fillRect/>
          </a:stretch>
        </p:blipFill>
        <p:spPr>
          <a:xfrm>
            <a:off x="1066366" y="4824789"/>
            <a:ext cx="6920641" cy="1406560"/>
          </a:xfrm>
          <a:prstGeom prst="rect">
            <a:avLst/>
          </a:prstGeom>
        </p:spPr>
      </p:pic>
    </p:spTree>
    <p:extLst>
      <p:ext uri="{BB962C8B-B14F-4D97-AF65-F5344CB8AC3E}">
        <p14:creationId xmlns:p14="http://schemas.microsoft.com/office/powerpoint/2010/main" val="1678058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b="1" dirty="0"/>
              <a:t>Amounts should be consistent between statements</a:t>
            </a:r>
            <a:endParaRPr lang="en-US" dirty="0"/>
          </a:p>
        </p:txBody>
      </p:sp>
      <p:pic>
        <p:nvPicPr>
          <p:cNvPr id="4" name="Picture 3"/>
          <p:cNvPicPr>
            <a:picLocks noChangeAspect="1"/>
          </p:cNvPicPr>
          <p:nvPr/>
        </p:nvPicPr>
        <p:blipFill>
          <a:blip r:embed="rId2"/>
          <a:stretch>
            <a:fillRect/>
          </a:stretch>
        </p:blipFill>
        <p:spPr>
          <a:xfrm>
            <a:off x="685800" y="2209799"/>
            <a:ext cx="1516320" cy="399585"/>
          </a:xfrm>
          <a:prstGeom prst="rect">
            <a:avLst/>
          </a:prstGeom>
        </p:spPr>
      </p:pic>
      <p:pic>
        <p:nvPicPr>
          <p:cNvPr id="5" name="Picture 4"/>
          <p:cNvPicPr>
            <a:picLocks noChangeAspect="1"/>
          </p:cNvPicPr>
          <p:nvPr/>
        </p:nvPicPr>
        <p:blipFill>
          <a:blip r:embed="rId3"/>
          <a:stretch>
            <a:fillRect/>
          </a:stretch>
        </p:blipFill>
        <p:spPr>
          <a:xfrm>
            <a:off x="4572000" y="2181480"/>
            <a:ext cx="4510080" cy="405920"/>
          </a:xfrm>
          <a:prstGeom prst="rect">
            <a:avLst/>
          </a:prstGeom>
        </p:spPr>
      </p:pic>
      <p:pic>
        <p:nvPicPr>
          <p:cNvPr id="6" name="Picture 5"/>
          <p:cNvPicPr>
            <a:picLocks noChangeAspect="1"/>
          </p:cNvPicPr>
          <p:nvPr/>
        </p:nvPicPr>
        <p:blipFill>
          <a:blip r:embed="rId4"/>
          <a:stretch>
            <a:fillRect/>
          </a:stretch>
        </p:blipFill>
        <p:spPr>
          <a:xfrm>
            <a:off x="122040" y="3276600"/>
            <a:ext cx="4160160" cy="1523240"/>
          </a:xfrm>
          <a:prstGeom prst="rect">
            <a:avLst/>
          </a:prstGeom>
        </p:spPr>
      </p:pic>
      <p:pic>
        <p:nvPicPr>
          <p:cNvPr id="7" name="Picture 6"/>
          <p:cNvPicPr>
            <a:picLocks noChangeAspect="1"/>
          </p:cNvPicPr>
          <p:nvPr/>
        </p:nvPicPr>
        <p:blipFill>
          <a:blip r:embed="rId5"/>
          <a:stretch>
            <a:fillRect/>
          </a:stretch>
        </p:blipFill>
        <p:spPr>
          <a:xfrm>
            <a:off x="4617360" y="3276600"/>
            <a:ext cx="4276800" cy="1334440"/>
          </a:xfrm>
          <a:prstGeom prst="rect">
            <a:avLst/>
          </a:prstGeom>
        </p:spPr>
      </p:pic>
    </p:spTree>
    <p:extLst>
      <p:ext uri="{BB962C8B-B14F-4D97-AF65-F5344CB8AC3E}">
        <p14:creationId xmlns:p14="http://schemas.microsoft.com/office/powerpoint/2010/main" val="39701251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Reviewing Common Financial Statement Tie Outs</a:t>
            </a:r>
            <a:br>
              <a:rPr lang="en-US" sz="2400" dirty="0"/>
            </a:br>
            <a:r>
              <a:rPr lang="en-US" sz="2400" dirty="0"/>
              <a:t>‐ Between statements and footnotes</a:t>
            </a:r>
          </a:p>
        </p:txBody>
      </p:sp>
      <p:sp>
        <p:nvSpPr>
          <p:cNvPr id="3" name="Content Placeholder 2"/>
          <p:cNvSpPr>
            <a:spLocks noGrp="1"/>
          </p:cNvSpPr>
          <p:nvPr>
            <p:ph idx="1"/>
          </p:nvPr>
        </p:nvSpPr>
        <p:spPr/>
        <p:txBody>
          <a:bodyPr/>
          <a:lstStyle/>
          <a:p>
            <a:pPr marL="0" indent="0">
              <a:buNone/>
            </a:pPr>
            <a:r>
              <a:rPr lang="en-US" b="1" dirty="0"/>
              <a:t>Amounts should be consistent between the basic</a:t>
            </a:r>
          </a:p>
          <a:p>
            <a:pPr marL="0" indent="0">
              <a:buNone/>
            </a:pPr>
            <a:r>
              <a:rPr lang="en-US" b="1" dirty="0"/>
              <a:t>statements and the related footnotes</a:t>
            </a:r>
            <a:endParaRPr lang="en-US" dirty="0"/>
          </a:p>
        </p:txBody>
      </p:sp>
      <p:pic>
        <p:nvPicPr>
          <p:cNvPr id="4" name="Picture 3"/>
          <p:cNvPicPr>
            <a:picLocks noChangeAspect="1"/>
          </p:cNvPicPr>
          <p:nvPr/>
        </p:nvPicPr>
        <p:blipFill>
          <a:blip r:embed="rId3"/>
          <a:stretch>
            <a:fillRect/>
          </a:stretch>
        </p:blipFill>
        <p:spPr>
          <a:xfrm>
            <a:off x="609600" y="2438400"/>
            <a:ext cx="2060640" cy="207680"/>
          </a:xfrm>
          <a:prstGeom prst="rect">
            <a:avLst/>
          </a:prstGeom>
        </p:spPr>
      </p:pic>
      <p:pic>
        <p:nvPicPr>
          <p:cNvPr id="5" name="Picture 4"/>
          <p:cNvPicPr>
            <a:picLocks noChangeAspect="1"/>
          </p:cNvPicPr>
          <p:nvPr/>
        </p:nvPicPr>
        <p:blipFill>
          <a:blip r:embed="rId4"/>
          <a:stretch>
            <a:fillRect/>
          </a:stretch>
        </p:blipFill>
        <p:spPr>
          <a:xfrm>
            <a:off x="609599" y="2738198"/>
            <a:ext cx="6531841" cy="1183880"/>
          </a:xfrm>
          <a:prstGeom prst="rect">
            <a:avLst/>
          </a:prstGeom>
        </p:spPr>
      </p:pic>
      <p:pic>
        <p:nvPicPr>
          <p:cNvPr id="6" name="Picture 5"/>
          <p:cNvPicPr>
            <a:picLocks noChangeAspect="1"/>
          </p:cNvPicPr>
          <p:nvPr/>
        </p:nvPicPr>
        <p:blipFill>
          <a:blip r:embed="rId5"/>
          <a:stretch>
            <a:fillRect/>
          </a:stretch>
        </p:blipFill>
        <p:spPr>
          <a:xfrm>
            <a:off x="2895600" y="4003916"/>
            <a:ext cx="2293920" cy="349280"/>
          </a:xfrm>
          <a:prstGeom prst="rect">
            <a:avLst/>
          </a:prstGeom>
        </p:spPr>
      </p:pic>
      <p:pic>
        <p:nvPicPr>
          <p:cNvPr id="7" name="Picture 6"/>
          <p:cNvPicPr>
            <a:picLocks noChangeAspect="1"/>
          </p:cNvPicPr>
          <p:nvPr/>
        </p:nvPicPr>
        <p:blipFill>
          <a:blip r:embed="rId6"/>
          <a:stretch>
            <a:fillRect/>
          </a:stretch>
        </p:blipFill>
        <p:spPr>
          <a:xfrm>
            <a:off x="609600" y="4393678"/>
            <a:ext cx="6531841" cy="1784160"/>
          </a:xfrm>
          <a:prstGeom prst="rect">
            <a:avLst/>
          </a:prstGeom>
        </p:spPr>
      </p:pic>
    </p:spTree>
    <p:extLst>
      <p:ext uri="{BB962C8B-B14F-4D97-AF65-F5344CB8AC3E}">
        <p14:creationId xmlns:p14="http://schemas.microsoft.com/office/powerpoint/2010/main" val="286515116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footnotes</a:t>
            </a:r>
          </a:p>
        </p:txBody>
      </p:sp>
      <p:sp>
        <p:nvSpPr>
          <p:cNvPr id="3" name="Content Placeholder 2"/>
          <p:cNvSpPr>
            <a:spLocks noGrp="1"/>
          </p:cNvSpPr>
          <p:nvPr>
            <p:ph idx="1"/>
          </p:nvPr>
        </p:nvSpPr>
        <p:spPr>
          <a:xfrm>
            <a:off x="442332" y="1219200"/>
            <a:ext cx="8229600" cy="4876800"/>
          </a:xfrm>
        </p:spPr>
        <p:txBody>
          <a:bodyPr/>
          <a:lstStyle/>
          <a:p>
            <a:pPr marL="0" indent="0">
              <a:buNone/>
            </a:pPr>
            <a:r>
              <a:rPr lang="en-US" sz="2400" b="1" dirty="0"/>
              <a:t>Amounts should be consistent between the basic</a:t>
            </a:r>
          </a:p>
          <a:p>
            <a:pPr marL="0" indent="0">
              <a:buNone/>
            </a:pPr>
            <a:r>
              <a:rPr lang="en-US" sz="2400" b="1" dirty="0"/>
              <a:t>statements and the related footnotes</a:t>
            </a:r>
          </a:p>
          <a:p>
            <a:pPr marL="0" indent="0">
              <a:buNone/>
            </a:pPr>
            <a:endParaRPr lang="en-US" sz="1200" b="1" dirty="0"/>
          </a:p>
          <a:p>
            <a:pPr marL="0" indent="0">
              <a:buNone/>
            </a:pPr>
            <a:r>
              <a:rPr lang="en-US" sz="1200" b="1" dirty="0"/>
              <a:t>NOTE 5 – BONDS PAYABLE						</a:t>
            </a:r>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r>
              <a:rPr lang="en-US" sz="1200" b="1" dirty="0"/>
              <a:t>          </a:t>
            </a:r>
          </a:p>
        </p:txBody>
      </p:sp>
      <p:pic>
        <p:nvPicPr>
          <p:cNvPr id="4" name="Picture 3"/>
          <p:cNvPicPr>
            <a:picLocks noChangeAspect="1"/>
          </p:cNvPicPr>
          <p:nvPr/>
        </p:nvPicPr>
        <p:blipFill>
          <a:blip r:embed="rId2"/>
          <a:stretch>
            <a:fillRect/>
          </a:stretch>
        </p:blipFill>
        <p:spPr>
          <a:xfrm>
            <a:off x="457200" y="2638080"/>
            <a:ext cx="5909760" cy="1019520"/>
          </a:xfrm>
          <a:prstGeom prst="rect">
            <a:avLst/>
          </a:prstGeom>
        </p:spPr>
      </p:pic>
      <p:pic>
        <p:nvPicPr>
          <p:cNvPr id="5" name="Picture 4"/>
          <p:cNvPicPr>
            <a:picLocks noChangeAspect="1"/>
          </p:cNvPicPr>
          <p:nvPr/>
        </p:nvPicPr>
        <p:blipFill>
          <a:blip r:embed="rId3"/>
          <a:stretch>
            <a:fillRect/>
          </a:stretch>
        </p:blipFill>
        <p:spPr>
          <a:xfrm>
            <a:off x="488795" y="4038600"/>
            <a:ext cx="5909760" cy="330400"/>
          </a:xfrm>
          <a:prstGeom prst="rect">
            <a:avLst/>
          </a:prstGeom>
        </p:spPr>
      </p:pic>
      <p:pic>
        <p:nvPicPr>
          <p:cNvPr id="8" name="Picture 7"/>
          <p:cNvPicPr>
            <a:picLocks noChangeAspect="1"/>
          </p:cNvPicPr>
          <p:nvPr/>
        </p:nvPicPr>
        <p:blipFill>
          <a:blip r:embed="rId4"/>
          <a:stretch>
            <a:fillRect/>
          </a:stretch>
        </p:blipFill>
        <p:spPr>
          <a:xfrm>
            <a:off x="501805" y="4636552"/>
            <a:ext cx="4160160" cy="1538720"/>
          </a:xfrm>
          <a:prstGeom prst="rect">
            <a:avLst/>
          </a:prstGeom>
        </p:spPr>
      </p:pic>
      <p:pic>
        <p:nvPicPr>
          <p:cNvPr id="9" name="Picture 8"/>
          <p:cNvPicPr>
            <a:picLocks noChangeAspect="1"/>
          </p:cNvPicPr>
          <p:nvPr/>
        </p:nvPicPr>
        <p:blipFill>
          <a:blip r:embed="rId5"/>
          <a:stretch>
            <a:fillRect/>
          </a:stretch>
        </p:blipFill>
        <p:spPr>
          <a:xfrm>
            <a:off x="3847493" y="5852436"/>
            <a:ext cx="855360" cy="188800"/>
          </a:xfrm>
          <a:prstGeom prst="rect">
            <a:avLst/>
          </a:prstGeom>
        </p:spPr>
      </p:pic>
      <p:pic>
        <p:nvPicPr>
          <p:cNvPr id="10" name="Picture 9"/>
          <p:cNvPicPr>
            <a:picLocks noChangeAspect="1"/>
          </p:cNvPicPr>
          <p:nvPr/>
        </p:nvPicPr>
        <p:blipFill>
          <a:blip r:embed="rId6"/>
          <a:stretch>
            <a:fillRect/>
          </a:stretch>
        </p:blipFill>
        <p:spPr>
          <a:xfrm>
            <a:off x="3847493" y="6014792"/>
            <a:ext cx="816480" cy="160480"/>
          </a:xfrm>
          <a:prstGeom prst="rect">
            <a:avLst/>
          </a:prstGeom>
        </p:spPr>
      </p:pic>
    </p:spTree>
    <p:extLst>
      <p:ext uri="{BB962C8B-B14F-4D97-AF65-F5344CB8AC3E}">
        <p14:creationId xmlns:p14="http://schemas.microsoft.com/office/powerpoint/2010/main" val="27280157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p:txBody>
          <a:bodyPr/>
          <a:lstStyle/>
          <a:p>
            <a:pPr marL="0" indent="0">
              <a:buNone/>
            </a:pPr>
            <a:r>
              <a:rPr lang="en-US" sz="2400" b="1" dirty="0"/>
              <a:t>Amounts should be consistent between the statements and the reconciliations between modified and full accrual</a:t>
            </a:r>
            <a:endParaRPr lang="en-US" sz="2400" dirty="0"/>
          </a:p>
        </p:txBody>
      </p:sp>
      <p:pic>
        <p:nvPicPr>
          <p:cNvPr id="4" name="Picture 3"/>
          <p:cNvPicPr>
            <a:picLocks noChangeAspect="1"/>
          </p:cNvPicPr>
          <p:nvPr/>
        </p:nvPicPr>
        <p:blipFill>
          <a:blip r:embed="rId2"/>
          <a:stretch>
            <a:fillRect/>
          </a:stretch>
        </p:blipFill>
        <p:spPr>
          <a:xfrm>
            <a:off x="2209800" y="2057400"/>
            <a:ext cx="3926880" cy="481440"/>
          </a:xfrm>
          <a:prstGeom prst="rect">
            <a:avLst/>
          </a:prstGeom>
        </p:spPr>
      </p:pic>
      <p:pic>
        <p:nvPicPr>
          <p:cNvPr id="5" name="Picture 4"/>
          <p:cNvPicPr>
            <a:picLocks noChangeAspect="1"/>
          </p:cNvPicPr>
          <p:nvPr/>
        </p:nvPicPr>
        <p:blipFill>
          <a:blip r:embed="rId3"/>
          <a:stretch>
            <a:fillRect/>
          </a:stretch>
        </p:blipFill>
        <p:spPr>
          <a:xfrm>
            <a:off x="1828800" y="2767440"/>
            <a:ext cx="3771360" cy="396480"/>
          </a:xfrm>
          <a:prstGeom prst="rect">
            <a:avLst/>
          </a:prstGeom>
        </p:spPr>
      </p:pic>
      <p:pic>
        <p:nvPicPr>
          <p:cNvPr id="6" name="Picture 5"/>
          <p:cNvPicPr>
            <a:picLocks noChangeAspect="1"/>
          </p:cNvPicPr>
          <p:nvPr/>
        </p:nvPicPr>
        <p:blipFill>
          <a:blip r:embed="rId4"/>
          <a:stretch>
            <a:fillRect/>
          </a:stretch>
        </p:blipFill>
        <p:spPr>
          <a:xfrm>
            <a:off x="6136680" y="2828800"/>
            <a:ext cx="816480" cy="273760"/>
          </a:xfrm>
          <a:prstGeom prst="rect">
            <a:avLst/>
          </a:prstGeom>
        </p:spPr>
      </p:pic>
      <p:pic>
        <p:nvPicPr>
          <p:cNvPr id="7" name="Picture 6"/>
          <p:cNvPicPr>
            <a:picLocks noChangeAspect="1"/>
          </p:cNvPicPr>
          <p:nvPr/>
        </p:nvPicPr>
        <p:blipFill>
          <a:blip r:embed="rId5"/>
          <a:stretch>
            <a:fillRect/>
          </a:stretch>
        </p:blipFill>
        <p:spPr>
          <a:xfrm>
            <a:off x="3429000" y="3516000"/>
            <a:ext cx="1827360" cy="283200"/>
          </a:xfrm>
          <a:prstGeom prst="rect">
            <a:avLst/>
          </a:prstGeom>
        </p:spPr>
      </p:pic>
      <p:pic>
        <p:nvPicPr>
          <p:cNvPr id="8" name="Picture 7"/>
          <p:cNvPicPr>
            <a:picLocks noChangeAspect="1"/>
          </p:cNvPicPr>
          <p:nvPr/>
        </p:nvPicPr>
        <p:blipFill>
          <a:blip r:embed="rId6"/>
          <a:stretch>
            <a:fillRect/>
          </a:stretch>
        </p:blipFill>
        <p:spPr>
          <a:xfrm>
            <a:off x="2073720" y="3965057"/>
            <a:ext cx="4199040" cy="755200"/>
          </a:xfrm>
          <a:prstGeom prst="rect">
            <a:avLst/>
          </a:prstGeom>
        </p:spPr>
      </p:pic>
    </p:spTree>
    <p:extLst>
      <p:ext uri="{BB962C8B-B14F-4D97-AF65-F5344CB8AC3E}">
        <p14:creationId xmlns:p14="http://schemas.microsoft.com/office/powerpoint/2010/main" val="2908075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p:txBody>
          <a:bodyPr/>
          <a:lstStyle/>
          <a:p>
            <a:pPr marL="0" indent="0">
              <a:buNone/>
            </a:pPr>
            <a:r>
              <a:rPr lang="en-US" sz="2400" b="1" dirty="0"/>
              <a:t>Amounts should be consistent from fund balance</a:t>
            </a:r>
          </a:p>
          <a:p>
            <a:pPr marL="0" indent="0">
              <a:buNone/>
            </a:pPr>
            <a:r>
              <a:rPr lang="en-US" sz="2400" b="1" dirty="0"/>
              <a:t>classifications and the related account(s)</a:t>
            </a:r>
            <a:endParaRPr lang="en-US" sz="2400" dirty="0"/>
          </a:p>
        </p:txBody>
      </p:sp>
      <p:pic>
        <p:nvPicPr>
          <p:cNvPr id="4" name="Picture 3"/>
          <p:cNvPicPr>
            <a:picLocks noChangeAspect="1"/>
          </p:cNvPicPr>
          <p:nvPr/>
        </p:nvPicPr>
        <p:blipFill>
          <a:blip r:embed="rId2"/>
          <a:stretch>
            <a:fillRect/>
          </a:stretch>
        </p:blipFill>
        <p:spPr>
          <a:xfrm>
            <a:off x="3276600" y="2209800"/>
            <a:ext cx="1710720" cy="387040"/>
          </a:xfrm>
          <a:prstGeom prst="rect">
            <a:avLst/>
          </a:prstGeom>
        </p:spPr>
      </p:pic>
      <p:pic>
        <p:nvPicPr>
          <p:cNvPr id="5" name="Picture 4"/>
          <p:cNvPicPr>
            <a:picLocks noChangeAspect="1"/>
          </p:cNvPicPr>
          <p:nvPr/>
        </p:nvPicPr>
        <p:blipFill>
          <a:blip r:embed="rId3"/>
          <a:stretch>
            <a:fillRect/>
          </a:stretch>
        </p:blipFill>
        <p:spPr>
          <a:xfrm>
            <a:off x="2209800" y="2637780"/>
            <a:ext cx="4160160" cy="1708640"/>
          </a:xfrm>
          <a:prstGeom prst="rect">
            <a:avLst/>
          </a:prstGeom>
        </p:spPr>
      </p:pic>
      <p:pic>
        <p:nvPicPr>
          <p:cNvPr id="6" name="Picture 5"/>
          <p:cNvPicPr>
            <a:picLocks noChangeAspect="1"/>
          </p:cNvPicPr>
          <p:nvPr/>
        </p:nvPicPr>
        <p:blipFill>
          <a:blip r:embed="rId4"/>
          <a:stretch>
            <a:fillRect/>
          </a:stretch>
        </p:blipFill>
        <p:spPr>
          <a:xfrm>
            <a:off x="2324731" y="4664250"/>
            <a:ext cx="4082400" cy="1113920"/>
          </a:xfrm>
          <a:prstGeom prst="rect">
            <a:avLst/>
          </a:prstGeom>
        </p:spPr>
      </p:pic>
    </p:spTree>
    <p:extLst>
      <p:ext uri="{BB962C8B-B14F-4D97-AF65-F5344CB8AC3E}">
        <p14:creationId xmlns:p14="http://schemas.microsoft.com/office/powerpoint/2010/main" val="344783569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Analyzing Governmental Financial Statements ‐ to help explain to others</a:t>
            </a:r>
          </a:p>
        </p:txBody>
      </p:sp>
      <p:sp>
        <p:nvSpPr>
          <p:cNvPr id="3" name="Content Placeholder 2"/>
          <p:cNvSpPr>
            <a:spLocks noGrp="1"/>
          </p:cNvSpPr>
          <p:nvPr>
            <p:ph idx="1"/>
          </p:nvPr>
        </p:nvSpPr>
        <p:spPr/>
        <p:txBody>
          <a:bodyPr/>
          <a:lstStyle/>
          <a:p>
            <a:r>
              <a:rPr lang="en-US" b="1" dirty="0"/>
              <a:t>Core Differences between FASB &amp; GASB</a:t>
            </a:r>
            <a:endParaRPr lang="en-US" dirty="0"/>
          </a:p>
        </p:txBody>
      </p:sp>
      <p:pic>
        <p:nvPicPr>
          <p:cNvPr id="4" name="Picture 3"/>
          <p:cNvPicPr>
            <a:picLocks noChangeAspect="1"/>
          </p:cNvPicPr>
          <p:nvPr/>
        </p:nvPicPr>
        <p:blipFill>
          <a:blip r:embed="rId2"/>
          <a:stretch>
            <a:fillRect/>
          </a:stretch>
        </p:blipFill>
        <p:spPr>
          <a:xfrm>
            <a:off x="914400" y="2319800"/>
            <a:ext cx="7543800" cy="3166600"/>
          </a:xfrm>
          <a:prstGeom prst="rect">
            <a:avLst/>
          </a:prstGeom>
        </p:spPr>
      </p:pic>
    </p:spTree>
    <p:extLst>
      <p:ext uri="{BB962C8B-B14F-4D97-AF65-F5344CB8AC3E}">
        <p14:creationId xmlns:p14="http://schemas.microsoft.com/office/powerpoint/2010/main" val="3962599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General fund – is the chief operating fund of a state or local government.  GAAP prescribes that the general fund be used “to account for and report all financial resources not accounted for and reported in another fund.”</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we know the Accounting Equation?</a:t>
            </a:r>
          </a:p>
        </p:txBody>
      </p:sp>
      <p:sp>
        <p:nvSpPr>
          <p:cNvPr id="3" name="Content Placeholder 2"/>
          <p:cNvSpPr>
            <a:spLocks noGrp="1"/>
          </p:cNvSpPr>
          <p:nvPr>
            <p:ph idx="1"/>
          </p:nvPr>
        </p:nvSpPr>
        <p:spPr/>
        <p:txBody>
          <a:bodyPr/>
          <a:lstStyle/>
          <a:p>
            <a:endParaRPr lang="en-US" dirty="0">
              <a:latin typeface="Times New Roman" panose="02020603050405020304" pitchFamily="18" charset="0"/>
            </a:endParaRPr>
          </a:p>
          <a:p>
            <a:endParaRPr lang="en-US" dirty="0">
              <a:latin typeface="Times New Roman" panose="02020603050405020304" pitchFamily="18" charset="0"/>
            </a:endParaRPr>
          </a:p>
          <a:p>
            <a:endParaRPr lang="en-US" dirty="0"/>
          </a:p>
        </p:txBody>
      </p:sp>
      <p:pic>
        <p:nvPicPr>
          <p:cNvPr id="4" name="Picture 3"/>
          <p:cNvPicPr>
            <a:picLocks noChangeAspect="1"/>
          </p:cNvPicPr>
          <p:nvPr/>
        </p:nvPicPr>
        <p:blipFill>
          <a:blip r:embed="rId2"/>
          <a:stretch>
            <a:fillRect/>
          </a:stretch>
        </p:blipFill>
        <p:spPr>
          <a:xfrm>
            <a:off x="457200" y="1371600"/>
            <a:ext cx="8382000" cy="5105400"/>
          </a:xfrm>
          <a:prstGeom prst="rect">
            <a:avLst/>
          </a:prstGeom>
        </p:spPr>
      </p:pic>
    </p:spTree>
    <p:extLst>
      <p:ext uri="{BB962C8B-B14F-4D97-AF65-F5344CB8AC3E}">
        <p14:creationId xmlns:p14="http://schemas.microsoft.com/office/powerpoint/2010/main" val="30510227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Overview of Fund Types</a:t>
            </a:r>
          </a:p>
        </p:txBody>
      </p:sp>
      <p:sp>
        <p:nvSpPr>
          <p:cNvPr id="3" name="Content Placeholder 2"/>
          <p:cNvSpPr>
            <a:spLocks noGrp="1"/>
          </p:cNvSpPr>
          <p:nvPr>
            <p:ph idx="1"/>
          </p:nvPr>
        </p:nvSpPr>
        <p:spPr/>
        <p:txBody>
          <a:bodyPr/>
          <a:lstStyle/>
          <a:p>
            <a:pPr marL="0" indent="0">
              <a:buNone/>
            </a:pPr>
            <a:r>
              <a:rPr lang="en-US" sz="2000" dirty="0"/>
              <a:t>• </a:t>
            </a:r>
            <a:r>
              <a:rPr lang="en-US" sz="2000" b="1" dirty="0"/>
              <a:t>Governmental fund category</a:t>
            </a:r>
          </a:p>
          <a:p>
            <a:pPr marL="0" indent="0">
              <a:buNone/>
            </a:pPr>
            <a:r>
              <a:rPr lang="en-US" sz="2000" dirty="0"/>
              <a:t>– General fund</a:t>
            </a:r>
          </a:p>
          <a:p>
            <a:pPr marL="0" indent="0">
              <a:buNone/>
            </a:pPr>
            <a:r>
              <a:rPr lang="en-US" sz="2000" dirty="0"/>
              <a:t>– Special revenue funds</a:t>
            </a:r>
          </a:p>
          <a:p>
            <a:pPr marL="0" indent="0">
              <a:buNone/>
            </a:pPr>
            <a:r>
              <a:rPr lang="en-US" sz="2000" dirty="0"/>
              <a:t>– Capital projects funds</a:t>
            </a:r>
          </a:p>
          <a:p>
            <a:pPr marL="0" indent="0">
              <a:buNone/>
            </a:pPr>
            <a:r>
              <a:rPr lang="en-US" sz="2000" dirty="0"/>
              <a:t>– Debt service funds</a:t>
            </a:r>
          </a:p>
          <a:p>
            <a:pPr marL="0" indent="0">
              <a:buNone/>
            </a:pPr>
            <a:r>
              <a:rPr lang="en-US" sz="2000" dirty="0"/>
              <a:t>– Permanent funds</a:t>
            </a:r>
          </a:p>
          <a:p>
            <a:pPr marL="0" indent="0">
              <a:buNone/>
            </a:pPr>
            <a:r>
              <a:rPr lang="en-US" sz="2000" dirty="0"/>
              <a:t>• </a:t>
            </a:r>
            <a:r>
              <a:rPr lang="en-US" sz="2000" b="1" dirty="0"/>
              <a:t>Proprietary fund category</a:t>
            </a:r>
          </a:p>
          <a:p>
            <a:pPr marL="0" indent="0">
              <a:buNone/>
            </a:pPr>
            <a:r>
              <a:rPr lang="en-US" sz="2000" dirty="0"/>
              <a:t>– Enterprise funds</a:t>
            </a:r>
          </a:p>
          <a:p>
            <a:pPr marL="0" indent="0">
              <a:buNone/>
            </a:pPr>
            <a:r>
              <a:rPr lang="en-US" sz="2000" dirty="0"/>
              <a:t>– Internal service funds</a:t>
            </a:r>
          </a:p>
          <a:p>
            <a:pPr marL="0" indent="0">
              <a:buNone/>
            </a:pPr>
            <a:r>
              <a:rPr lang="en-US" sz="2000" dirty="0"/>
              <a:t>• </a:t>
            </a:r>
            <a:r>
              <a:rPr lang="en-US" sz="2000" b="1" dirty="0"/>
              <a:t>Fiduciary fund category</a:t>
            </a:r>
          </a:p>
          <a:p>
            <a:pPr marL="0" indent="0">
              <a:buNone/>
            </a:pPr>
            <a:r>
              <a:rPr lang="en-US" sz="2000" dirty="0"/>
              <a:t>– Pension (and other employee benefits) trust funds</a:t>
            </a:r>
          </a:p>
          <a:p>
            <a:pPr marL="0" indent="0">
              <a:buNone/>
            </a:pPr>
            <a:r>
              <a:rPr lang="en-US" sz="2000" dirty="0"/>
              <a:t>– Investment trust funds</a:t>
            </a:r>
          </a:p>
          <a:p>
            <a:pPr marL="0" indent="0">
              <a:buNone/>
            </a:pPr>
            <a:r>
              <a:rPr lang="en-US" sz="2000" dirty="0"/>
              <a:t>– Private‐purpose trust funds</a:t>
            </a:r>
          </a:p>
          <a:p>
            <a:pPr marL="0" indent="0">
              <a:buNone/>
            </a:pPr>
            <a:r>
              <a:rPr lang="en-US" sz="2000" dirty="0"/>
              <a:t>– Custodial funds</a:t>
            </a:r>
          </a:p>
        </p:txBody>
      </p:sp>
    </p:spTree>
    <p:extLst>
      <p:ext uri="{BB962C8B-B14F-4D97-AF65-F5344CB8AC3E}">
        <p14:creationId xmlns:p14="http://schemas.microsoft.com/office/powerpoint/2010/main" val="32587952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Funds vs. Non‐Major Funds</a:t>
            </a:r>
          </a:p>
        </p:txBody>
      </p:sp>
      <p:sp>
        <p:nvSpPr>
          <p:cNvPr id="3" name="Content Placeholder 2"/>
          <p:cNvSpPr>
            <a:spLocks noGrp="1"/>
          </p:cNvSpPr>
          <p:nvPr>
            <p:ph idx="1"/>
          </p:nvPr>
        </p:nvSpPr>
        <p:spPr/>
        <p:txBody>
          <a:bodyPr/>
          <a:lstStyle/>
          <a:p>
            <a:pPr marL="0" indent="0">
              <a:buNone/>
            </a:pPr>
            <a:r>
              <a:rPr lang="en-US" dirty="0"/>
              <a:t>	</a:t>
            </a:r>
            <a:r>
              <a:rPr lang="en-US" b="1" dirty="0"/>
              <a:t>Major Funds</a:t>
            </a:r>
          </a:p>
          <a:p>
            <a:r>
              <a:rPr lang="en-US" dirty="0"/>
              <a:t>Significant 5%/10% require separate column</a:t>
            </a:r>
          </a:p>
          <a:p>
            <a:r>
              <a:rPr lang="en-US" dirty="0"/>
              <a:t>General Fund always major</a:t>
            </a:r>
          </a:p>
          <a:p>
            <a:pPr marL="457200" lvl="1" indent="0">
              <a:buNone/>
            </a:pPr>
            <a:endParaRPr lang="en-US" b="1" dirty="0"/>
          </a:p>
          <a:p>
            <a:pPr marL="457200" lvl="1" indent="0">
              <a:buNone/>
            </a:pPr>
            <a:r>
              <a:rPr lang="en-US" b="1" dirty="0"/>
              <a:t>	</a:t>
            </a:r>
            <a:r>
              <a:rPr lang="en-US" sz="2800" b="1" dirty="0"/>
              <a:t>Non‐Major Funds</a:t>
            </a:r>
            <a:endParaRPr lang="en-US" dirty="0"/>
          </a:p>
          <a:p>
            <a:r>
              <a:rPr lang="en-US" dirty="0"/>
              <a:t>Reported in aggregate</a:t>
            </a:r>
          </a:p>
          <a:p>
            <a:r>
              <a:rPr lang="en-US" dirty="0"/>
              <a:t>Detail of these funds can be found in the combining statements</a:t>
            </a:r>
          </a:p>
          <a:p>
            <a:endParaRPr lang="en-US" dirty="0"/>
          </a:p>
        </p:txBody>
      </p:sp>
    </p:spTree>
    <p:extLst>
      <p:ext uri="{BB962C8B-B14F-4D97-AF65-F5344CB8AC3E}">
        <p14:creationId xmlns:p14="http://schemas.microsoft.com/office/powerpoint/2010/main" val="30960777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dirty="0"/>
              <a:t>Blended Component Unit</a:t>
            </a:r>
          </a:p>
          <a:p>
            <a:r>
              <a:rPr lang="en-US" dirty="0"/>
              <a:t>Included in the financial statements of the primary government as if it is part of the reporting entity</a:t>
            </a:r>
          </a:p>
          <a:p>
            <a:endParaRPr lang="en-US" dirty="0"/>
          </a:p>
          <a:p>
            <a:pPr marL="0" indent="0">
              <a:buNone/>
            </a:pPr>
            <a:r>
              <a:rPr lang="en-US" dirty="0"/>
              <a:t>Discretely Presented Component Unit</a:t>
            </a:r>
          </a:p>
          <a:p>
            <a:r>
              <a:rPr lang="en-US" dirty="0"/>
              <a:t>Separately reported on the government‐wide financial statements and separate footnotes</a:t>
            </a:r>
          </a:p>
          <a:p>
            <a:endParaRPr lang="en-US" dirty="0"/>
          </a:p>
        </p:txBody>
      </p:sp>
    </p:spTree>
    <p:extLst>
      <p:ext uri="{BB962C8B-B14F-4D97-AF65-F5344CB8AC3E}">
        <p14:creationId xmlns:p14="http://schemas.microsoft.com/office/powerpoint/2010/main" val="208076381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304893271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Difference from Fund Statements (1 of 2)</a:t>
            </a:r>
          </a:p>
        </p:txBody>
      </p:sp>
      <p:sp>
        <p:nvSpPr>
          <p:cNvPr id="3" name="Content Placeholder 2"/>
          <p:cNvSpPr>
            <a:spLocks noGrp="1"/>
          </p:cNvSpPr>
          <p:nvPr>
            <p:ph idx="1"/>
          </p:nvPr>
        </p:nvSpPr>
        <p:spPr/>
        <p:txBody>
          <a:bodyPr/>
          <a:lstStyle/>
          <a:p>
            <a:r>
              <a:rPr lang="en-US" sz="2600" dirty="0"/>
              <a:t>Long-term assets</a:t>
            </a:r>
          </a:p>
          <a:p>
            <a:pPr lvl="1"/>
            <a:r>
              <a:rPr lang="en-US" sz="2200" dirty="0"/>
              <a:t>Receivables</a:t>
            </a:r>
          </a:p>
          <a:p>
            <a:pPr lvl="1"/>
            <a:r>
              <a:rPr lang="en-US" sz="2200" dirty="0"/>
              <a:t>Capital Assets</a:t>
            </a:r>
          </a:p>
          <a:p>
            <a:r>
              <a:rPr lang="en-US" sz="2600" dirty="0"/>
              <a:t>Liabilities</a:t>
            </a:r>
          </a:p>
          <a:p>
            <a:pPr lvl="1"/>
            <a:r>
              <a:rPr lang="en-US" sz="2200" dirty="0"/>
              <a:t>Debt</a:t>
            </a:r>
          </a:p>
          <a:p>
            <a:pPr lvl="1"/>
            <a:r>
              <a:rPr lang="en-US" sz="2200" dirty="0"/>
              <a:t>Compensated Absences</a:t>
            </a:r>
          </a:p>
          <a:p>
            <a:pPr lvl="1"/>
            <a:r>
              <a:rPr lang="en-US" sz="2200" dirty="0"/>
              <a:t>Claims and Judgments</a:t>
            </a:r>
          </a:p>
          <a:p>
            <a:pPr lvl="1"/>
            <a:r>
              <a:rPr lang="en-US" sz="2200" dirty="0"/>
              <a:t>Pension Benefit Obligation</a:t>
            </a:r>
          </a:p>
          <a:p>
            <a:pPr lvl="1"/>
            <a:r>
              <a:rPr lang="en-US" sz="2200" dirty="0"/>
              <a:t>Other Post Employment Benefits (OPEB)</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 from Fund Statements (2 of 2)</a:t>
            </a:r>
          </a:p>
        </p:txBody>
      </p:sp>
      <p:sp>
        <p:nvSpPr>
          <p:cNvPr id="3" name="Content Placeholder 2"/>
          <p:cNvSpPr>
            <a:spLocks noGrp="1"/>
          </p:cNvSpPr>
          <p:nvPr>
            <p:ph idx="1"/>
          </p:nvPr>
        </p:nvSpPr>
        <p:spPr/>
        <p:txBody>
          <a:bodyPr/>
          <a:lstStyle/>
          <a:p>
            <a:r>
              <a:rPr lang="en-US" sz="2600" dirty="0"/>
              <a:t>Inventory (expense when used rather than when purchased).  Previously had the option of using the consumption method or the purchase method, but now we can only use the consumption method.</a:t>
            </a:r>
          </a:p>
          <a:p>
            <a:r>
              <a:rPr lang="en-US" sz="2600" dirty="0"/>
              <a:t>Interest payable on long-term debt.</a:t>
            </a:r>
          </a:p>
          <a:p>
            <a:pPr>
              <a:buNone/>
            </a:pP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Differences from Fund Statements</a:t>
            </a:r>
          </a:p>
        </p:txBody>
      </p:sp>
      <p:sp>
        <p:nvSpPr>
          <p:cNvPr id="3" name="Content Placeholder 2"/>
          <p:cNvSpPr>
            <a:spLocks noGrp="1"/>
          </p:cNvSpPr>
          <p:nvPr>
            <p:ph idx="1"/>
          </p:nvPr>
        </p:nvSpPr>
        <p:spPr/>
        <p:txBody>
          <a:bodyPr/>
          <a:lstStyle/>
          <a:p>
            <a:r>
              <a:rPr lang="en-US" sz="2600" dirty="0"/>
              <a:t>Recognition of revenues on accrual basis.</a:t>
            </a:r>
          </a:p>
          <a:p>
            <a:pPr lvl="1"/>
            <a:r>
              <a:rPr lang="en-US" sz="2200" dirty="0"/>
              <a:t>Property taxes – no availability criterion, recorded on full accrual basis of accounting.</a:t>
            </a:r>
          </a:p>
          <a:p>
            <a:pPr lvl="1"/>
            <a:r>
              <a:rPr lang="en-US" sz="2200" dirty="0"/>
              <a:t>Recognition of expenses for long-term liabilities.</a:t>
            </a:r>
          </a:p>
          <a:p>
            <a:pPr lvl="2"/>
            <a:r>
              <a:rPr lang="en-US" sz="2200" dirty="0"/>
              <a:t>Compensated absences</a:t>
            </a:r>
          </a:p>
          <a:p>
            <a:pPr lvl="2"/>
            <a:r>
              <a:rPr lang="en-US" sz="2200" dirty="0"/>
              <a:t>Claims and judgments</a:t>
            </a:r>
          </a:p>
          <a:p>
            <a:pPr lvl="2"/>
            <a:r>
              <a:rPr lang="en-US" sz="2200" dirty="0"/>
              <a:t>Pension benefit obligation</a:t>
            </a:r>
          </a:p>
          <a:p>
            <a:pPr lvl="2"/>
            <a:r>
              <a:rPr lang="en-US" sz="2200" dirty="0"/>
              <a:t>OPEB</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Supplementary Information</a:t>
            </a:r>
          </a:p>
        </p:txBody>
      </p:sp>
      <p:sp>
        <p:nvSpPr>
          <p:cNvPr id="3" name="Content Placeholder 2"/>
          <p:cNvSpPr>
            <a:spLocks noGrp="1"/>
          </p:cNvSpPr>
          <p:nvPr>
            <p:ph idx="1"/>
          </p:nvPr>
        </p:nvSpPr>
        <p:spPr/>
        <p:txBody>
          <a:bodyPr/>
          <a:lstStyle/>
          <a:p>
            <a:r>
              <a:rPr lang="en-US" sz="2600" dirty="0"/>
              <a:t>Budgetary comparisons for general fund and major special revenue funds</a:t>
            </a:r>
          </a:p>
          <a:p>
            <a:pPr lvl="1"/>
            <a:r>
              <a:rPr lang="en-US" sz="2200" dirty="0"/>
              <a:t>Original and final budget</a:t>
            </a:r>
          </a:p>
          <a:p>
            <a:pPr lvl="1"/>
            <a:r>
              <a:rPr lang="en-US" sz="2200" dirty="0"/>
              <a:t>Actual on budgetary basis or GAAP basis</a:t>
            </a:r>
          </a:p>
          <a:p>
            <a:pPr lvl="1"/>
            <a:r>
              <a:rPr lang="en-US" sz="2200" dirty="0"/>
              <a:t>Reconciliation to GAAP basis statements</a:t>
            </a:r>
          </a:p>
          <a:p>
            <a:pPr lvl="1"/>
            <a:r>
              <a:rPr lang="en-US" sz="2200" dirty="0"/>
              <a:t>When applicable – infrastructure-modified approach</a:t>
            </a:r>
          </a:p>
          <a:p>
            <a:pPr lvl="2"/>
            <a:r>
              <a:rPr lang="en-US" sz="2200" dirty="0"/>
              <a:t>Three most recent condition assessments</a:t>
            </a:r>
          </a:p>
          <a:p>
            <a:pPr lvl="2"/>
            <a:r>
              <a:rPr lang="en-US" sz="2200" dirty="0"/>
              <a:t>Estimated amount to maintain and preserve versus actual amount for the last five years</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MD &amp; A</a:t>
            </a:r>
            <a:br>
              <a:rPr lang="en-US" sz="3200" dirty="0"/>
            </a:br>
            <a:r>
              <a:rPr lang="en-US" sz="3200" dirty="0"/>
              <a:t>Management Discussion and Analysis</a:t>
            </a:r>
          </a:p>
        </p:txBody>
      </p:sp>
      <p:sp>
        <p:nvSpPr>
          <p:cNvPr id="3" name="Content Placeholder 2"/>
          <p:cNvSpPr>
            <a:spLocks noGrp="1"/>
          </p:cNvSpPr>
          <p:nvPr>
            <p:ph idx="1"/>
          </p:nvPr>
        </p:nvSpPr>
        <p:spPr/>
        <p:txBody>
          <a:bodyPr/>
          <a:lstStyle/>
          <a:p>
            <a:r>
              <a:rPr lang="en-US" sz="2600" dirty="0"/>
              <a:t>The MD &amp; A is a section of a government's annual report in which management discusses numerous aspects of the company, both past and present. Among other things, the MD&amp;A provides an overview of the previous year of operations and how the government fared in that time period. </a:t>
            </a:r>
            <a:r>
              <a:rPr lang="en-US" sz="2600" u="sng" dirty="0"/>
              <a:t>Management </a:t>
            </a:r>
            <a:r>
              <a:rPr lang="en-US" sz="2600" dirty="0"/>
              <a:t>will usually also touch on the upcoming year, outlining future goals and approaches to new projects.</a:t>
            </a:r>
          </a:p>
        </p:txBody>
      </p:sp>
    </p:spTree>
  </p:cSld>
  <p:clrMapOvr>
    <a:masterClrMapping/>
  </p:clrMapOvr>
</p:sld>
</file>

<file path=ppt/theme/theme1.xml><?xml version="1.0" encoding="utf-8"?>
<a:theme xmlns:a="http://schemas.openxmlformats.org/drawingml/2006/main" name="Interim Gov Accounting Presentation">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DBD4C5"/>
        </a:lt1>
        <a:dk2>
          <a:srgbClr val="FFFFFF"/>
        </a:dk2>
        <a:lt2>
          <a:srgbClr val="323232"/>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EA3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Interim Gov Accounting Presentation</Template>
  <TotalTime>1382</TotalTime>
  <Words>7877</Words>
  <Application>Microsoft Office PowerPoint</Application>
  <PresentationFormat>On-screen Show (4:3)</PresentationFormat>
  <Paragraphs>859</Paragraphs>
  <Slides>143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143</vt:i4>
      </vt:variant>
    </vt:vector>
  </HeadingPairs>
  <TitlesOfParts>
    <vt:vector size="150" baseType="lpstr">
      <vt:lpstr>Arial</vt:lpstr>
      <vt:lpstr>Arial Narrow</vt:lpstr>
      <vt:lpstr>Calibri</vt:lpstr>
      <vt:lpstr>Calibri-Bold</vt:lpstr>
      <vt:lpstr>Calibri-Italic</vt:lpstr>
      <vt:lpstr>Times New Roman</vt:lpstr>
      <vt:lpstr>Interim Gov Accounting Presentation</vt:lpstr>
      <vt:lpstr>GOVERNMENTAL ACCOUNTING IMMERSION SERIES 3</vt:lpstr>
      <vt:lpstr>The Governmental Environment</vt:lpstr>
      <vt:lpstr>The Governmental Environment</vt:lpstr>
      <vt:lpstr>The Governmental Environment</vt:lpstr>
      <vt:lpstr>The Governmental Environment</vt:lpstr>
      <vt:lpstr>The Governmental Environment</vt:lpstr>
      <vt:lpstr>Financial Reporting Model</vt:lpstr>
      <vt:lpstr>Governmental Funds (Government-type activities)</vt:lpstr>
      <vt:lpstr>Governmental Funds</vt:lpstr>
      <vt:lpstr>Governmental Funds</vt:lpstr>
      <vt:lpstr>Governmental Funds</vt:lpstr>
      <vt:lpstr>Governmental Funds</vt:lpstr>
      <vt:lpstr>Governmental Funds</vt:lpstr>
      <vt:lpstr>Propriety Funds (business-type activities)</vt:lpstr>
      <vt:lpstr>Proprietary Funds</vt:lpstr>
      <vt:lpstr>Proprietary Funds</vt:lpstr>
      <vt:lpstr>Fiduciary Funds</vt:lpstr>
      <vt:lpstr>Fiduciary Funds</vt:lpstr>
      <vt:lpstr>Basis of Accounting</vt:lpstr>
      <vt:lpstr>Basis of Accounting</vt:lpstr>
      <vt:lpstr>Basis of Accounting</vt:lpstr>
      <vt:lpstr>Measurement Focus</vt:lpstr>
      <vt:lpstr>Fund Balance Determination and Reporting (GASB 54) </vt:lpstr>
      <vt:lpstr>Fund Balance Financial Reporting Level</vt:lpstr>
      <vt:lpstr>Classifying Fund Balance</vt:lpstr>
      <vt:lpstr>Fund Balance Disclosure</vt:lpstr>
      <vt:lpstr>Fund Balance Disclosure</vt:lpstr>
      <vt:lpstr>Fund Balance Disclosure</vt:lpstr>
      <vt:lpstr>PowerPoint Presentation</vt:lpstr>
      <vt:lpstr>Reconciling Items between Modified and Full Accrual</vt:lpstr>
      <vt:lpstr>Revenue Recognition for Grants</vt:lpstr>
      <vt:lpstr>Government-Wide Statements</vt:lpstr>
      <vt:lpstr>Component Units</vt:lpstr>
      <vt:lpstr>Component Units</vt:lpstr>
      <vt:lpstr>Statement of Net Position  (Previously Statement of Net Assets)</vt:lpstr>
      <vt:lpstr>Accounting for Long‐Term Debt</vt:lpstr>
      <vt:lpstr>Accounting for Long‐Term Debt</vt:lpstr>
      <vt:lpstr>Governmental Fund Bond Issuance</vt:lpstr>
      <vt:lpstr>Governmental Fund Bond Issuance</vt:lpstr>
      <vt:lpstr>Governmental Fund Bond Issuance</vt:lpstr>
      <vt:lpstr>Governmental Fund Bond Issuance</vt:lpstr>
      <vt:lpstr>Governmental Fund Bond Issuance</vt:lpstr>
      <vt:lpstr>Capital Assets ‐ reminders</vt:lpstr>
      <vt:lpstr>Capital Infrastructure Assets</vt:lpstr>
      <vt:lpstr>Depreciation</vt:lpstr>
      <vt:lpstr>Definition of Infrastructure</vt:lpstr>
      <vt:lpstr>Infrastructure Assets</vt:lpstr>
      <vt:lpstr>“Modified” Approach</vt:lpstr>
      <vt:lpstr>Non Modified Approach</vt:lpstr>
      <vt:lpstr>Key Difference between the Two Approaches</vt:lpstr>
      <vt:lpstr>Capitalization of Replacements</vt:lpstr>
      <vt:lpstr>Internal Control Considerations for   Capital Assets</vt:lpstr>
      <vt:lpstr>Internal Control Considerations</vt:lpstr>
      <vt:lpstr>Internal Control Considerations</vt:lpstr>
      <vt:lpstr>Internal Control Considerations</vt:lpstr>
      <vt:lpstr>Internal Control Considerations</vt:lpstr>
      <vt:lpstr>Capital Planning Policies</vt:lpstr>
      <vt:lpstr>Considerations for your capital planning policies</vt:lpstr>
      <vt:lpstr>The Financial Statements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Expenses</vt:lpstr>
      <vt:lpstr>Governmental Fund Statements – Common Mistakes ‐ Major Fund Determination</vt:lpstr>
      <vt:lpstr>Major Fund Criteria</vt:lpstr>
      <vt:lpstr>Governmental Fund Statements – Common Mistakes ‐ Fund Balance</vt:lpstr>
      <vt:lpstr>Footnote Example of Appropriation and Budgeting Errors</vt:lpstr>
      <vt:lpstr>Fund Balance Classifications on Statements</vt:lpstr>
      <vt:lpstr>End of Day One</vt:lpstr>
      <vt:lpstr>Governmental Fund Statements –  Budgetary Comparison Schedules</vt:lpstr>
      <vt:lpstr>Governmental Fund Statements –  Budgetary Comparison Schedules</vt:lpstr>
      <vt:lpstr>Reviewing Common Financial Statement Tie Outs ‐ Basic Financial Statements</vt:lpstr>
      <vt:lpstr>Treatment of Internal Service Funds ‐ reminder</vt:lpstr>
      <vt:lpstr>Reviewing Common Financial Statement Tie Outs ‐ Internal Consistency</vt:lpstr>
      <vt:lpstr>Reviewing Common Financial Statement Tie Outs ‐ Comparing to prior year statements</vt:lpstr>
      <vt:lpstr>Reviewing Common Financial Statement Tie Outs ‐ Comparing to prior year statements</vt:lpstr>
      <vt:lpstr>Reviewing Common Financial Statement Tie Outs ‐ Between financial statements</vt:lpstr>
      <vt:lpstr>Reviewing Common Financial Statement Tie Outs ‐ Between financial statements</vt:lpstr>
      <vt:lpstr>Reviewing Common Financial Statement Tie Outs ‐ Between statements and footnotes</vt:lpstr>
      <vt:lpstr>Reviewing Common Financial Statement Tie Outs ‐ Between statements and footnotes</vt:lpstr>
      <vt:lpstr>Reviewing Common Financial Statement Tie Outs ‐ Between statements and reconciliations</vt:lpstr>
      <vt:lpstr>Reviewing Common Financial Statement Tie Outs ‐ Between statements and reconciliations</vt:lpstr>
      <vt:lpstr>Analyzing Governmental Financial Statements ‐ to help explain to others</vt:lpstr>
      <vt:lpstr>Do we know the Accounting Equation?</vt:lpstr>
      <vt:lpstr>Brief Overview of Fund Types</vt:lpstr>
      <vt:lpstr>Major Funds vs. Non‐Major Funds</vt:lpstr>
      <vt:lpstr>Component Units</vt:lpstr>
      <vt:lpstr>PowerPoint Presentation</vt:lpstr>
      <vt:lpstr>Difference from Fund Statements (1 of 2)</vt:lpstr>
      <vt:lpstr>Difference from Fund Statements (2 of 2)</vt:lpstr>
      <vt:lpstr>Differences from Fund Statements</vt:lpstr>
      <vt:lpstr>Required Supplementary Information</vt:lpstr>
      <vt:lpstr>MD &amp; A Management Discussion and Analysis</vt:lpstr>
      <vt:lpstr>MD &amp; A</vt:lpstr>
      <vt:lpstr>MD &amp; A</vt:lpstr>
      <vt:lpstr>MD &amp; A</vt:lpstr>
      <vt:lpstr>Financial Statement Data Analysis</vt:lpstr>
      <vt:lpstr>Fiscal Health Analysis for Colorado Counties and Municipalities</vt:lpstr>
      <vt:lpstr>Fiscal Health Analysis for Colorado Counties and Municipalities</vt:lpstr>
      <vt:lpstr>Fiscal Health Analysis for Colorado Counties and Municipalities</vt:lpstr>
      <vt:lpstr>Annual Report Preparation</vt:lpstr>
      <vt:lpstr>Annual Report Preparation Common Pitfalls in Annual Report Presentation</vt:lpstr>
      <vt:lpstr>Annual Report Preparation Keys to Preparing Annual Report</vt:lpstr>
      <vt:lpstr>Annual Report Preparation Keys to Preparing Annual Report</vt:lpstr>
      <vt:lpstr>Annual Report Preparation Keys to Preparing Annual Report</vt:lpstr>
      <vt:lpstr>Annual Report Preparation Capital Assets</vt:lpstr>
      <vt:lpstr>Annual Report Preparation Capital Assets</vt:lpstr>
      <vt:lpstr>Annual Report Preparation Capital Assets</vt:lpstr>
      <vt:lpstr>Annual Report Preparation  Capital Assets</vt:lpstr>
      <vt:lpstr>Annual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Issues Unique to Colorado Governments</vt:lpstr>
      <vt:lpstr>Budget Reporting Requirements</vt:lpstr>
      <vt:lpstr>TABOR</vt:lpstr>
      <vt:lpstr>TABOR</vt:lpstr>
      <vt:lpstr>TABOR</vt:lpstr>
      <vt:lpstr>Management Process</vt:lpstr>
      <vt:lpstr>Financial Safeguards and Fraud</vt:lpstr>
      <vt:lpstr>Fraud Controls ‐ Prevention</vt:lpstr>
      <vt:lpstr>Fraud Controls ‐ Detection</vt:lpstr>
      <vt:lpstr>Controls and Segregation of Duties</vt:lpstr>
      <vt:lpstr>Controls and Segregation of Duties (continued)</vt:lpstr>
      <vt:lpstr>Controls and Segregation of Duties (continued)</vt:lpstr>
      <vt:lpstr>Controls and Segregation of Duties (continued)</vt:lpstr>
      <vt:lpstr>Helpful Websites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GOVERNMENTAL ACCOUNTING</dc:title>
  <dc:creator>nied8234</dc:creator>
  <cp:lastModifiedBy>Karin Slater</cp:lastModifiedBy>
  <cp:revision>102</cp:revision>
  <cp:lastPrinted>2018-05-23T15:50:02Z</cp:lastPrinted>
  <dcterms:created xsi:type="dcterms:W3CDTF">2012-08-19T23:11:27Z</dcterms:created>
  <dcterms:modified xsi:type="dcterms:W3CDTF">2022-08-06T17:51:22Z</dcterms:modified>
</cp:coreProperties>
</file>