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8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8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8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8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9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 id="2147483779" r:id="rId5"/>
  </p:sldMasterIdLst>
  <p:notesMasterIdLst>
    <p:notesMasterId r:id="rId166"/>
  </p:notesMasterIdLst>
  <p:handoutMasterIdLst>
    <p:handoutMasterId r:id="rId167"/>
  </p:handoutMasterIdLst>
  <p:sldIdLst>
    <p:sldId id="2823" r:id="rId6"/>
    <p:sldId id="2778" r:id="rId7"/>
    <p:sldId id="2825" r:id="rId8"/>
    <p:sldId id="2824" r:id="rId9"/>
    <p:sldId id="334" r:id="rId10"/>
    <p:sldId id="2775" r:id="rId11"/>
    <p:sldId id="2751" r:id="rId12"/>
    <p:sldId id="2752" r:id="rId13"/>
    <p:sldId id="2753" r:id="rId14"/>
    <p:sldId id="2755" r:id="rId15"/>
    <p:sldId id="2759" r:id="rId16"/>
    <p:sldId id="261" r:id="rId17"/>
    <p:sldId id="262" r:id="rId18"/>
    <p:sldId id="263" r:id="rId19"/>
    <p:sldId id="265" r:id="rId20"/>
    <p:sldId id="266" r:id="rId21"/>
    <p:sldId id="1073" r:id="rId22"/>
    <p:sldId id="2761" r:id="rId23"/>
    <p:sldId id="2762" r:id="rId24"/>
    <p:sldId id="2763" r:id="rId25"/>
    <p:sldId id="2766" r:id="rId26"/>
    <p:sldId id="2767" r:id="rId27"/>
    <p:sldId id="2771" r:id="rId28"/>
    <p:sldId id="2779" r:id="rId29"/>
    <p:sldId id="2780" r:id="rId30"/>
    <p:sldId id="1043" r:id="rId31"/>
    <p:sldId id="1069" r:id="rId32"/>
    <p:sldId id="832" r:id="rId33"/>
    <p:sldId id="833" r:id="rId34"/>
    <p:sldId id="834" r:id="rId35"/>
    <p:sldId id="744" r:id="rId36"/>
    <p:sldId id="745" r:id="rId37"/>
    <p:sldId id="746" r:id="rId38"/>
    <p:sldId id="747" r:id="rId39"/>
    <p:sldId id="748" r:id="rId40"/>
    <p:sldId id="749" r:id="rId41"/>
    <p:sldId id="837" r:id="rId42"/>
    <p:sldId id="761" r:id="rId43"/>
    <p:sldId id="762" r:id="rId44"/>
    <p:sldId id="763" r:id="rId45"/>
    <p:sldId id="764" r:id="rId46"/>
    <p:sldId id="838" r:id="rId47"/>
    <p:sldId id="752" r:id="rId48"/>
    <p:sldId id="2106" r:id="rId49"/>
    <p:sldId id="2776" r:id="rId50"/>
    <p:sldId id="257" r:id="rId51"/>
    <p:sldId id="258" r:id="rId52"/>
    <p:sldId id="2777" r:id="rId53"/>
    <p:sldId id="1592" r:id="rId54"/>
    <p:sldId id="1593" r:id="rId55"/>
    <p:sldId id="1594" r:id="rId56"/>
    <p:sldId id="1595" r:id="rId57"/>
    <p:sldId id="1627" r:id="rId58"/>
    <p:sldId id="1628" r:id="rId59"/>
    <p:sldId id="1629" r:id="rId60"/>
    <p:sldId id="1598" r:id="rId61"/>
    <p:sldId id="1602" r:id="rId62"/>
    <p:sldId id="1603" r:id="rId63"/>
    <p:sldId id="1827" r:id="rId64"/>
    <p:sldId id="1630" r:id="rId65"/>
    <p:sldId id="1821" r:id="rId66"/>
    <p:sldId id="1611" r:id="rId67"/>
    <p:sldId id="2026" r:id="rId68"/>
    <p:sldId id="1543" r:id="rId69"/>
    <p:sldId id="2044" r:id="rId70"/>
    <p:sldId id="2048" r:id="rId71"/>
    <p:sldId id="1551" r:id="rId72"/>
    <p:sldId id="359" r:id="rId73"/>
    <p:sldId id="2049" r:id="rId74"/>
    <p:sldId id="1552" r:id="rId75"/>
    <p:sldId id="1554" r:id="rId76"/>
    <p:sldId id="283" r:id="rId77"/>
    <p:sldId id="1826" r:id="rId78"/>
    <p:sldId id="1846" r:id="rId79"/>
    <p:sldId id="2180" r:id="rId80"/>
    <p:sldId id="1828" r:id="rId81"/>
    <p:sldId id="1906" r:id="rId82"/>
    <p:sldId id="1830" r:id="rId83"/>
    <p:sldId id="2062" r:id="rId84"/>
    <p:sldId id="2071" r:id="rId85"/>
    <p:sldId id="2072" r:id="rId86"/>
    <p:sldId id="1315" r:id="rId87"/>
    <p:sldId id="2073" r:id="rId88"/>
    <p:sldId id="2074" r:id="rId89"/>
    <p:sldId id="1735" r:id="rId90"/>
    <p:sldId id="1197" r:id="rId91"/>
    <p:sldId id="2100" r:id="rId92"/>
    <p:sldId id="2101" r:id="rId93"/>
    <p:sldId id="2102" r:id="rId94"/>
    <p:sldId id="2066" r:id="rId95"/>
    <p:sldId id="1890" r:id="rId96"/>
    <p:sldId id="1891" r:id="rId97"/>
    <p:sldId id="1892" r:id="rId98"/>
    <p:sldId id="2167" r:id="rId99"/>
    <p:sldId id="2168" r:id="rId100"/>
    <p:sldId id="2169" r:id="rId101"/>
    <p:sldId id="2160" r:id="rId102"/>
    <p:sldId id="2161" r:id="rId103"/>
    <p:sldId id="2164" r:id="rId104"/>
    <p:sldId id="2165" r:id="rId105"/>
    <p:sldId id="1898" r:id="rId106"/>
    <p:sldId id="2156" r:id="rId107"/>
    <p:sldId id="2159" r:id="rId108"/>
    <p:sldId id="2157" r:id="rId109"/>
    <p:sldId id="2158" r:id="rId110"/>
    <p:sldId id="2170" r:id="rId111"/>
    <p:sldId id="2171" r:id="rId112"/>
    <p:sldId id="768" r:id="rId113"/>
    <p:sldId id="725" r:id="rId114"/>
    <p:sldId id="274" r:id="rId115"/>
    <p:sldId id="828" r:id="rId116"/>
    <p:sldId id="829" r:id="rId117"/>
    <p:sldId id="830" r:id="rId118"/>
    <p:sldId id="616" r:id="rId119"/>
    <p:sldId id="403" r:id="rId120"/>
    <p:sldId id="637" r:id="rId121"/>
    <p:sldId id="831" r:id="rId122"/>
    <p:sldId id="2827" r:id="rId123"/>
    <p:sldId id="2828" r:id="rId124"/>
    <p:sldId id="904" r:id="rId125"/>
    <p:sldId id="835" r:id="rId126"/>
    <p:sldId id="905" r:id="rId127"/>
    <p:sldId id="906" r:id="rId128"/>
    <p:sldId id="907" r:id="rId129"/>
    <p:sldId id="908" r:id="rId130"/>
    <p:sldId id="909" r:id="rId131"/>
    <p:sldId id="682" r:id="rId132"/>
    <p:sldId id="666" r:id="rId133"/>
    <p:sldId id="910" r:id="rId134"/>
    <p:sldId id="911" r:id="rId135"/>
    <p:sldId id="912" r:id="rId136"/>
    <p:sldId id="619" r:id="rId137"/>
    <p:sldId id="913" r:id="rId138"/>
    <p:sldId id="617" r:id="rId139"/>
    <p:sldId id="2839" r:id="rId140"/>
    <p:sldId id="2838" r:id="rId141"/>
    <p:sldId id="410" r:id="rId142"/>
    <p:sldId id="704" r:id="rId143"/>
    <p:sldId id="708" r:id="rId144"/>
    <p:sldId id="705" r:id="rId145"/>
    <p:sldId id="707" r:id="rId146"/>
    <p:sldId id="711" r:id="rId147"/>
    <p:sldId id="712" r:id="rId148"/>
    <p:sldId id="706" r:id="rId149"/>
    <p:sldId id="2842" r:id="rId150"/>
    <p:sldId id="916" r:id="rId151"/>
    <p:sldId id="914" r:id="rId152"/>
    <p:sldId id="408" r:id="rId153"/>
    <p:sldId id="585" r:id="rId154"/>
    <p:sldId id="917" r:id="rId155"/>
    <p:sldId id="622" r:id="rId156"/>
    <p:sldId id="918" r:id="rId157"/>
    <p:sldId id="624" r:id="rId158"/>
    <p:sldId id="920" r:id="rId159"/>
    <p:sldId id="915" r:id="rId160"/>
    <p:sldId id="923" r:id="rId161"/>
    <p:sldId id="927" r:id="rId162"/>
    <p:sldId id="945" r:id="rId163"/>
    <p:sldId id="2154" r:id="rId164"/>
    <p:sldId id="289" r:id="rId1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1C7920-3105-A557-33AC-8A1207DF8940}" name="Jen Lightfoot" initials="JL" userId="S::jlightfoot@eidebailly.com::7440deae-41a1-4c46-89a9-bc9b33fae647" providerId="AD"/>
  <p188:author id="{3C3FF834-9C72-2832-C617-A541959F7F99}" name="Paul Kane" initials="PK" userId="S::pkane@eidebailly.com::15205357-f454-4bbb-8e16-532b62250f20" providerId="AD"/>
  <p188:author id="{0F2ED380-7BD6-0A6E-AE33-E7F30C1E5056}" name="Eric Berman" initials="EB" userId="S::eberman@eidebailly.com::92505f18-2e91-49bb-914a-083e13403f8b" providerId="AD"/>
  <p188:author id="{982EF390-101D-83F6-66D6-27F8CCC238D9}" name="Sara Kurtz" initials="SK" userId="S::skurtz@eidebailly.com::63befe2c-5519-49f6-8f11-3f36e18a8008" providerId="AD"/>
  <p188:author id="{C88930CF-2E9C-BD0B-1C16-6DBD266AC241}" name="Sam Singery" initials="SS" userId="S::ssingery@eidebailly.com::e709655c-fbe0-44f0-abd6-2e4092137459" providerId="AD"/>
  <p188:author id="{1E13DADF-0666-AA24-7C8F-FB375510D7E1}" name="Sara Kurtz" initials="SK" userId="S::SKurtz@eidebailly.com::63befe2c-5519-49f6-8f11-3f36e18a8008" providerId="AD"/>
  <p188:author id="{BABDE2F3-4FF1-0CFB-BA34-0CEA044CF354}" name="Gerry Boaz" initials="GB" userId="S::gboaz@eidebailly.com::7b69ab5f-282c-4a02-86ca-2f55520c5a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D67"/>
    <a:srgbClr val="E0E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75061" autoAdjust="0"/>
  </p:normalViewPr>
  <p:slideViewPr>
    <p:cSldViewPr snapToGrid="0">
      <p:cViewPr varScale="1">
        <p:scale>
          <a:sx n="83" d="100"/>
          <a:sy n="83" d="100"/>
        </p:scale>
        <p:origin x="1728" y="84"/>
      </p:cViewPr>
      <p:guideLst/>
    </p:cSldViewPr>
  </p:slideViewPr>
  <p:notesTextViewPr>
    <p:cViewPr>
      <p:scale>
        <a:sx n="1" d="1"/>
        <a:sy n="1" d="1"/>
      </p:scale>
      <p:origin x="0" y="0"/>
    </p:cViewPr>
  </p:notesTextViewPr>
  <p:sorterViewPr>
    <p:cViewPr>
      <p:scale>
        <a:sx n="140" d="100"/>
        <a:sy n="140" d="100"/>
      </p:scale>
      <p:origin x="0" y="-2675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0"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72" Type="http://schemas.microsoft.com/office/2016/11/relationships/changesInfo" Target="changesInfos/changesInfo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Morasko" userId="77475f18-67e7-464b-8dba-f19eb90b77cf" providerId="ADAL" clId="{EA3AF574-CD9A-4136-84AD-ED23796128EC}"/>
    <pc:docChg chg="undo custSel delSld modSld sldOrd">
      <pc:chgData name="Jill Morasko" userId="77475f18-67e7-464b-8dba-f19eb90b77cf" providerId="ADAL" clId="{EA3AF574-CD9A-4136-84AD-ED23796128EC}" dt="2025-09-19T19:51:41.981" v="8949" actId="20577"/>
      <pc:docMkLst>
        <pc:docMk/>
      </pc:docMkLst>
      <pc:sldChg chg="modNotesTx">
        <pc:chgData name="Jill Morasko" userId="77475f18-67e7-464b-8dba-f19eb90b77cf" providerId="ADAL" clId="{EA3AF574-CD9A-4136-84AD-ED23796128EC}" dt="2025-09-19T19:01:11.655" v="3040" actId="20577"/>
        <pc:sldMkLst>
          <pc:docMk/>
          <pc:sldMk cId="3256473848" sldId="1197"/>
        </pc:sldMkLst>
      </pc:sldChg>
      <pc:sldChg chg="modNotesTx">
        <pc:chgData name="Jill Morasko" userId="77475f18-67e7-464b-8dba-f19eb90b77cf" providerId="ADAL" clId="{EA3AF574-CD9A-4136-84AD-ED23796128EC}" dt="2025-09-18T21:11:50.277" v="827" actId="20577"/>
        <pc:sldMkLst>
          <pc:docMk/>
          <pc:sldMk cId="4231314093" sldId="1598"/>
        </pc:sldMkLst>
      </pc:sldChg>
      <pc:sldChg chg="modNotesTx">
        <pc:chgData name="Jill Morasko" userId="77475f18-67e7-464b-8dba-f19eb90b77cf" providerId="ADAL" clId="{EA3AF574-CD9A-4136-84AD-ED23796128EC}" dt="2025-09-18T21:23:58.702" v="829" actId="20577"/>
        <pc:sldMkLst>
          <pc:docMk/>
          <pc:sldMk cId="676873330" sldId="1602"/>
        </pc:sldMkLst>
      </pc:sldChg>
      <pc:sldChg chg="modNotesTx">
        <pc:chgData name="Jill Morasko" userId="77475f18-67e7-464b-8dba-f19eb90b77cf" providerId="ADAL" clId="{EA3AF574-CD9A-4136-84AD-ED23796128EC}" dt="2025-09-18T21:25:14.089" v="899" actId="20577"/>
        <pc:sldMkLst>
          <pc:docMk/>
          <pc:sldMk cId="284057578" sldId="1603"/>
        </pc:sldMkLst>
      </pc:sldChg>
      <pc:sldChg chg="modNotesTx">
        <pc:chgData name="Jill Morasko" userId="77475f18-67e7-464b-8dba-f19eb90b77cf" providerId="ADAL" clId="{EA3AF574-CD9A-4136-84AD-ED23796128EC}" dt="2025-09-19T18:29:23.332" v="2629" actId="20577"/>
        <pc:sldMkLst>
          <pc:docMk/>
          <pc:sldMk cId="2576869984" sldId="1611"/>
        </pc:sldMkLst>
      </pc:sldChg>
      <pc:sldChg chg="modNotesTx">
        <pc:chgData name="Jill Morasko" userId="77475f18-67e7-464b-8dba-f19eb90b77cf" providerId="ADAL" clId="{EA3AF574-CD9A-4136-84AD-ED23796128EC}" dt="2025-09-18T21:05:22.764" v="334" actId="20577"/>
        <pc:sldMkLst>
          <pc:docMk/>
          <pc:sldMk cId="1109972632" sldId="1627"/>
        </pc:sldMkLst>
      </pc:sldChg>
      <pc:sldChg chg="modNotesTx">
        <pc:chgData name="Jill Morasko" userId="77475f18-67e7-464b-8dba-f19eb90b77cf" providerId="ADAL" clId="{EA3AF574-CD9A-4136-84AD-ED23796128EC}" dt="2025-09-18T21:10:37.937" v="625" actId="20577"/>
        <pc:sldMkLst>
          <pc:docMk/>
          <pc:sldMk cId="1917081351" sldId="1628"/>
        </pc:sldMkLst>
      </pc:sldChg>
      <pc:sldChg chg="ord modNotesTx">
        <pc:chgData name="Jill Morasko" userId="77475f18-67e7-464b-8dba-f19eb90b77cf" providerId="ADAL" clId="{EA3AF574-CD9A-4136-84AD-ED23796128EC}" dt="2025-09-18T21:11:11.571" v="767" actId="20577"/>
        <pc:sldMkLst>
          <pc:docMk/>
          <pc:sldMk cId="865202308" sldId="1629"/>
        </pc:sldMkLst>
      </pc:sldChg>
      <pc:sldChg chg="modNotesTx">
        <pc:chgData name="Jill Morasko" userId="77475f18-67e7-464b-8dba-f19eb90b77cf" providerId="ADAL" clId="{EA3AF574-CD9A-4136-84AD-ED23796128EC}" dt="2025-09-19T17:49:03.917" v="2159" actId="20577"/>
        <pc:sldMkLst>
          <pc:docMk/>
          <pc:sldMk cId="1750636115" sldId="1630"/>
        </pc:sldMkLst>
      </pc:sldChg>
      <pc:sldChg chg="modNotesTx">
        <pc:chgData name="Jill Morasko" userId="77475f18-67e7-464b-8dba-f19eb90b77cf" providerId="ADAL" clId="{EA3AF574-CD9A-4136-84AD-ED23796128EC}" dt="2025-09-19T18:56:33.883" v="2894" actId="20577"/>
        <pc:sldMkLst>
          <pc:docMk/>
          <pc:sldMk cId="2559815693" sldId="1735"/>
        </pc:sldMkLst>
      </pc:sldChg>
      <pc:sldChg chg="modNotesTx">
        <pc:chgData name="Jill Morasko" userId="77475f18-67e7-464b-8dba-f19eb90b77cf" providerId="ADAL" clId="{EA3AF574-CD9A-4136-84AD-ED23796128EC}" dt="2025-09-19T17:50:43.365" v="2202" actId="20577"/>
        <pc:sldMkLst>
          <pc:docMk/>
          <pc:sldMk cId="1752733338" sldId="1821"/>
        </pc:sldMkLst>
      </pc:sldChg>
      <pc:sldChg chg="modNotesTx">
        <pc:chgData name="Jill Morasko" userId="77475f18-67e7-464b-8dba-f19eb90b77cf" providerId="ADAL" clId="{EA3AF574-CD9A-4136-84AD-ED23796128EC}" dt="2025-09-18T21:27:57.050" v="1502" actId="20577"/>
        <pc:sldMkLst>
          <pc:docMk/>
          <pc:sldMk cId="1462683088" sldId="1827"/>
        </pc:sldMkLst>
      </pc:sldChg>
      <pc:sldChg chg="modNotesTx">
        <pc:chgData name="Jill Morasko" userId="77475f18-67e7-464b-8dba-f19eb90b77cf" providerId="ADAL" clId="{EA3AF574-CD9A-4136-84AD-ED23796128EC}" dt="2025-09-19T19:12:49.768" v="4175" actId="20577"/>
        <pc:sldMkLst>
          <pc:docMk/>
          <pc:sldMk cId="2617545142" sldId="1890"/>
        </pc:sldMkLst>
      </pc:sldChg>
      <pc:sldChg chg="modNotesTx">
        <pc:chgData name="Jill Morasko" userId="77475f18-67e7-464b-8dba-f19eb90b77cf" providerId="ADAL" clId="{EA3AF574-CD9A-4136-84AD-ED23796128EC}" dt="2025-09-19T19:21:44.388" v="5068" actId="20577"/>
        <pc:sldMkLst>
          <pc:docMk/>
          <pc:sldMk cId="2027522017" sldId="1891"/>
        </pc:sldMkLst>
      </pc:sldChg>
      <pc:sldChg chg="modNotesTx">
        <pc:chgData name="Jill Morasko" userId="77475f18-67e7-464b-8dba-f19eb90b77cf" providerId="ADAL" clId="{EA3AF574-CD9A-4136-84AD-ED23796128EC}" dt="2025-09-19T19:24:51.034" v="5587" actId="20577"/>
        <pc:sldMkLst>
          <pc:docMk/>
          <pc:sldMk cId="2351014951" sldId="1892"/>
        </pc:sldMkLst>
      </pc:sldChg>
      <pc:sldChg chg="modNotesTx">
        <pc:chgData name="Jill Morasko" userId="77475f18-67e7-464b-8dba-f19eb90b77cf" providerId="ADAL" clId="{EA3AF574-CD9A-4136-84AD-ED23796128EC}" dt="2025-09-19T19:42:22.754" v="7811" actId="20577"/>
        <pc:sldMkLst>
          <pc:docMk/>
          <pc:sldMk cId="2760367352" sldId="1898"/>
        </pc:sldMkLst>
      </pc:sldChg>
      <pc:sldChg chg="modNotesTx">
        <pc:chgData name="Jill Morasko" userId="77475f18-67e7-464b-8dba-f19eb90b77cf" providerId="ADAL" clId="{EA3AF574-CD9A-4136-84AD-ED23796128EC}" dt="2025-09-19T19:05:50.369" v="3733" actId="20577"/>
        <pc:sldMkLst>
          <pc:docMk/>
          <pc:sldMk cId="2015432128" sldId="2066"/>
        </pc:sldMkLst>
      </pc:sldChg>
      <pc:sldChg chg="modNotesTx">
        <pc:chgData name="Jill Morasko" userId="77475f18-67e7-464b-8dba-f19eb90b77cf" providerId="ADAL" clId="{EA3AF574-CD9A-4136-84AD-ED23796128EC}" dt="2025-09-19T19:02:36.416" v="3354" actId="5793"/>
        <pc:sldMkLst>
          <pc:docMk/>
          <pc:sldMk cId="3834184740" sldId="2100"/>
        </pc:sldMkLst>
      </pc:sldChg>
      <pc:sldChg chg="modNotesTx">
        <pc:chgData name="Jill Morasko" userId="77475f18-67e7-464b-8dba-f19eb90b77cf" providerId="ADAL" clId="{EA3AF574-CD9A-4136-84AD-ED23796128EC}" dt="2025-09-19T19:04:31.396" v="3492" actId="20577"/>
        <pc:sldMkLst>
          <pc:docMk/>
          <pc:sldMk cId="3189371611" sldId="2101"/>
        </pc:sldMkLst>
      </pc:sldChg>
      <pc:sldChg chg="modNotesTx">
        <pc:chgData name="Jill Morasko" userId="77475f18-67e7-464b-8dba-f19eb90b77cf" providerId="ADAL" clId="{EA3AF574-CD9A-4136-84AD-ED23796128EC}" dt="2025-09-19T19:05:02.817" v="3600" actId="20577"/>
        <pc:sldMkLst>
          <pc:docMk/>
          <pc:sldMk cId="1039675192" sldId="2102"/>
        </pc:sldMkLst>
      </pc:sldChg>
      <pc:sldChg chg="modNotesTx">
        <pc:chgData name="Jill Morasko" userId="77475f18-67e7-464b-8dba-f19eb90b77cf" providerId="ADAL" clId="{EA3AF574-CD9A-4136-84AD-ED23796128EC}" dt="2025-09-19T18:29:02.537" v="2541" actId="20577"/>
        <pc:sldMkLst>
          <pc:docMk/>
          <pc:sldMk cId="2028852047" sldId="2105"/>
        </pc:sldMkLst>
      </pc:sldChg>
      <pc:sldChg chg="del">
        <pc:chgData name="Jill Morasko" userId="77475f18-67e7-464b-8dba-f19eb90b77cf" providerId="ADAL" clId="{EA3AF574-CD9A-4136-84AD-ED23796128EC}" dt="2025-09-18T21:21:15.532" v="828" actId="2696"/>
        <pc:sldMkLst>
          <pc:docMk/>
          <pc:sldMk cId="2833195886" sldId="2153"/>
        </pc:sldMkLst>
      </pc:sldChg>
      <pc:sldChg chg="modNotesTx">
        <pc:chgData name="Jill Morasko" userId="77475f18-67e7-464b-8dba-f19eb90b77cf" providerId="ADAL" clId="{EA3AF574-CD9A-4136-84AD-ED23796128EC}" dt="2025-09-19T19:44:22.787" v="7922" actId="313"/>
        <pc:sldMkLst>
          <pc:docMk/>
          <pc:sldMk cId="878178520" sldId="2156"/>
        </pc:sldMkLst>
      </pc:sldChg>
      <pc:sldChg chg="modNotesTx">
        <pc:chgData name="Jill Morasko" userId="77475f18-67e7-464b-8dba-f19eb90b77cf" providerId="ADAL" clId="{EA3AF574-CD9A-4136-84AD-ED23796128EC}" dt="2025-09-19T19:48:22.821" v="8394" actId="20577"/>
        <pc:sldMkLst>
          <pc:docMk/>
          <pc:sldMk cId="369016283" sldId="2157"/>
        </pc:sldMkLst>
      </pc:sldChg>
      <pc:sldChg chg="modNotesTx">
        <pc:chgData name="Jill Morasko" userId="77475f18-67e7-464b-8dba-f19eb90b77cf" providerId="ADAL" clId="{EA3AF574-CD9A-4136-84AD-ED23796128EC}" dt="2025-09-19T19:48:41.032" v="8434" actId="20577"/>
        <pc:sldMkLst>
          <pc:docMk/>
          <pc:sldMk cId="2848839360" sldId="2158"/>
        </pc:sldMkLst>
      </pc:sldChg>
      <pc:sldChg chg="ord modNotesTx">
        <pc:chgData name="Jill Morasko" userId="77475f18-67e7-464b-8dba-f19eb90b77cf" providerId="ADAL" clId="{EA3AF574-CD9A-4136-84AD-ED23796128EC}" dt="2025-09-19T19:44:41.137" v="8018" actId="20577"/>
        <pc:sldMkLst>
          <pc:docMk/>
          <pc:sldMk cId="971925953" sldId="2159"/>
        </pc:sldMkLst>
      </pc:sldChg>
      <pc:sldChg chg="modNotesTx">
        <pc:chgData name="Jill Morasko" userId="77475f18-67e7-464b-8dba-f19eb90b77cf" providerId="ADAL" clId="{EA3AF574-CD9A-4136-84AD-ED23796128EC}" dt="2025-09-19T19:36:30.110" v="6846" actId="20577"/>
        <pc:sldMkLst>
          <pc:docMk/>
          <pc:sldMk cId="3895239468" sldId="2160"/>
        </pc:sldMkLst>
      </pc:sldChg>
      <pc:sldChg chg="modNotesTx">
        <pc:chgData name="Jill Morasko" userId="77475f18-67e7-464b-8dba-f19eb90b77cf" providerId="ADAL" clId="{EA3AF574-CD9A-4136-84AD-ED23796128EC}" dt="2025-09-19T19:38:08.133" v="7153" actId="20577"/>
        <pc:sldMkLst>
          <pc:docMk/>
          <pc:sldMk cId="3410543743" sldId="2161"/>
        </pc:sldMkLst>
      </pc:sldChg>
      <pc:sldChg chg="del">
        <pc:chgData name="Jill Morasko" userId="77475f18-67e7-464b-8dba-f19eb90b77cf" providerId="ADAL" clId="{EA3AF574-CD9A-4136-84AD-ED23796128EC}" dt="2025-09-19T19:27:25.444" v="6173" actId="2696"/>
        <pc:sldMkLst>
          <pc:docMk/>
          <pc:sldMk cId="3628168994" sldId="2163"/>
        </pc:sldMkLst>
      </pc:sldChg>
      <pc:sldChg chg="modNotesTx">
        <pc:chgData name="Jill Morasko" userId="77475f18-67e7-464b-8dba-f19eb90b77cf" providerId="ADAL" clId="{EA3AF574-CD9A-4136-84AD-ED23796128EC}" dt="2025-09-19T19:39:50.517" v="7327" actId="5793"/>
        <pc:sldMkLst>
          <pc:docMk/>
          <pc:sldMk cId="3914270847" sldId="2164"/>
        </pc:sldMkLst>
      </pc:sldChg>
      <pc:sldChg chg="modNotesTx">
        <pc:chgData name="Jill Morasko" userId="77475f18-67e7-464b-8dba-f19eb90b77cf" providerId="ADAL" clId="{EA3AF574-CD9A-4136-84AD-ED23796128EC}" dt="2025-09-19T19:41:21.082" v="7558" actId="20577"/>
        <pc:sldMkLst>
          <pc:docMk/>
          <pc:sldMk cId="2206269088" sldId="2165"/>
        </pc:sldMkLst>
      </pc:sldChg>
      <pc:sldChg chg="del">
        <pc:chgData name="Jill Morasko" userId="77475f18-67e7-464b-8dba-f19eb90b77cf" providerId="ADAL" clId="{EA3AF574-CD9A-4136-84AD-ED23796128EC}" dt="2025-09-19T19:14:12.971" v="4176" actId="2696"/>
        <pc:sldMkLst>
          <pc:docMk/>
          <pc:sldMk cId="1618075924" sldId="2166"/>
        </pc:sldMkLst>
      </pc:sldChg>
      <pc:sldChg chg="modNotesTx">
        <pc:chgData name="Jill Morasko" userId="77475f18-67e7-464b-8dba-f19eb90b77cf" providerId="ADAL" clId="{EA3AF574-CD9A-4136-84AD-ED23796128EC}" dt="2025-09-19T19:27:07.386" v="6172" actId="20577"/>
        <pc:sldMkLst>
          <pc:docMk/>
          <pc:sldMk cId="1781289654" sldId="2167"/>
        </pc:sldMkLst>
      </pc:sldChg>
      <pc:sldChg chg="modNotesTx">
        <pc:chgData name="Jill Morasko" userId="77475f18-67e7-464b-8dba-f19eb90b77cf" providerId="ADAL" clId="{EA3AF574-CD9A-4136-84AD-ED23796128EC}" dt="2025-09-19T19:31:02.706" v="6392" actId="20577"/>
        <pc:sldMkLst>
          <pc:docMk/>
          <pc:sldMk cId="4260696144" sldId="2168"/>
        </pc:sldMkLst>
      </pc:sldChg>
      <pc:sldChg chg="modNotesTx">
        <pc:chgData name="Jill Morasko" userId="77475f18-67e7-464b-8dba-f19eb90b77cf" providerId="ADAL" clId="{EA3AF574-CD9A-4136-84AD-ED23796128EC}" dt="2025-09-19T19:34:07.671" v="6805" actId="20577"/>
        <pc:sldMkLst>
          <pc:docMk/>
          <pc:sldMk cId="487562945" sldId="2169"/>
        </pc:sldMkLst>
      </pc:sldChg>
      <pc:sldChg chg="modNotesTx">
        <pc:chgData name="Jill Morasko" userId="77475f18-67e7-464b-8dba-f19eb90b77cf" providerId="ADAL" clId="{EA3AF574-CD9A-4136-84AD-ED23796128EC}" dt="2025-09-19T19:50:29.787" v="8592" actId="20577"/>
        <pc:sldMkLst>
          <pc:docMk/>
          <pc:sldMk cId="975096605" sldId="2170"/>
        </pc:sldMkLst>
      </pc:sldChg>
      <pc:sldChg chg="modNotesTx">
        <pc:chgData name="Jill Morasko" userId="77475f18-67e7-464b-8dba-f19eb90b77cf" providerId="ADAL" clId="{EA3AF574-CD9A-4136-84AD-ED23796128EC}" dt="2025-09-19T19:51:41.981" v="8949" actId="20577"/>
        <pc:sldMkLst>
          <pc:docMk/>
          <pc:sldMk cId="4123654733" sldId="2171"/>
        </pc:sldMkLst>
      </pc:sldChg>
      <pc:sldChg chg="del">
        <pc:chgData name="Jill Morasko" userId="77475f18-67e7-464b-8dba-f19eb90b77cf" providerId="ADAL" clId="{EA3AF574-CD9A-4136-84AD-ED23796128EC}" dt="2025-09-19T19:28:50.244" v="6174" actId="2696"/>
        <pc:sldMkLst>
          <pc:docMk/>
          <pc:sldMk cId="3237429772" sldId="2172"/>
        </pc:sldMkLst>
      </pc:sldChg>
      <pc:sldChg chg="del">
        <pc:chgData name="Jill Morasko" userId="77475f18-67e7-464b-8dba-f19eb90b77cf" providerId="ADAL" clId="{EA3AF574-CD9A-4136-84AD-ED23796128EC}" dt="2025-09-19T19:28:50.244" v="6174" actId="2696"/>
        <pc:sldMkLst>
          <pc:docMk/>
          <pc:sldMk cId="3575558042" sldId="2173"/>
        </pc:sldMkLst>
      </pc:sldChg>
      <pc:sldChg chg="del">
        <pc:chgData name="Jill Morasko" userId="77475f18-67e7-464b-8dba-f19eb90b77cf" providerId="ADAL" clId="{EA3AF574-CD9A-4136-84AD-ED23796128EC}" dt="2025-09-19T19:28:50.244" v="6174" actId="2696"/>
        <pc:sldMkLst>
          <pc:docMk/>
          <pc:sldMk cId="3917410850" sldId="2174"/>
        </pc:sldMkLst>
      </pc:sldChg>
      <pc:sldChg chg="del">
        <pc:chgData name="Jill Morasko" userId="77475f18-67e7-464b-8dba-f19eb90b77cf" providerId="ADAL" clId="{EA3AF574-CD9A-4136-84AD-ED23796128EC}" dt="2025-09-19T19:28:50.244" v="6174" actId="2696"/>
        <pc:sldMkLst>
          <pc:docMk/>
          <pc:sldMk cId="2943927281" sldId="2175"/>
        </pc:sldMkLst>
      </pc:sldChg>
      <pc:sldChg chg="del">
        <pc:chgData name="Jill Morasko" userId="77475f18-67e7-464b-8dba-f19eb90b77cf" providerId="ADAL" clId="{EA3AF574-CD9A-4136-84AD-ED23796128EC}" dt="2025-09-19T19:28:50.244" v="6174" actId="2696"/>
        <pc:sldMkLst>
          <pc:docMk/>
          <pc:sldMk cId="3120377455" sldId="2176"/>
        </pc:sldMkLst>
      </pc:sldChg>
      <pc:sldChg chg="del">
        <pc:chgData name="Jill Morasko" userId="77475f18-67e7-464b-8dba-f19eb90b77cf" providerId="ADAL" clId="{EA3AF574-CD9A-4136-84AD-ED23796128EC}" dt="2025-09-19T19:28:50.244" v="6174" actId="2696"/>
        <pc:sldMkLst>
          <pc:docMk/>
          <pc:sldMk cId="4106864751" sldId="2177"/>
        </pc:sldMkLst>
      </pc:sldChg>
    </pc:docChg>
  </pc:docChgLst>
  <pc:docChgLst>
    <pc:chgData name="Jill Morasko" userId="77475f18-67e7-464b-8dba-f19eb90b77cf" providerId="ADAL" clId="{82246A14-5FB0-4FC1-A441-90BBACC18BAD}"/>
    <pc:docChg chg="delSld modSld">
      <pc:chgData name="Jill Morasko" userId="77475f18-67e7-464b-8dba-f19eb90b77cf" providerId="ADAL" clId="{82246A14-5FB0-4FC1-A441-90BBACC18BAD}" dt="2025-09-22T17:28:05.960" v="241" actId="13926"/>
      <pc:docMkLst>
        <pc:docMk/>
      </pc:docMkLst>
      <pc:sldChg chg="modNotesTx">
        <pc:chgData name="Jill Morasko" userId="77475f18-67e7-464b-8dba-f19eb90b77cf" providerId="ADAL" clId="{82246A14-5FB0-4FC1-A441-90BBACC18BAD}" dt="2025-09-22T17:19:36.119" v="22" actId="20577"/>
        <pc:sldMkLst>
          <pc:docMk/>
          <pc:sldMk cId="0" sldId="257"/>
        </pc:sldMkLst>
      </pc:sldChg>
      <pc:sldChg chg="modNotesTx">
        <pc:chgData name="Jill Morasko" userId="77475f18-67e7-464b-8dba-f19eb90b77cf" providerId="ADAL" clId="{82246A14-5FB0-4FC1-A441-90BBACC18BAD}" dt="2025-09-22T17:19:42.169" v="23" actId="20577"/>
        <pc:sldMkLst>
          <pc:docMk/>
          <pc:sldMk cId="0" sldId="258"/>
        </pc:sldMkLst>
      </pc:sldChg>
      <pc:sldChg chg="modNotesTx">
        <pc:chgData name="Jill Morasko" userId="77475f18-67e7-464b-8dba-f19eb90b77cf" providerId="ADAL" clId="{82246A14-5FB0-4FC1-A441-90BBACC18BAD}" dt="2025-09-22T17:17:34.091" v="10" actId="20577"/>
        <pc:sldMkLst>
          <pc:docMk/>
          <pc:sldMk cId="1412322262" sldId="263"/>
        </pc:sldMkLst>
      </pc:sldChg>
      <pc:sldChg chg="modNotesTx">
        <pc:chgData name="Jill Morasko" userId="77475f18-67e7-464b-8dba-f19eb90b77cf" providerId="ADAL" clId="{82246A14-5FB0-4FC1-A441-90BBACC18BAD}" dt="2025-09-22T17:17:38.937" v="11" actId="20577"/>
        <pc:sldMkLst>
          <pc:docMk/>
          <pc:sldMk cId="825960737" sldId="265"/>
        </pc:sldMkLst>
      </pc:sldChg>
      <pc:sldChg chg="modNotesTx">
        <pc:chgData name="Jill Morasko" userId="77475f18-67e7-464b-8dba-f19eb90b77cf" providerId="ADAL" clId="{82246A14-5FB0-4FC1-A441-90BBACC18BAD}" dt="2025-09-22T17:17:42.312" v="12" actId="20577"/>
        <pc:sldMkLst>
          <pc:docMk/>
          <pc:sldMk cId="1013060374" sldId="266"/>
        </pc:sldMkLst>
      </pc:sldChg>
      <pc:sldChg chg="modNotesTx">
        <pc:chgData name="Jill Morasko" userId="77475f18-67e7-464b-8dba-f19eb90b77cf" providerId="ADAL" clId="{82246A14-5FB0-4FC1-A441-90BBACC18BAD}" dt="2025-09-22T17:17:05.142" v="4" actId="20577"/>
        <pc:sldMkLst>
          <pc:docMk/>
          <pc:sldMk cId="3772436760" sldId="334"/>
        </pc:sldMkLst>
      </pc:sldChg>
      <pc:sldChg chg="modNotesTx">
        <pc:chgData name="Jill Morasko" userId="77475f18-67e7-464b-8dba-f19eb90b77cf" providerId="ADAL" clId="{82246A14-5FB0-4FC1-A441-90BBACC18BAD}" dt="2025-09-22T17:25:53.809" v="108" actId="20577"/>
        <pc:sldMkLst>
          <pc:docMk/>
          <pc:sldMk cId="3913935588" sldId="706"/>
        </pc:sldMkLst>
      </pc:sldChg>
      <pc:sldChg chg="modNotesTx">
        <pc:chgData name="Jill Morasko" userId="77475f18-67e7-464b-8dba-f19eb90b77cf" providerId="ADAL" clId="{82246A14-5FB0-4FC1-A441-90BBACC18BAD}" dt="2025-09-22T17:19:09.215" v="18" actId="20577"/>
        <pc:sldMkLst>
          <pc:docMk/>
          <pc:sldMk cId="626359593" sldId="833"/>
        </pc:sldMkLst>
      </pc:sldChg>
      <pc:sldChg chg="modNotesTx">
        <pc:chgData name="Jill Morasko" userId="77475f18-67e7-464b-8dba-f19eb90b77cf" providerId="ADAL" clId="{82246A14-5FB0-4FC1-A441-90BBACC18BAD}" dt="2025-09-22T17:26:06.479" v="109" actId="20577"/>
        <pc:sldMkLst>
          <pc:docMk/>
          <pc:sldMk cId="2482047682" sldId="923"/>
        </pc:sldMkLst>
      </pc:sldChg>
      <pc:sldChg chg="modNotesTx">
        <pc:chgData name="Jill Morasko" userId="77475f18-67e7-464b-8dba-f19eb90b77cf" providerId="ADAL" clId="{82246A14-5FB0-4FC1-A441-90BBACC18BAD}" dt="2025-09-22T17:21:56.089" v="42" actId="20577"/>
        <pc:sldMkLst>
          <pc:docMk/>
          <pc:sldMk cId="3256473848" sldId="1197"/>
        </pc:sldMkLst>
      </pc:sldChg>
      <pc:sldChg chg="modNotesTx">
        <pc:chgData name="Jill Morasko" userId="77475f18-67e7-464b-8dba-f19eb90b77cf" providerId="ADAL" clId="{82246A14-5FB0-4FC1-A441-90BBACC18BAD}" dt="2025-09-22T17:19:51.607" v="25" actId="20577"/>
        <pc:sldMkLst>
          <pc:docMk/>
          <pc:sldMk cId="900433444" sldId="1592"/>
        </pc:sldMkLst>
      </pc:sldChg>
      <pc:sldChg chg="modNotesTx">
        <pc:chgData name="Jill Morasko" userId="77475f18-67e7-464b-8dba-f19eb90b77cf" providerId="ADAL" clId="{82246A14-5FB0-4FC1-A441-90BBACC18BAD}" dt="2025-09-22T17:19:54.799" v="26" actId="20577"/>
        <pc:sldMkLst>
          <pc:docMk/>
          <pc:sldMk cId="2680603704" sldId="1593"/>
        </pc:sldMkLst>
      </pc:sldChg>
      <pc:sldChg chg="modNotesTx">
        <pc:chgData name="Jill Morasko" userId="77475f18-67e7-464b-8dba-f19eb90b77cf" providerId="ADAL" clId="{82246A14-5FB0-4FC1-A441-90BBACC18BAD}" dt="2025-09-22T17:20:02.730" v="27" actId="20577"/>
        <pc:sldMkLst>
          <pc:docMk/>
          <pc:sldMk cId="1093874114" sldId="1594"/>
        </pc:sldMkLst>
      </pc:sldChg>
      <pc:sldChg chg="modNotesTx">
        <pc:chgData name="Jill Morasko" userId="77475f18-67e7-464b-8dba-f19eb90b77cf" providerId="ADAL" clId="{82246A14-5FB0-4FC1-A441-90BBACC18BAD}" dt="2025-09-22T17:20:12.914" v="28" actId="20577"/>
        <pc:sldMkLst>
          <pc:docMk/>
          <pc:sldMk cId="2705266321" sldId="1595"/>
        </pc:sldMkLst>
      </pc:sldChg>
      <pc:sldChg chg="modNotesTx">
        <pc:chgData name="Jill Morasko" userId="77475f18-67e7-464b-8dba-f19eb90b77cf" providerId="ADAL" clId="{82246A14-5FB0-4FC1-A441-90BBACC18BAD}" dt="2025-09-22T17:20:31.839" v="32" actId="20577"/>
        <pc:sldMkLst>
          <pc:docMk/>
          <pc:sldMk cId="4231314093" sldId="1598"/>
        </pc:sldMkLst>
      </pc:sldChg>
      <pc:sldChg chg="modNotesTx">
        <pc:chgData name="Jill Morasko" userId="77475f18-67e7-464b-8dba-f19eb90b77cf" providerId="ADAL" clId="{82246A14-5FB0-4FC1-A441-90BBACC18BAD}" dt="2025-09-22T17:20:36.690" v="33" actId="20577"/>
        <pc:sldMkLst>
          <pc:docMk/>
          <pc:sldMk cId="676873330" sldId="1602"/>
        </pc:sldMkLst>
      </pc:sldChg>
      <pc:sldChg chg="modNotesTx">
        <pc:chgData name="Jill Morasko" userId="77475f18-67e7-464b-8dba-f19eb90b77cf" providerId="ADAL" clId="{82246A14-5FB0-4FC1-A441-90BBACC18BAD}" dt="2025-09-22T17:20:39.222" v="34" actId="20577"/>
        <pc:sldMkLst>
          <pc:docMk/>
          <pc:sldMk cId="284057578" sldId="1603"/>
        </pc:sldMkLst>
      </pc:sldChg>
      <pc:sldChg chg="modNotesTx">
        <pc:chgData name="Jill Morasko" userId="77475f18-67e7-464b-8dba-f19eb90b77cf" providerId="ADAL" clId="{82246A14-5FB0-4FC1-A441-90BBACC18BAD}" dt="2025-09-22T17:20:53.242" v="38" actId="20577"/>
        <pc:sldMkLst>
          <pc:docMk/>
          <pc:sldMk cId="2576869984" sldId="1611"/>
        </pc:sldMkLst>
      </pc:sldChg>
      <pc:sldChg chg="modNotesTx">
        <pc:chgData name="Jill Morasko" userId="77475f18-67e7-464b-8dba-f19eb90b77cf" providerId="ADAL" clId="{82246A14-5FB0-4FC1-A441-90BBACC18BAD}" dt="2025-09-22T17:20:17.462" v="29" actId="20577"/>
        <pc:sldMkLst>
          <pc:docMk/>
          <pc:sldMk cId="1109972632" sldId="1627"/>
        </pc:sldMkLst>
      </pc:sldChg>
      <pc:sldChg chg="modNotesTx">
        <pc:chgData name="Jill Morasko" userId="77475f18-67e7-464b-8dba-f19eb90b77cf" providerId="ADAL" clId="{82246A14-5FB0-4FC1-A441-90BBACC18BAD}" dt="2025-09-22T17:20:20.376" v="30" actId="20577"/>
        <pc:sldMkLst>
          <pc:docMk/>
          <pc:sldMk cId="1917081351" sldId="1628"/>
        </pc:sldMkLst>
      </pc:sldChg>
      <pc:sldChg chg="modNotesTx">
        <pc:chgData name="Jill Morasko" userId="77475f18-67e7-464b-8dba-f19eb90b77cf" providerId="ADAL" clId="{82246A14-5FB0-4FC1-A441-90BBACC18BAD}" dt="2025-09-22T17:20:27.501" v="31" actId="20577"/>
        <pc:sldMkLst>
          <pc:docMk/>
          <pc:sldMk cId="865202308" sldId="1629"/>
        </pc:sldMkLst>
      </pc:sldChg>
      <pc:sldChg chg="modNotesTx">
        <pc:chgData name="Jill Morasko" userId="77475f18-67e7-464b-8dba-f19eb90b77cf" providerId="ADAL" clId="{82246A14-5FB0-4FC1-A441-90BBACC18BAD}" dt="2025-09-22T17:20:48.541" v="36" actId="20577"/>
        <pc:sldMkLst>
          <pc:docMk/>
          <pc:sldMk cId="1750636115" sldId="1630"/>
        </pc:sldMkLst>
      </pc:sldChg>
      <pc:sldChg chg="modNotesTx">
        <pc:chgData name="Jill Morasko" userId="77475f18-67e7-464b-8dba-f19eb90b77cf" providerId="ADAL" clId="{82246A14-5FB0-4FC1-A441-90BBACC18BAD}" dt="2025-09-22T17:21:53.469" v="41" actId="20577"/>
        <pc:sldMkLst>
          <pc:docMk/>
          <pc:sldMk cId="2559815693" sldId="1735"/>
        </pc:sldMkLst>
      </pc:sldChg>
      <pc:sldChg chg="modNotesTx">
        <pc:chgData name="Jill Morasko" userId="77475f18-67e7-464b-8dba-f19eb90b77cf" providerId="ADAL" clId="{82246A14-5FB0-4FC1-A441-90BBACC18BAD}" dt="2025-09-22T17:20:50.624" v="37" actId="20577"/>
        <pc:sldMkLst>
          <pc:docMk/>
          <pc:sldMk cId="1752733338" sldId="1821"/>
        </pc:sldMkLst>
      </pc:sldChg>
      <pc:sldChg chg="modNotesTx">
        <pc:chgData name="Jill Morasko" userId="77475f18-67e7-464b-8dba-f19eb90b77cf" providerId="ADAL" clId="{82246A14-5FB0-4FC1-A441-90BBACC18BAD}" dt="2025-09-22T17:20:45.394" v="35" actId="20577"/>
        <pc:sldMkLst>
          <pc:docMk/>
          <pc:sldMk cId="1462683088" sldId="1827"/>
        </pc:sldMkLst>
      </pc:sldChg>
      <pc:sldChg chg="modNotesTx">
        <pc:chgData name="Jill Morasko" userId="77475f18-67e7-464b-8dba-f19eb90b77cf" providerId="ADAL" clId="{82246A14-5FB0-4FC1-A441-90BBACC18BAD}" dt="2025-09-22T17:22:24.023" v="47" actId="20577"/>
        <pc:sldMkLst>
          <pc:docMk/>
          <pc:sldMk cId="2617545142" sldId="1890"/>
        </pc:sldMkLst>
      </pc:sldChg>
      <pc:sldChg chg="modNotesTx">
        <pc:chgData name="Jill Morasko" userId="77475f18-67e7-464b-8dba-f19eb90b77cf" providerId="ADAL" clId="{82246A14-5FB0-4FC1-A441-90BBACC18BAD}" dt="2025-09-22T17:22:27.689" v="48" actId="20577"/>
        <pc:sldMkLst>
          <pc:docMk/>
          <pc:sldMk cId="2027522017" sldId="1891"/>
        </pc:sldMkLst>
      </pc:sldChg>
      <pc:sldChg chg="modNotesTx">
        <pc:chgData name="Jill Morasko" userId="77475f18-67e7-464b-8dba-f19eb90b77cf" providerId="ADAL" clId="{82246A14-5FB0-4FC1-A441-90BBACC18BAD}" dt="2025-09-22T17:22:32.327" v="49" actId="20577"/>
        <pc:sldMkLst>
          <pc:docMk/>
          <pc:sldMk cId="2351014951" sldId="1892"/>
        </pc:sldMkLst>
      </pc:sldChg>
      <pc:sldChg chg="modNotesTx">
        <pc:chgData name="Jill Morasko" userId="77475f18-67e7-464b-8dba-f19eb90b77cf" providerId="ADAL" clId="{82246A14-5FB0-4FC1-A441-90BBACC18BAD}" dt="2025-09-22T17:24:38.314" v="98" actId="20577"/>
        <pc:sldMkLst>
          <pc:docMk/>
          <pc:sldMk cId="2760367352" sldId="1898"/>
        </pc:sldMkLst>
      </pc:sldChg>
      <pc:sldChg chg="modNotesTx">
        <pc:chgData name="Jill Morasko" userId="77475f18-67e7-464b-8dba-f19eb90b77cf" providerId="ADAL" clId="{82246A14-5FB0-4FC1-A441-90BBACC18BAD}" dt="2025-09-22T17:21:41.378" v="40" actId="20577"/>
        <pc:sldMkLst>
          <pc:docMk/>
          <pc:sldMk cId="743190595" sldId="2049"/>
        </pc:sldMkLst>
      </pc:sldChg>
      <pc:sldChg chg="modNotesTx">
        <pc:chgData name="Jill Morasko" userId="77475f18-67e7-464b-8dba-f19eb90b77cf" providerId="ADAL" clId="{82246A14-5FB0-4FC1-A441-90BBACC18BAD}" dt="2025-09-22T17:22:09.510" v="46" actId="20577"/>
        <pc:sldMkLst>
          <pc:docMk/>
          <pc:sldMk cId="2015432128" sldId="2066"/>
        </pc:sldMkLst>
      </pc:sldChg>
      <pc:sldChg chg="modNotesTx">
        <pc:chgData name="Jill Morasko" userId="77475f18-67e7-464b-8dba-f19eb90b77cf" providerId="ADAL" clId="{82246A14-5FB0-4FC1-A441-90BBACC18BAD}" dt="2025-09-22T17:22:01.840" v="43" actId="20577"/>
        <pc:sldMkLst>
          <pc:docMk/>
          <pc:sldMk cId="3834184740" sldId="2100"/>
        </pc:sldMkLst>
      </pc:sldChg>
      <pc:sldChg chg="modNotesTx">
        <pc:chgData name="Jill Morasko" userId="77475f18-67e7-464b-8dba-f19eb90b77cf" providerId="ADAL" clId="{82246A14-5FB0-4FC1-A441-90BBACC18BAD}" dt="2025-09-22T17:22:04.894" v="44" actId="20577"/>
        <pc:sldMkLst>
          <pc:docMk/>
          <pc:sldMk cId="3189371611" sldId="2101"/>
        </pc:sldMkLst>
      </pc:sldChg>
      <pc:sldChg chg="modNotesTx">
        <pc:chgData name="Jill Morasko" userId="77475f18-67e7-464b-8dba-f19eb90b77cf" providerId="ADAL" clId="{82246A14-5FB0-4FC1-A441-90BBACC18BAD}" dt="2025-09-22T17:22:07.075" v="45" actId="20577"/>
        <pc:sldMkLst>
          <pc:docMk/>
          <pc:sldMk cId="1039675192" sldId="2102"/>
        </pc:sldMkLst>
      </pc:sldChg>
      <pc:sldChg chg="del">
        <pc:chgData name="Jill Morasko" userId="77475f18-67e7-464b-8dba-f19eb90b77cf" providerId="ADAL" clId="{82246A14-5FB0-4FC1-A441-90BBACC18BAD}" dt="2025-09-22T17:21:27.403" v="39" actId="2696"/>
        <pc:sldMkLst>
          <pc:docMk/>
          <pc:sldMk cId="2028852047" sldId="2105"/>
        </pc:sldMkLst>
      </pc:sldChg>
      <pc:sldChg chg="modNotesTx">
        <pc:chgData name="Jill Morasko" userId="77475f18-67e7-464b-8dba-f19eb90b77cf" providerId="ADAL" clId="{82246A14-5FB0-4FC1-A441-90BBACC18BAD}" dt="2025-09-22T17:19:26.623" v="19" actId="20577"/>
        <pc:sldMkLst>
          <pc:docMk/>
          <pc:sldMk cId="2351370841" sldId="2106"/>
        </pc:sldMkLst>
      </pc:sldChg>
      <pc:sldChg chg="modSp mod">
        <pc:chgData name="Jill Morasko" userId="77475f18-67e7-464b-8dba-f19eb90b77cf" providerId="ADAL" clId="{82246A14-5FB0-4FC1-A441-90BBACC18BAD}" dt="2025-09-22T17:28:05.960" v="241" actId="13926"/>
        <pc:sldMkLst>
          <pc:docMk/>
          <pc:sldMk cId="3785374889" sldId="2154"/>
        </pc:sldMkLst>
        <pc:spChg chg="mod">
          <ac:chgData name="Jill Morasko" userId="77475f18-67e7-464b-8dba-f19eb90b77cf" providerId="ADAL" clId="{82246A14-5FB0-4FC1-A441-90BBACC18BAD}" dt="2025-09-22T17:28:05.960" v="241" actId="13926"/>
          <ac:spMkLst>
            <pc:docMk/>
            <pc:sldMk cId="3785374889" sldId="2154"/>
            <ac:spMk id="2" creationId="{0DD9D425-1580-AA1C-ACF8-52D190CF6ACB}"/>
          </ac:spMkLst>
        </pc:spChg>
        <pc:spChg chg="mod">
          <ac:chgData name="Jill Morasko" userId="77475f18-67e7-464b-8dba-f19eb90b77cf" providerId="ADAL" clId="{82246A14-5FB0-4FC1-A441-90BBACC18BAD}" dt="2025-09-22T17:27:50.057" v="228" actId="13926"/>
          <ac:spMkLst>
            <pc:docMk/>
            <pc:sldMk cId="3785374889" sldId="2154"/>
            <ac:spMk id="4" creationId="{CBD3F459-A9E5-B1B5-C300-97556DEC8F67}"/>
          </ac:spMkLst>
        </pc:spChg>
      </pc:sldChg>
      <pc:sldChg chg="modNotesTx">
        <pc:chgData name="Jill Morasko" userId="77475f18-67e7-464b-8dba-f19eb90b77cf" providerId="ADAL" clId="{82246A14-5FB0-4FC1-A441-90BBACC18BAD}" dt="2025-09-22T17:24:44.468" v="99" actId="20577"/>
        <pc:sldMkLst>
          <pc:docMk/>
          <pc:sldMk cId="878178520" sldId="2156"/>
        </pc:sldMkLst>
      </pc:sldChg>
      <pc:sldChg chg="modNotesTx">
        <pc:chgData name="Jill Morasko" userId="77475f18-67e7-464b-8dba-f19eb90b77cf" providerId="ADAL" clId="{82246A14-5FB0-4FC1-A441-90BBACC18BAD}" dt="2025-09-22T17:24:52.888" v="101" actId="20577"/>
        <pc:sldMkLst>
          <pc:docMk/>
          <pc:sldMk cId="369016283" sldId="2157"/>
        </pc:sldMkLst>
      </pc:sldChg>
      <pc:sldChg chg="modNotesTx">
        <pc:chgData name="Jill Morasko" userId="77475f18-67e7-464b-8dba-f19eb90b77cf" providerId="ADAL" clId="{82246A14-5FB0-4FC1-A441-90BBACC18BAD}" dt="2025-09-22T17:24:58.437" v="102" actId="20577"/>
        <pc:sldMkLst>
          <pc:docMk/>
          <pc:sldMk cId="2848839360" sldId="2158"/>
        </pc:sldMkLst>
      </pc:sldChg>
      <pc:sldChg chg="modNotesTx">
        <pc:chgData name="Jill Morasko" userId="77475f18-67e7-464b-8dba-f19eb90b77cf" providerId="ADAL" clId="{82246A14-5FB0-4FC1-A441-90BBACC18BAD}" dt="2025-09-22T17:24:48.825" v="100" actId="20577"/>
        <pc:sldMkLst>
          <pc:docMk/>
          <pc:sldMk cId="971925953" sldId="2159"/>
        </pc:sldMkLst>
      </pc:sldChg>
      <pc:sldChg chg="modNotesTx">
        <pc:chgData name="Jill Morasko" userId="77475f18-67e7-464b-8dba-f19eb90b77cf" providerId="ADAL" clId="{82246A14-5FB0-4FC1-A441-90BBACC18BAD}" dt="2025-09-22T17:22:50.874" v="53" actId="20577"/>
        <pc:sldMkLst>
          <pc:docMk/>
          <pc:sldMk cId="3895239468" sldId="2160"/>
        </pc:sldMkLst>
      </pc:sldChg>
      <pc:sldChg chg="modNotesTx">
        <pc:chgData name="Jill Morasko" userId="77475f18-67e7-464b-8dba-f19eb90b77cf" providerId="ADAL" clId="{82246A14-5FB0-4FC1-A441-90BBACC18BAD}" dt="2025-09-22T17:23:31.130" v="55" actId="20577"/>
        <pc:sldMkLst>
          <pc:docMk/>
          <pc:sldMk cId="3410543743" sldId="2161"/>
        </pc:sldMkLst>
      </pc:sldChg>
      <pc:sldChg chg="modNotesTx">
        <pc:chgData name="Jill Morasko" userId="77475f18-67e7-464b-8dba-f19eb90b77cf" providerId="ADAL" clId="{82246A14-5FB0-4FC1-A441-90BBACC18BAD}" dt="2025-09-22T17:24:24.287" v="56" actId="20577"/>
        <pc:sldMkLst>
          <pc:docMk/>
          <pc:sldMk cId="3914270847" sldId="2164"/>
        </pc:sldMkLst>
      </pc:sldChg>
      <pc:sldChg chg="modNotesTx">
        <pc:chgData name="Jill Morasko" userId="77475f18-67e7-464b-8dba-f19eb90b77cf" providerId="ADAL" clId="{82246A14-5FB0-4FC1-A441-90BBACC18BAD}" dt="2025-09-22T17:24:28.816" v="57" actId="20577"/>
        <pc:sldMkLst>
          <pc:docMk/>
          <pc:sldMk cId="2206269088" sldId="2165"/>
        </pc:sldMkLst>
      </pc:sldChg>
      <pc:sldChg chg="modNotesTx">
        <pc:chgData name="Jill Morasko" userId="77475f18-67e7-464b-8dba-f19eb90b77cf" providerId="ADAL" clId="{82246A14-5FB0-4FC1-A441-90BBACC18BAD}" dt="2025-09-22T17:22:36.023" v="50" actId="20577"/>
        <pc:sldMkLst>
          <pc:docMk/>
          <pc:sldMk cId="1781289654" sldId="2167"/>
        </pc:sldMkLst>
      </pc:sldChg>
      <pc:sldChg chg="modNotesTx">
        <pc:chgData name="Jill Morasko" userId="77475f18-67e7-464b-8dba-f19eb90b77cf" providerId="ADAL" clId="{82246A14-5FB0-4FC1-A441-90BBACC18BAD}" dt="2025-09-22T17:22:42.441" v="51" actId="20577"/>
        <pc:sldMkLst>
          <pc:docMk/>
          <pc:sldMk cId="4260696144" sldId="2168"/>
        </pc:sldMkLst>
      </pc:sldChg>
      <pc:sldChg chg="modNotesTx">
        <pc:chgData name="Jill Morasko" userId="77475f18-67e7-464b-8dba-f19eb90b77cf" providerId="ADAL" clId="{82246A14-5FB0-4FC1-A441-90BBACC18BAD}" dt="2025-09-22T17:22:46.119" v="52" actId="20577"/>
        <pc:sldMkLst>
          <pc:docMk/>
          <pc:sldMk cId="487562945" sldId="2169"/>
        </pc:sldMkLst>
      </pc:sldChg>
      <pc:sldChg chg="modNotesTx">
        <pc:chgData name="Jill Morasko" userId="77475f18-67e7-464b-8dba-f19eb90b77cf" providerId="ADAL" clId="{82246A14-5FB0-4FC1-A441-90BBACC18BAD}" dt="2025-09-22T17:25:01.662" v="103" actId="20577"/>
        <pc:sldMkLst>
          <pc:docMk/>
          <pc:sldMk cId="975096605" sldId="2170"/>
        </pc:sldMkLst>
      </pc:sldChg>
      <pc:sldChg chg="modNotesTx">
        <pc:chgData name="Jill Morasko" userId="77475f18-67e7-464b-8dba-f19eb90b77cf" providerId="ADAL" clId="{82246A14-5FB0-4FC1-A441-90BBACC18BAD}" dt="2025-09-22T17:25:04.389" v="104" actId="20577"/>
        <pc:sldMkLst>
          <pc:docMk/>
          <pc:sldMk cId="4123654733" sldId="2171"/>
        </pc:sldMkLst>
      </pc:sldChg>
      <pc:sldChg chg="modNotesTx">
        <pc:chgData name="Jill Morasko" userId="77475f18-67e7-464b-8dba-f19eb90b77cf" providerId="ADAL" clId="{82246A14-5FB0-4FC1-A441-90BBACC18BAD}" dt="2025-09-22T17:17:10.051" v="5" actId="20577"/>
        <pc:sldMkLst>
          <pc:docMk/>
          <pc:sldMk cId="320424700" sldId="2751"/>
        </pc:sldMkLst>
      </pc:sldChg>
      <pc:sldChg chg="modNotesTx">
        <pc:chgData name="Jill Morasko" userId="77475f18-67e7-464b-8dba-f19eb90b77cf" providerId="ADAL" clId="{82246A14-5FB0-4FC1-A441-90BBACC18BAD}" dt="2025-09-22T17:17:13.973" v="6" actId="20577"/>
        <pc:sldMkLst>
          <pc:docMk/>
          <pc:sldMk cId="3354750846" sldId="2752"/>
        </pc:sldMkLst>
      </pc:sldChg>
      <pc:sldChg chg="modNotesTx">
        <pc:chgData name="Jill Morasko" userId="77475f18-67e7-464b-8dba-f19eb90b77cf" providerId="ADAL" clId="{82246A14-5FB0-4FC1-A441-90BBACC18BAD}" dt="2025-09-22T17:17:18.528" v="7" actId="20577"/>
        <pc:sldMkLst>
          <pc:docMk/>
          <pc:sldMk cId="2508055335" sldId="2753"/>
        </pc:sldMkLst>
      </pc:sldChg>
      <pc:sldChg chg="modNotesTx">
        <pc:chgData name="Jill Morasko" userId="77475f18-67e7-464b-8dba-f19eb90b77cf" providerId="ADAL" clId="{82246A14-5FB0-4FC1-A441-90BBACC18BAD}" dt="2025-09-22T17:17:25.430" v="8" actId="20577"/>
        <pc:sldMkLst>
          <pc:docMk/>
          <pc:sldMk cId="917802762" sldId="2755"/>
        </pc:sldMkLst>
      </pc:sldChg>
      <pc:sldChg chg="modNotesTx">
        <pc:chgData name="Jill Morasko" userId="77475f18-67e7-464b-8dba-f19eb90b77cf" providerId="ADAL" clId="{82246A14-5FB0-4FC1-A441-90BBACC18BAD}" dt="2025-09-22T17:17:27.967" v="9" actId="20577"/>
        <pc:sldMkLst>
          <pc:docMk/>
          <pc:sldMk cId="1074894052" sldId="2759"/>
        </pc:sldMkLst>
      </pc:sldChg>
      <pc:sldChg chg="modNotesTx">
        <pc:chgData name="Jill Morasko" userId="77475f18-67e7-464b-8dba-f19eb90b77cf" providerId="ADAL" clId="{82246A14-5FB0-4FC1-A441-90BBACC18BAD}" dt="2025-09-22T17:17:49.666" v="13" actId="20577"/>
        <pc:sldMkLst>
          <pc:docMk/>
          <pc:sldMk cId="2064741643" sldId="2762"/>
        </pc:sldMkLst>
      </pc:sldChg>
      <pc:sldChg chg="modNotesTx">
        <pc:chgData name="Jill Morasko" userId="77475f18-67e7-464b-8dba-f19eb90b77cf" providerId="ADAL" clId="{82246A14-5FB0-4FC1-A441-90BBACC18BAD}" dt="2025-09-22T17:17:52.055" v="14" actId="20577"/>
        <pc:sldMkLst>
          <pc:docMk/>
          <pc:sldMk cId="991798258" sldId="2763"/>
        </pc:sldMkLst>
      </pc:sldChg>
      <pc:sldChg chg="modNotesTx">
        <pc:chgData name="Jill Morasko" userId="77475f18-67e7-464b-8dba-f19eb90b77cf" providerId="ADAL" clId="{82246A14-5FB0-4FC1-A441-90BBACC18BAD}" dt="2025-09-22T17:17:55.410" v="15" actId="20577"/>
        <pc:sldMkLst>
          <pc:docMk/>
          <pc:sldMk cId="2633072147" sldId="2766"/>
        </pc:sldMkLst>
      </pc:sldChg>
      <pc:sldChg chg="modNotesTx">
        <pc:chgData name="Jill Morasko" userId="77475f18-67e7-464b-8dba-f19eb90b77cf" providerId="ADAL" clId="{82246A14-5FB0-4FC1-A441-90BBACC18BAD}" dt="2025-09-22T17:17:59.795" v="16" actId="20577"/>
        <pc:sldMkLst>
          <pc:docMk/>
          <pc:sldMk cId="4201084193" sldId="2767"/>
        </pc:sldMkLst>
      </pc:sldChg>
      <pc:sldChg chg="modNotesTx">
        <pc:chgData name="Jill Morasko" userId="77475f18-67e7-464b-8dba-f19eb90b77cf" providerId="ADAL" clId="{82246A14-5FB0-4FC1-A441-90BBACC18BAD}" dt="2025-09-22T17:19:33.454" v="21" actId="20577"/>
        <pc:sldMkLst>
          <pc:docMk/>
          <pc:sldMk cId="0" sldId="2776"/>
        </pc:sldMkLst>
      </pc:sldChg>
      <pc:sldChg chg="modNotesTx">
        <pc:chgData name="Jill Morasko" userId="77475f18-67e7-464b-8dba-f19eb90b77cf" providerId="ADAL" clId="{82246A14-5FB0-4FC1-A441-90BBACC18BAD}" dt="2025-09-22T17:19:48.282" v="24" actId="20577"/>
        <pc:sldMkLst>
          <pc:docMk/>
          <pc:sldMk cId="3992586532" sldId="2777"/>
        </pc:sldMkLst>
      </pc:sldChg>
      <pc:sldChg chg="modNotesTx">
        <pc:chgData name="Jill Morasko" userId="77475f18-67e7-464b-8dba-f19eb90b77cf" providerId="ADAL" clId="{82246A14-5FB0-4FC1-A441-90BBACC18BAD}" dt="2025-09-22T17:17:01.370" v="3" actId="20577"/>
        <pc:sldMkLst>
          <pc:docMk/>
          <pc:sldMk cId="4105737487" sldId="2824"/>
        </pc:sldMkLst>
      </pc:sldChg>
      <pc:sldChg chg="modSp mod">
        <pc:chgData name="Jill Morasko" userId="77475f18-67e7-464b-8dba-f19eb90b77cf" providerId="ADAL" clId="{82246A14-5FB0-4FC1-A441-90BBACC18BAD}" dt="2025-09-22T17:16:51.419" v="1" actId="20577"/>
        <pc:sldMkLst>
          <pc:docMk/>
          <pc:sldMk cId="3858415131" sldId="2825"/>
        </pc:sldMkLst>
        <pc:spChg chg="mod">
          <ac:chgData name="Jill Morasko" userId="77475f18-67e7-464b-8dba-f19eb90b77cf" providerId="ADAL" clId="{82246A14-5FB0-4FC1-A441-90BBACC18BAD}" dt="2025-09-22T17:16:51.419" v="1" actId="20577"/>
          <ac:spMkLst>
            <pc:docMk/>
            <pc:sldMk cId="3858415131" sldId="2825"/>
            <ac:spMk id="5" creationId="{FEFCF3B5-768A-0D3D-E9E2-598EBD30D5E3}"/>
          </ac:spMkLst>
        </pc:spChg>
        <pc:spChg chg="mod">
          <ac:chgData name="Jill Morasko" userId="77475f18-67e7-464b-8dba-f19eb90b77cf" providerId="ADAL" clId="{82246A14-5FB0-4FC1-A441-90BBACC18BAD}" dt="2025-09-22T17:16:50.297" v="0" actId="20577"/>
          <ac:spMkLst>
            <pc:docMk/>
            <pc:sldMk cId="3858415131" sldId="2825"/>
            <ac:spMk id="13" creationId="{EA4DD525-B1ED-4185-996B-72B60007A943}"/>
          </ac:spMkLst>
        </pc:spChg>
      </pc:sldChg>
      <pc:sldChg chg="modNotesTx">
        <pc:chgData name="Jill Morasko" userId="77475f18-67e7-464b-8dba-f19eb90b77cf" providerId="ADAL" clId="{82246A14-5FB0-4FC1-A441-90BBACC18BAD}" dt="2025-09-22T17:25:20.670" v="106" actId="20577"/>
        <pc:sldMkLst>
          <pc:docMk/>
          <pc:sldMk cId="4166603964" sldId="2827"/>
        </pc:sldMkLst>
      </pc:sldChg>
      <pc:sldChg chg="modNotesTx">
        <pc:chgData name="Jill Morasko" userId="77475f18-67e7-464b-8dba-f19eb90b77cf" providerId="ADAL" clId="{82246A14-5FB0-4FC1-A441-90BBACC18BAD}" dt="2025-09-22T17:25:26.168" v="107" actId="20577"/>
        <pc:sldMkLst>
          <pc:docMk/>
          <pc:sldMk cId="870894232" sldId="28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Sheet2!$E$15</c:f>
              <c:strCache>
                <c:ptCount val="1"/>
                <c:pt idx="0">
                  <c:v>Expected</c:v>
                </c:pt>
              </c:strCache>
            </c:strRef>
          </c:tx>
          <c:spPr>
            <a:ln w="28575" cap="rnd">
              <a:solidFill>
                <a:schemeClr val="bg1">
                  <a:lumMod val="50000"/>
                </a:schemeClr>
              </a:solidFill>
              <a:prstDash val="dash"/>
              <a:round/>
            </a:ln>
            <a:effectLst/>
          </c:spPr>
          <c:marker>
            <c:symbol val="none"/>
          </c:marker>
          <c:cat>
            <c:numRef>
              <c:f>Sheet2!$D$16:$D$21</c:f>
              <c:numCache>
                <c:formatCode>General</c:formatCode>
                <c:ptCount val="6"/>
                <c:pt idx="0">
                  <c:v>2017</c:v>
                </c:pt>
                <c:pt idx="1">
                  <c:v>2018</c:v>
                </c:pt>
                <c:pt idx="2">
                  <c:v>2019</c:v>
                </c:pt>
                <c:pt idx="3">
                  <c:v>2020</c:v>
                </c:pt>
                <c:pt idx="4">
                  <c:v>2021</c:v>
                </c:pt>
                <c:pt idx="5">
                  <c:v>2022</c:v>
                </c:pt>
              </c:numCache>
            </c:numRef>
          </c:cat>
          <c:val>
            <c:numRef>
              <c:f>Sheet2!$E$16:$E$21</c:f>
              <c:numCache>
                <c:formatCode>_("$"* #,##0_);_("$"* \(#,##0\);_("$"* "-"??_);_(@_)</c:formatCode>
                <c:ptCount val="6"/>
                <c:pt idx="0">
                  <c:v>800000</c:v>
                </c:pt>
                <c:pt idx="1">
                  <c:v>816000</c:v>
                </c:pt>
                <c:pt idx="2">
                  <c:v>832320</c:v>
                </c:pt>
                <c:pt idx="3">
                  <c:v>848966.4</c:v>
                </c:pt>
                <c:pt idx="4">
                  <c:v>865945.728</c:v>
                </c:pt>
                <c:pt idx="5">
                  <c:v>883264.64256000007</c:v>
                </c:pt>
              </c:numCache>
            </c:numRef>
          </c:val>
          <c:smooth val="0"/>
          <c:extLst>
            <c:ext xmlns:c16="http://schemas.microsoft.com/office/drawing/2014/chart" uri="{C3380CC4-5D6E-409C-BE32-E72D297353CC}">
              <c16:uniqueId val="{00000000-696A-4922-B936-2A71D4D5EF56}"/>
            </c:ext>
          </c:extLst>
        </c:ser>
        <c:ser>
          <c:idx val="1"/>
          <c:order val="1"/>
          <c:tx>
            <c:strRef>
              <c:f>Sheet2!$F$15</c:f>
              <c:strCache>
                <c:ptCount val="1"/>
                <c:pt idx="0">
                  <c:v>Pessimistic</c:v>
                </c:pt>
              </c:strCache>
            </c:strRef>
          </c:tx>
          <c:spPr>
            <a:ln w="28575" cap="rnd">
              <a:solidFill>
                <a:srgbClr val="FF0000"/>
              </a:solidFill>
              <a:round/>
            </a:ln>
            <a:effectLst/>
          </c:spPr>
          <c:marker>
            <c:symbol val="none"/>
          </c:marker>
          <c:cat>
            <c:numRef>
              <c:f>Sheet2!$D$16:$D$21</c:f>
              <c:numCache>
                <c:formatCode>General</c:formatCode>
                <c:ptCount val="6"/>
                <c:pt idx="0">
                  <c:v>2017</c:v>
                </c:pt>
                <c:pt idx="1">
                  <c:v>2018</c:v>
                </c:pt>
                <c:pt idx="2">
                  <c:v>2019</c:v>
                </c:pt>
                <c:pt idx="3">
                  <c:v>2020</c:v>
                </c:pt>
                <c:pt idx="4">
                  <c:v>2021</c:v>
                </c:pt>
                <c:pt idx="5">
                  <c:v>2022</c:v>
                </c:pt>
              </c:numCache>
            </c:numRef>
          </c:cat>
          <c:val>
            <c:numRef>
              <c:f>Sheet2!$F$16:$F$21</c:f>
              <c:numCache>
                <c:formatCode>_("$"* #,##0_);_("$"* \(#,##0\);_("$"* "-"??_);_(@_)</c:formatCode>
                <c:ptCount val="6"/>
                <c:pt idx="0">
                  <c:v>800000</c:v>
                </c:pt>
                <c:pt idx="1">
                  <c:v>808000</c:v>
                </c:pt>
                <c:pt idx="2">
                  <c:v>816080</c:v>
                </c:pt>
                <c:pt idx="3">
                  <c:v>824240.8</c:v>
                </c:pt>
                <c:pt idx="4">
                  <c:v>832483.2080000001</c:v>
                </c:pt>
                <c:pt idx="5">
                  <c:v>840808.04008000006</c:v>
                </c:pt>
              </c:numCache>
            </c:numRef>
          </c:val>
          <c:smooth val="0"/>
          <c:extLst>
            <c:ext xmlns:c16="http://schemas.microsoft.com/office/drawing/2014/chart" uri="{C3380CC4-5D6E-409C-BE32-E72D297353CC}">
              <c16:uniqueId val="{00000001-696A-4922-B936-2A71D4D5EF56}"/>
            </c:ext>
          </c:extLst>
        </c:ser>
        <c:ser>
          <c:idx val="2"/>
          <c:order val="2"/>
          <c:tx>
            <c:strRef>
              <c:f>Sheet2!$G$15</c:f>
              <c:strCache>
                <c:ptCount val="1"/>
                <c:pt idx="0">
                  <c:v>Optimistic</c:v>
                </c:pt>
              </c:strCache>
            </c:strRef>
          </c:tx>
          <c:spPr>
            <a:ln w="28575" cap="rnd">
              <a:solidFill>
                <a:srgbClr val="00B050"/>
              </a:solidFill>
              <a:round/>
            </a:ln>
            <a:effectLst/>
          </c:spPr>
          <c:marker>
            <c:symbol val="none"/>
          </c:marker>
          <c:cat>
            <c:numRef>
              <c:f>Sheet2!$D$16:$D$21</c:f>
              <c:numCache>
                <c:formatCode>General</c:formatCode>
                <c:ptCount val="6"/>
                <c:pt idx="0">
                  <c:v>2017</c:v>
                </c:pt>
                <c:pt idx="1">
                  <c:v>2018</c:v>
                </c:pt>
                <c:pt idx="2">
                  <c:v>2019</c:v>
                </c:pt>
                <c:pt idx="3">
                  <c:v>2020</c:v>
                </c:pt>
                <c:pt idx="4">
                  <c:v>2021</c:v>
                </c:pt>
                <c:pt idx="5">
                  <c:v>2022</c:v>
                </c:pt>
              </c:numCache>
            </c:numRef>
          </c:cat>
          <c:val>
            <c:numRef>
              <c:f>Sheet2!$G$16:$G$21</c:f>
              <c:numCache>
                <c:formatCode>_("$"* #,##0_);_("$"* \(#,##0\);_("$"* "-"??_);_(@_)</c:formatCode>
                <c:ptCount val="6"/>
                <c:pt idx="0">
                  <c:v>800000</c:v>
                </c:pt>
                <c:pt idx="1">
                  <c:v>824000</c:v>
                </c:pt>
                <c:pt idx="2">
                  <c:v>848720</c:v>
                </c:pt>
                <c:pt idx="3">
                  <c:v>874181.6</c:v>
                </c:pt>
                <c:pt idx="4">
                  <c:v>900407.04799999995</c:v>
                </c:pt>
                <c:pt idx="5">
                  <c:v>927419.25943999994</c:v>
                </c:pt>
              </c:numCache>
            </c:numRef>
          </c:val>
          <c:smooth val="0"/>
          <c:extLst>
            <c:ext xmlns:c16="http://schemas.microsoft.com/office/drawing/2014/chart" uri="{C3380CC4-5D6E-409C-BE32-E72D297353CC}">
              <c16:uniqueId val="{00000002-696A-4922-B936-2A71D4D5EF56}"/>
            </c:ext>
          </c:extLst>
        </c:ser>
        <c:dLbls>
          <c:showLegendKey val="0"/>
          <c:showVal val="0"/>
          <c:showCatName val="0"/>
          <c:showSerName val="0"/>
          <c:showPercent val="0"/>
          <c:showBubbleSize val="0"/>
        </c:dLbls>
        <c:smooth val="0"/>
        <c:axId val="488116728"/>
        <c:axId val="488108200"/>
      </c:lineChart>
      <c:catAx>
        <c:axId val="48811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8108200"/>
        <c:crosses val="autoZero"/>
        <c:auto val="1"/>
        <c:lblAlgn val="ctr"/>
        <c:lblOffset val="100"/>
        <c:noMultiLvlLbl val="0"/>
      </c:catAx>
      <c:valAx>
        <c:axId val="4881082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811672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6501679927443622"/>
          <c:y val="0.66530011617400286"/>
          <c:w val="0.53759292850173834"/>
          <c:h val="6.14758401101501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ata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ata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D17B3-5ABD-43A7-B846-FBBA5CD58FF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C0CA150-25E2-4C9F-BAAD-D785C7D82AF0}">
      <dgm:prSet phldrT="[Text]"/>
      <dgm:spPr>
        <a:solidFill>
          <a:schemeClr val="tx2"/>
        </a:solidFill>
      </dgm:spPr>
      <dgm:t>
        <a:bodyPr/>
        <a:lstStyle/>
        <a:p>
          <a:r>
            <a:rPr lang="en-US" b="0" dirty="0"/>
            <a:t>Critical GASB Pronouncements for Governmental Entities </a:t>
          </a:r>
        </a:p>
      </dgm:t>
    </dgm:pt>
    <dgm:pt modelId="{566A9847-1593-42B3-B48E-2B565377909F}" type="parTrans" cxnId="{1FD1E5EE-A7A8-4DF0-84C6-9C41731DC499}">
      <dgm:prSet/>
      <dgm:spPr/>
      <dgm:t>
        <a:bodyPr/>
        <a:lstStyle/>
        <a:p>
          <a:endParaRPr lang="en-US"/>
        </a:p>
      </dgm:t>
    </dgm:pt>
    <dgm:pt modelId="{C83468A5-52B4-46A2-8F14-E0539BDF172A}" type="sibTrans" cxnId="{1FD1E5EE-A7A8-4DF0-84C6-9C41731DC499}">
      <dgm:prSet/>
      <dgm:spPr/>
      <dgm:t>
        <a:bodyPr/>
        <a:lstStyle/>
        <a:p>
          <a:endParaRPr lang="en-US"/>
        </a:p>
      </dgm:t>
    </dgm:pt>
    <dgm:pt modelId="{0A0578A2-0FF8-450B-99C8-B193AC05C8A6}">
      <dgm:prSet phldrT="[Text]"/>
      <dgm:spPr>
        <a:solidFill>
          <a:schemeClr val="tx2"/>
        </a:solidFill>
      </dgm:spPr>
      <dgm:t>
        <a:bodyPr/>
        <a:lstStyle/>
        <a:p>
          <a:r>
            <a:rPr lang="en-US" b="0" dirty="0"/>
            <a:t>Interim and Year-end Budget Monitoring and Reporting</a:t>
          </a:r>
        </a:p>
      </dgm:t>
    </dgm:pt>
    <dgm:pt modelId="{24FBA405-8B9F-47E0-B976-D35825868577}" type="parTrans" cxnId="{6D582A1E-AC01-47AC-B178-224C65B50F4D}">
      <dgm:prSet/>
      <dgm:spPr/>
      <dgm:t>
        <a:bodyPr/>
        <a:lstStyle/>
        <a:p>
          <a:endParaRPr lang="en-US"/>
        </a:p>
      </dgm:t>
    </dgm:pt>
    <dgm:pt modelId="{96F5C641-D7F4-4C78-88B0-2DA8BEE965A2}" type="sibTrans" cxnId="{6D582A1E-AC01-47AC-B178-224C65B50F4D}">
      <dgm:prSet/>
      <dgm:spPr/>
      <dgm:t>
        <a:bodyPr/>
        <a:lstStyle/>
        <a:p>
          <a:endParaRPr lang="en-US"/>
        </a:p>
      </dgm:t>
    </dgm:pt>
    <dgm:pt modelId="{C3072128-4394-42AB-B286-250E57412645}" type="pres">
      <dgm:prSet presAssocID="{CBDD17B3-5ABD-43A7-B846-FBBA5CD58FF1}" presName="linear" presStyleCnt="0">
        <dgm:presLayoutVars>
          <dgm:animLvl val="lvl"/>
          <dgm:resizeHandles val="exact"/>
        </dgm:presLayoutVars>
      </dgm:prSet>
      <dgm:spPr/>
    </dgm:pt>
    <dgm:pt modelId="{B5DBA898-582A-4735-A747-7C2869485691}" type="pres">
      <dgm:prSet presAssocID="{4C0CA150-25E2-4C9F-BAAD-D785C7D82AF0}" presName="parentText" presStyleLbl="node1" presStyleIdx="0" presStyleCnt="2">
        <dgm:presLayoutVars>
          <dgm:chMax val="0"/>
          <dgm:bulletEnabled val="1"/>
        </dgm:presLayoutVars>
      </dgm:prSet>
      <dgm:spPr/>
    </dgm:pt>
    <dgm:pt modelId="{DEB4EFA0-0C6D-414F-8421-BFEF7ECF171B}" type="pres">
      <dgm:prSet presAssocID="{C83468A5-52B4-46A2-8F14-E0539BDF172A}" presName="spacer" presStyleCnt="0"/>
      <dgm:spPr/>
    </dgm:pt>
    <dgm:pt modelId="{539308DC-0F35-4036-98CB-6E42B564FA78}" type="pres">
      <dgm:prSet presAssocID="{0A0578A2-0FF8-450B-99C8-B193AC05C8A6}" presName="parentText" presStyleLbl="node1" presStyleIdx="1" presStyleCnt="2">
        <dgm:presLayoutVars>
          <dgm:chMax val="0"/>
          <dgm:bulletEnabled val="1"/>
        </dgm:presLayoutVars>
      </dgm:prSet>
      <dgm:spPr/>
    </dgm:pt>
  </dgm:ptLst>
  <dgm:cxnLst>
    <dgm:cxn modelId="{6D582A1E-AC01-47AC-B178-224C65B50F4D}" srcId="{CBDD17B3-5ABD-43A7-B846-FBBA5CD58FF1}" destId="{0A0578A2-0FF8-450B-99C8-B193AC05C8A6}" srcOrd="1" destOrd="0" parTransId="{24FBA405-8B9F-47E0-B976-D35825868577}" sibTransId="{96F5C641-D7F4-4C78-88B0-2DA8BEE965A2}"/>
    <dgm:cxn modelId="{E02F0659-63BA-4AAC-A248-46305B5A4AB4}" type="presOf" srcId="{4C0CA150-25E2-4C9F-BAAD-D785C7D82AF0}" destId="{B5DBA898-582A-4735-A747-7C2869485691}" srcOrd="0" destOrd="0" presId="urn:microsoft.com/office/officeart/2005/8/layout/vList2"/>
    <dgm:cxn modelId="{8C30CA92-1BF7-493D-A1C8-3DA98394FDBC}" type="presOf" srcId="{0A0578A2-0FF8-450B-99C8-B193AC05C8A6}" destId="{539308DC-0F35-4036-98CB-6E42B564FA78}" srcOrd="0" destOrd="0" presId="urn:microsoft.com/office/officeart/2005/8/layout/vList2"/>
    <dgm:cxn modelId="{70E01DC1-10DA-4902-B720-2B90CB56B9B4}" type="presOf" srcId="{CBDD17B3-5ABD-43A7-B846-FBBA5CD58FF1}" destId="{C3072128-4394-42AB-B286-250E57412645}" srcOrd="0" destOrd="0" presId="urn:microsoft.com/office/officeart/2005/8/layout/vList2"/>
    <dgm:cxn modelId="{1FD1E5EE-A7A8-4DF0-84C6-9C41731DC499}" srcId="{CBDD17B3-5ABD-43A7-B846-FBBA5CD58FF1}" destId="{4C0CA150-25E2-4C9F-BAAD-D785C7D82AF0}" srcOrd="0" destOrd="0" parTransId="{566A9847-1593-42B3-B48E-2B565377909F}" sibTransId="{C83468A5-52B4-46A2-8F14-E0539BDF172A}"/>
    <dgm:cxn modelId="{0D7FA807-3A4D-43A3-B49D-F5164113E809}" type="presParOf" srcId="{C3072128-4394-42AB-B286-250E57412645}" destId="{B5DBA898-582A-4735-A747-7C2869485691}" srcOrd="0" destOrd="0" presId="urn:microsoft.com/office/officeart/2005/8/layout/vList2"/>
    <dgm:cxn modelId="{CBB3AFBA-BC12-449D-BD39-EACB21D2F2D8}" type="presParOf" srcId="{C3072128-4394-42AB-B286-250E57412645}" destId="{DEB4EFA0-0C6D-414F-8421-BFEF7ECF171B}" srcOrd="1" destOrd="0" presId="urn:microsoft.com/office/officeart/2005/8/layout/vList2"/>
    <dgm:cxn modelId="{86C60515-7EEC-4746-8063-3A332C1D5BE7}" type="presParOf" srcId="{C3072128-4394-42AB-B286-250E57412645}" destId="{539308DC-0F35-4036-98CB-6E42B564FA7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90AF00-382C-4CB2-90CB-87055D4B5086}" type="doc">
      <dgm:prSet loTypeId="urn:microsoft.com/office/officeart/2005/8/layout/equation1" loCatId="process" qsTypeId="urn:microsoft.com/office/officeart/2005/8/quickstyle/simple1" qsCatId="simple" csTypeId="urn:microsoft.com/office/officeart/2005/8/colors/colorful1" csCatId="colorful" phldr="1"/>
      <dgm:spPr/>
    </dgm:pt>
    <dgm:pt modelId="{AE9A1CB6-D68D-4D46-ABA6-EABA9A45C302}">
      <dgm:prSet phldrT="[Text]"/>
      <dgm:spPr/>
      <dgm:t>
        <a:bodyPr/>
        <a:lstStyle/>
        <a:p>
          <a:r>
            <a:rPr lang="en-US" dirty="0"/>
            <a:t>Gather Accumulated Leave meeting recognition criteria (unless MLTN settled thru other means)</a:t>
          </a:r>
        </a:p>
      </dgm:t>
    </dgm:pt>
    <dgm:pt modelId="{60934416-41B3-41B5-BD46-8ABF949425B0}" type="parTrans" cxnId="{B105AEBB-559E-45BF-A044-8B05FE5EBBD0}">
      <dgm:prSet/>
      <dgm:spPr/>
      <dgm:t>
        <a:bodyPr/>
        <a:lstStyle/>
        <a:p>
          <a:endParaRPr lang="en-US"/>
        </a:p>
      </dgm:t>
    </dgm:pt>
    <dgm:pt modelId="{B8EB5CF4-5564-454C-A6E1-ACB242384FC6}" type="sibTrans" cxnId="{B105AEBB-559E-45BF-A044-8B05FE5EBBD0}">
      <dgm:prSet/>
      <dgm:spPr/>
      <dgm:t>
        <a:bodyPr/>
        <a:lstStyle/>
        <a:p>
          <a:endParaRPr lang="en-US"/>
        </a:p>
      </dgm:t>
    </dgm:pt>
    <dgm:pt modelId="{130AFDAD-2C07-4F8C-9FD8-82A4B0933DE2}">
      <dgm:prSet phldrT="[Text]"/>
      <dgm:spPr/>
      <dgm:t>
        <a:bodyPr/>
        <a:lstStyle/>
        <a:p>
          <a:r>
            <a:rPr lang="en-US" dirty="0"/>
            <a:t>Multiply leave hours X current pay rate as of F/S date, unless MTLN paid at different rate at time payment made</a:t>
          </a:r>
        </a:p>
      </dgm:t>
    </dgm:pt>
    <dgm:pt modelId="{2BBCDADD-38B0-42C0-843E-29431A7BD62F}" type="parTrans" cxnId="{DA768A68-A28F-4576-8122-A803183C4F57}">
      <dgm:prSet/>
      <dgm:spPr/>
      <dgm:t>
        <a:bodyPr/>
        <a:lstStyle/>
        <a:p>
          <a:endParaRPr lang="en-US"/>
        </a:p>
      </dgm:t>
    </dgm:pt>
    <dgm:pt modelId="{0A341C16-7B80-429E-947E-DCC3FBF227D5}" type="sibTrans" cxnId="{DA768A68-A28F-4576-8122-A803183C4F57}">
      <dgm:prSet/>
      <dgm:spPr/>
      <dgm:t>
        <a:bodyPr/>
        <a:lstStyle/>
        <a:p>
          <a:endParaRPr lang="en-US"/>
        </a:p>
      </dgm:t>
    </dgm:pt>
    <dgm:pt modelId="{D5FFEE1A-473A-404D-8A8A-C20F1977B6D3}">
      <dgm:prSet phldrT="[Text]" custT="1"/>
      <dgm:spPr/>
      <dgm:t>
        <a:bodyPr/>
        <a:lstStyle/>
        <a:p>
          <a:r>
            <a:rPr lang="en-US" sz="1800" dirty="0"/>
            <a:t>Comp Absences Liability</a:t>
          </a:r>
        </a:p>
      </dgm:t>
    </dgm:pt>
    <dgm:pt modelId="{B2025C65-4EC4-495B-97C5-13B5F557FC80}" type="parTrans" cxnId="{54874FF6-AF26-4AC5-BE82-C02A27B0A20C}">
      <dgm:prSet/>
      <dgm:spPr/>
      <dgm:t>
        <a:bodyPr/>
        <a:lstStyle/>
        <a:p>
          <a:endParaRPr lang="en-US"/>
        </a:p>
      </dgm:t>
    </dgm:pt>
    <dgm:pt modelId="{6DCCB7F3-C6BD-4506-ABDC-1A4FBC5F957C}" type="sibTrans" cxnId="{54874FF6-AF26-4AC5-BE82-C02A27B0A20C}">
      <dgm:prSet/>
      <dgm:spPr/>
      <dgm:t>
        <a:bodyPr/>
        <a:lstStyle/>
        <a:p>
          <a:endParaRPr lang="en-US"/>
        </a:p>
      </dgm:t>
    </dgm:pt>
    <dgm:pt modelId="{64D21959-5649-482A-B01E-2F36C1A15EB4}">
      <dgm:prSet phldrT="[Text]" custT="1"/>
      <dgm:spPr/>
      <dgm:t>
        <a:bodyPr/>
        <a:lstStyle/>
        <a:p>
          <a:r>
            <a:rPr lang="en-US" sz="1600" dirty="0"/>
            <a:t>Add Salary related payments directly / incrementally related</a:t>
          </a:r>
        </a:p>
      </dgm:t>
    </dgm:pt>
    <dgm:pt modelId="{7035BC10-A1C8-4DDE-AC50-253D9B04609A}" type="parTrans" cxnId="{DF0A3ED1-50BE-409B-B32A-8D1DC5C9C0BB}">
      <dgm:prSet/>
      <dgm:spPr/>
      <dgm:t>
        <a:bodyPr/>
        <a:lstStyle/>
        <a:p>
          <a:endParaRPr lang="en-US"/>
        </a:p>
      </dgm:t>
    </dgm:pt>
    <dgm:pt modelId="{C0A9CD43-F3B0-4916-A3D0-46EE15ECC9FE}" type="sibTrans" cxnId="{DF0A3ED1-50BE-409B-B32A-8D1DC5C9C0BB}">
      <dgm:prSet/>
      <dgm:spPr/>
      <dgm:t>
        <a:bodyPr/>
        <a:lstStyle/>
        <a:p>
          <a:endParaRPr lang="en-US"/>
        </a:p>
      </dgm:t>
    </dgm:pt>
    <dgm:pt modelId="{B078BF96-9571-4724-B788-E5D4631CB4F9}" type="pres">
      <dgm:prSet presAssocID="{B390AF00-382C-4CB2-90CB-87055D4B5086}" presName="linearFlow" presStyleCnt="0">
        <dgm:presLayoutVars>
          <dgm:dir/>
          <dgm:resizeHandles val="exact"/>
        </dgm:presLayoutVars>
      </dgm:prSet>
      <dgm:spPr/>
    </dgm:pt>
    <dgm:pt modelId="{38FBF495-06D2-4410-9CB1-F0339F64D088}" type="pres">
      <dgm:prSet presAssocID="{AE9A1CB6-D68D-4D46-ABA6-EABA9A45C302}" presName="node" presStyleLbl="node1" presStyleIdx="0" presStyleCnt="4">
        <dgm:presLayoutVars>
          <dgm:bulletEnabled val="1"/>
        </dgm:presLayoutVars>
      </dgm:prSet>
      <dgm:spPr/>
    </dgm:pt>
    <dgm:pt modelId="{4AEC68A3-3C60-4608-A8AC-3FEBFF661B7C}" type="pres">
      <dgm:prSet presAssocID="{B8EB5CF4-5564-454C-A6E1-ACB242384FC6}" presName="spacerL" presStyleCnt="0"/>
      <dgm:spPr/>
    </dgm:pt>
    <dgm:pt modelId="{7FAF8EFB-15BB-4D93-86E8-575D636B8BEB}" type="pres">
      <dgm:prSet presAssocID="{B8EB5CF4-5564-454C-A6E1-ACB242384FC6}" presName="sibTrans" presStyleLbl="sibTrans2D1" presStyleIdx="0" presStyleCnt="3"/>
      <dgm:spPr/>
    </dgm:pt>
    <dgm:pt modelId="{92C49334-AC9F-4E03-8ACB-2DED59107414}" type="pres">
      <dgm:prSet presAssocID="{B8EB5CF4-5564-454C-A6E1-ACB242384FC6}" presName="spacerR" presStyleCnt="0"/>
      <dgm:spPr/>
    </dgm:pt>
    <dgm:pt modelId="{77B569E9-0F65-4877-BEAF-67BE8E62E293}" type="pres">
      <dgm:prSet presAssocID="{130AFDAD-2C07-4F8C-9FD8-82A4B0933DE2}" presName="node" presStyleLbl="node1" presStyleIdx="1" presStyleCnt="4">
        <dgm:presLayoutVars>
          <dgm:bulletEnabled val="1"/>
        </dgm:presLayoutVars>
      </dgm:prSet>
      <dgm:spPr/>
    </dgm:pt>
    <dgm:pt modelId="{9F4B0C2A-70DC-4075-906B-C2131E318CC2}" type="pres">
      <dgm:prSet presAssocID="{0A341C16-7B80-429E-947E-DCC3FBF227D5}" presName="spacerL" presStyleCnt="0"/>
      <dgm:spPr/>
    </dgm:pt>
    <dgm:pt modelId="{1FAE10EA-0A23-46EE-A0CD-37D4FE3FA003}" type="pres">
      <dgm:prSet presAssocID="{0A341C16-7B80-429E-947E-DCC3FBF227D5}" presName="sibTrans" presStyleLbl="sibTrans2D1" presStyleIdx="1" presStyleCnt="3"/>
      <dgm:spPr/>
    </dgm:pt>
    <dgm:pt modelId="{7FE8ED97-3F40-41DD-A512-5300C67663DE}" type="pres">
      <dgm:prSet presAssocID="{0A341C16-7B80-429E-947E-DCC3FBF227D5}" presName="spacerR" presStyleCnt="0"/>
      <dgm:spPr/>
    </dgm:pt>
    <dgm:pt modelId="{7975E546-C4E2-4B96-BD95-10DDAB15F1EC}" type="pres">
      <dgm:prSet presAssocID="{64D21959-5649-482A-B01E-2F36C1A15EB4}" presName="node" presStyleLbl="node1" presStyleIdx="2" presStyleCnt="4">
        <dgm:presLayoutVars>
          <dgm:bulletEnabled val="1"/>
        </dgm:presLayoutVars>
      </dgm:prSet>
      <dgm:spPr/>
    </dgm:pt>
    <dgm:pt modelId="{C69A7E60-70C1-41E9-B4AA-AA99F73B8BFF}" type="pres">
      <dgm:prSet presAssocID="{C0A9CD43-F3B0-4916-A3D0-46EE15ECC9FE}" presName="spacerL" presStyleCnt="0"/>
      <dgm:spPr/>
    </dgm:pt>
    <dgm:pt modelId="{017B08A0-6E71-43E1-82D7-20B4C012B80F}" type="pres">
      <dgm:prSet presAssocID="{C0A9CD43-F3B0-4916-A3D0-46EE15ECC9FE}" presName="sibTrans" presStyleLbl="sibTrans2D1" presStyleIdx="2" presStyleCnt="3"/>
      <dgm:spPr/>
    </dgm:pt>
    <dgm:pt modelId="{073BA78B-F3AB-48A2-8612-5D467573DA16}" type="pres">
      <dgm:prSet presAssocID="{C0A9CD43-F3B0-4916-A3D0-46EE15ECC9FE}" presName="spacerR" presStyleCnt="0"/>
      <dgm:spPr/>
    </dgm:pt>
    <dgm:pt modelId="{A91FA3B8-F164-41C4-BE04-0F9F75ACF54E}" type="pres">
      <dgm:prSet presAssocID="{D5FFEE1A-473A-404D-8A8A-C20F1977B6D3}" presName="node" presStyleLbl="node1" presStyleIdx="3" presStyleCnt="4">
        <dgm:presLayoutVars>
          <dgm:bulletEnabled val="1"/>
        </dgm:presLayoutVars>
      </dgm:prSet>
      <dgm:spPr/>
    </dgm:pt>
  </dgm:ptLst>
  <dgm:cxnLst>
    <dgm:cxn modelId="{C9CFA404-AC9E-46A0-837C-A8A87B6EC4C8}" type="presOf" srcId="{AE9A1CB6-D68D-4D46-ABA6-EABA9A45C302}" destId="{38FBF495-06D2-4410-9CB1-F0339F64D088}" srcOrd="0" destOrd="0" presId="urn:microsoft.com/office/officeart/2005/8/layout/equation1"/>
    <dgm:cxn modelId="{D0DFFB04-2872-4A2C-A080-3D07D796C118}" type="presOf" srcId="{130AFDAD-2C07-4F8C-9FD8-82A4B0933DE2}" destId="{77B569E9-0F65-4877-BEAF-67BE8E62E293}" srcOrd="0" destOrd="0" presId="urn:microsoft.com/office/officeart/2005/8/layout/equation1"/>
    <dgm:cxn modelId="{FC169865-7312-4574-86B3-975407D03C3C}" type="presOf" srcId="{D5FFEE1A-473A-404D-8A8A-C20F1977B6D3}" destId="{A91FA3B8-F164-41C4-BE04-0F9F75ACF54E}" srcOrd="0" destOrd="0" presId="urn:microsoft.com/office/officeart/2005/8/layout/equation1"/>
    <dgm:cxn modelId="{1FBEE465-4974-42F8-9711-8F9D7CE12855}" type="presOf" srcId="{C0A9CD43-F3B0-4916-A3D0-46EE15ECC9FE}" destId="{017B08A0-6E71-43E1-82D7-20B4C012B80F}" srcOrd="0" destOrd="0" presId="urn:microsoft.com/office/officeart/2005/8/layout/equation1"/>
    <dgm:cxn modelId="{DA768A68-A28F-4576-8122-A803183C4F57}" srcId="{B390AF00-382C-4CB2-90CB-87055D4B5086}" destId="{130AFDAD-2C07-4F8C-9FD8-82A4B0933DE2}" srcOrd="1" destOrd="0" parTransId="{2BBCDADD-38B0-42C0-843E-29431A7BD62F}" sibTransId="{0A341C16-7B80-429E-947E-DCC3FBF227D5}"/>
    <dgm:cxn modelId="{1CF3AE78-AA17-4DE1-8619-5F0F33D06610}" type="presOf" srcId="{B390AF00-382C-4CB2-90CB-87055D4B5086}" destId="{B078BF96-9571-4724-B788-E5D4631CB4F9}" srcOrd="0" destOrd="0" presId="urn:microsoft.com/office/officeart/2005/8/layout/equation1"/>
    <dgm:cxn modelId="{A465949B-BF5C-47FF-81EC-98F811363D1A}" type="presOf" srcId="{0A341C16-7B80-429E-947E-DCC3FBF227D5}" destId="{1FAE10EA-0A23-46EE-A0CD-37D4FE3FA003}" srcOrd="0" destOrd="0" presId="urn:microsoft.com/office/officeart/2005/8/layout/equation1"/>
    <dgm:cxn modelId="{F75454BA-6A83-4B3B-B18E-86290C8A7B23}" type="presOf" srcId="{B8EB5CF4-5564-454C-A6E1-ACB242384FC6}" destId="{7FAF8EFB-15BB-4D93-86E8-575D636B8BEB}" srcOrd="0" destOrd="0" presId="urn:microsoft.com/office/officeart/2005/8/layout/equation1"/>
    <dgm:cxn modelId="{B105AEBB-559E-45BF-A044-8B05FE5EBBD0}" srcId="{B390AF00-382C-4CB2-90CB-87055D4B5086}" destId="{AE9A1CB6-D68D-4D46-ABA6-EABA9A45C302}" srcOrd="0" destOrd="0" parTransId="{60934416-41B3-41B5-BD46-8ABF949425B0}" sibTransId="{B8EB5CF4-5564-454C-A6E1-ACB242384FC6}"/>
    <dgm:cxn modelId="{DF0A3ED1-50BE-409B-B32A-8D1DC5C9C0BB}" srcId="{B390AF00-382C-4CB2-90CB-87055D4B5086}" destId="{64D21959-5649-482A-B01E-2F36C1A15EB4}" srcOrd="2" destOrd="0" parTransId="{7035BC10-A1C8-4DDE-AC50-253D9B04609A}" sibTransId="{C0A9CD43-F3B0-4916-A3D0-46EE15ECC9FE}"/>
    <dgm:cxn modelId="{D8B6E7E0-119F-4404-8B9F-1FACC655B0A6}" type="presOf" srcId="{64D21959-5649-482A-B01E-2F36C1A15EB4}" destId="{7975E546-C4E2-4B96-BD95-10DDAB15F1EC}" srcOrd="0" destOrd="0" presId="urn:microsoft.com/office/officeart/2005/8/layout/equation1"/>
    <dgm:cxn modelId="{54874FF6-AF26-4AC5-BE82-C02A27B0A20C}" srcId="{B390AF00-382C-4CB2-90CB-87055D4B5086}" destId="{D5FFEE1A-473A-404D-8A8A-C20F1977B6D3}" srcOrd="3" destOrd="0" parTransId="{B2025C65-4EC4-495B-97C5-13B5F557FC80}" sibTransId="{6DCCB7F3-C6BD-4506-ABDC-1A4FBC5F957C}"/>
    <dgm:cxn modelId="{7A3F49DA-880D-42F9-86D2-AD4723DA82C3}" type="presParOf" srcId="{B078BF96-9571-4724-B788-E5D4631CB4F9}" destId="{38FBF495-06D2-4410-9CB1-F0339F64D088}" srcOrd="0" destOrd="0" presId="urn:microsoft.com/office/officeart/2005/8/layout/equation1"/>
    <dgm:cxn modelId="{B83E2C29-B28F-4EA6-9F08-EC03644A6299}" type="presParOf" srcId="{B078BF96-9571-4724-B788-E5D4631CB4F9}" destId="{4AEC68A3-3C60-4608-A8AC-3FEBFF661B7C}" srcOrd="1" destOrd="0" presId="urn:microsoft.com/office/officeart/2005/8/layout/equation1"/>
    <dgm:cxn modelId="{6479883E-4EFF-4837-8905-3EDCA97AC830}" type="presParOf" srcId="{B078BF96-9571-4724-B788-E5D4631CB4F9}" destId="{7FAF8EFB-15BB-4D93-86E8-575D636B8BEB}" srcOrd="2" destOrd="0" presId="urn:microsoft.com/office/officeart/2005/8/layout/equation1"/>
    <dgm:cxn modelId="{DB0EB39C-3136-4273-B359-32A3541D2375}" type="presParOf" srcId="{B078BF96-9571-4724-B788-E5D4631CB4F9}" destId="{92C49334-AC9F-4E03-8ACB-2DED59107414}" srcOrd="3" destOrd="0" presId="urn:microsoft.com/office/officeart/2005/8/layout/equation1"/>
    <dgm:cxn modelId="{13A252E5-CA00-40D0-9B38-1A4FA562909F}" type="presParOf" srcId="{B078BF96-9571-4724-B788-E5D4631CB4F9}" destId="{77B569E9-0F65-4877-BEAF-67BE8E62E293}" srcOrd="4" destOrd="0" presId="urn:microsoft.com/office/officeart/2005/8/layout/equation1"/>
    <dgm:cxn modelId="{A48F0F12-BFB8-4D59-BB26-B81A65A4AAFF}" type="presParOf" srcId="{B078BF96-9571-4724-B788-E5D4631CB4F9}" destId="{9F4B0C2A-70DC-4075-906B-C2131E318CC2}" srcOrd="5" destOrd="0" presId="urn:microsoft.com/office/officeart/2005/8/layout/equation1"/>
    <dgm:cxn modelId="{2261E0CE-0198-43EC-99DA-0C65ECA461ED}" type="presParOf" srcId="{B078BF96-9571-4724-B788-E5D4631CB4F9}" destId="{1FAE10EA-0A23-46EE-A0CD-37D4FE3FA003}" srcOrd="6" destOrd="0" presId="urn:microsoft.com/office/officeart/2005/8/layout/equation1"/>
    <dgm:cxn modelId="{C203FA2B-017F-461B-8829-2F23C0F22C10}" type="presParOf" srcId="{B078BF96-9571-4724-B788-E5D4631CB4F9}" destId="{7FE8ED97-3F40-41DD-A512-5300C67663DE}" srcOrd="7" destOrd="0" presId="urn:microsoft.com/office/officeart/2005/8/layout/equation1"/>
    <dgm:cxn modelId="{079F04BE-231D-43F4-879D-BDD4ABF71814}" type="presParOf" srcId="{B078BF96-9571-4724-B788-E5D4631CB4F9}" destId="{7975E546-C4E2-4B96-BD95-10DDAB15F1EC}" srcOrd="8" destOrd="0" presId="urn:microsoft.com/office/officeart/2005/8/layout/equation1"/>
    <dgm:cxn modelId="{25F19FD2-0C76-40C7-BFED-A0B835C17093}" type="presParOf" srcId="{B078BF96-9571-4724-B788-E5D4631CB4F9}" destId="{C69A7E60-70C1-41E9-B4AA-AA99F73B8BFF}" srcOrd="9" destOrd="0" presId="urn:microsoft.com/office/officeart/2005/8/layout/equation1"/>
    <dgm:cxn modelId="{298770CC-F866-465E-8F87-A8E5FF301FDB}" type="presParOf" srcId="{B078BF96-9571-4724-B788-E5D4631CB4F9}" destId="{017B08A0-6E71-43E1-82D7-20B4C012B80F}" srcOrd="10" destOrd="0" presId="urn:microsoft.com/office/officeart/2005/8/layout/equation1"/>
    <dgm:cxn modelId="{324263A8-7C9D-4E62-82D1-A90FFE8215BC}" type="presParOf" srcId="{B078BF96-9571-4724-B788-E5D4631CB4F9}" destId="{073BA78B-F3AB-48A2-8612-5D467573DA16}" srcOrd="11" destOrd="0" presId="urn:microsoft.com/office/officeart/2005/8/layout/equation1"/>
    <dgm:cxn modelId="{2834D5BB-9070-4101-A621-0C9FCFBD3E6F}" type="presParOf" srcId="{B078BF96-9571-4724-B788-E5D4631CB4F9}" destId="{A91FA3B8-F164-41C4-BE04-0F9F75ACF54E}"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B84533-2230-47EC-8B08-2DF115F4DA2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E10068-37D9-4507-BD1E-AE6E0EB580CD}">
      <dgm:prSet custT="1"/>
      <dgm:spPr/>
      <dgm:t>
        <a:bodyPr/>
        <a:lstStyle/>
        <a:p>
          <a:pPr>
            <a:lnSpc>
              <a:spcPct val="100000"/>
            </a:lnSpc>
          </a:pPr>
          <a:r>
            <a:rPr lang="en-US" sz="3200" baseline="0" dirty="0">
              <a:solidFill>
                <a:schemeClr val="bg1"/>
              </a:solidFill>
            </a:rPr>
            <a:t>Leave sharing pools – </a:t>
          </a:r>
          <a:r>
            <a:rPr lang="en-US" sz="3200" b="1" baseline="0" dirty="0">
              <a:solidFill>
                <a:schemeClr val="bg1"/>
              </a:solidFill>
            </a:rPr>
            <a:t>use estimated pay rate </a:t>
          </a:r>
          <a:r>
            <a:rPr lang="en-US" sz="3200" baseline="0" dirty="0">
              <a:solidFill>
                <a:schemeClr val="bg1"/>
              </a:solidFill>
            </a:rPr>
            <a:t>of employees that participate.</a:t>
          </a:r>
          <a:endParaRPr lang="en-US" sz="3200" dirty="0">
            <a:solidFill>
              <a:schemeClr val="bg1"/>
            </a:solidFill>
          </a:endParaRPr>
        </a:p>
      </dgm:t>
    </dgm:pt>
    <dgm:pt modelId="{93B5F965-01F0-467B-8A12-4F9F3A510E9C}" type="parTrans" cxnId="{BFD7E391-9B35-46FC-AEFD-F22024F01E98}">
      <dgm:prSet/>
      <dgm:spPr/>
      <dgm:t>
        <a:bodyPr/>
        <a:lstStyle/>
        <a:p>
          <a:endParaRPr lang="en-US"/>
        </a:p>
      </dgm:t>
    </dgm:pt>
    <dgm:pt modelId="{E0715244-AB51-4A47-B444-CA95BF580D2A}" type="sibTrans" cxnId="{BFD7E391-9B35-46FC-AEFD-F22024F01E98}">
      <dgm:prSet/>
      <dgm:spPr/>
      <dgm:t>
        <a:bodyPr/>
        <a:lstStyle/>
        <a:p>
          <a:endParaRPr lang="en-US"/>
        </a:p>
      </dgm:t>
    </dgm:pt>
    <dgm:pt modelId="{A23B94EE-C90D-4555-8FCB-B72E622ECDCC}">
      <dgm:prSet custT="1"/>
      <dgm:spPr/>
      <dgm:t>
        <a:bodyPr/>
        <a:lstStyle/>
        <a:p>
          <a:pPr>
            <a:lnSpc>
              <a:spcPct val="100000"/>
            </a:lnSpc>
          </a:pPr>
          <a:r>
            <a:rPr lang="en-US" sz="3200" baseline="0" dirty="0">
              <a:solidFill>
                <a:schemeClr val="bg1"/>
              </a:solidFill>
            </a:rPr>
            <a:t>Leave paid by noncash means </a:t>
          </a:r>
          <a:r>
            <a:rPr lang="en-US" sz="3200" i="1" baseline="0" dirty="0">
              <a:solidFill>
                <a:schemeClr val="bg1"/>
              </a:solidFill>
            </a:rPr>
            <a:t>other than</a:t>
          </a:r>
          <a:r>
            <a:rPr lang="en-US" sz="3200" baseline="0" dirty="0">
              <a:solidFill>
                <a:schemeClr val="bg1"/>
              </a:solidFill>
            </a:rPr>
            <a:t> </a:t>
          </a:r>
          <a:r>
            <a:rPr lang="en-US" sz="3200" i="1" baseline="0" dirty="0">
              <a:solidFill>
                <a:schemeClr val="bg1"/>
              </a:solidFill>
            </a:rPr>
            <a:t>pension / OPEB conversions</a:t>
          </a:r>
          <a:r>
            <a:rPr lang="en-US" sz="3200" baseline="0" dirty="0">
              <a:solidFill>
                <a:schemeClr val="bg1"/>
              </a:solidFill>
            </a:rPr>
            <a:t> – use amount more likely than not to be settled.</a:t>
          </a:r>
          <a:endParaRPr lang="en-US" sz="3200" dirty="0">
            <a:solidFill>
              <a:schemeClr val="bg1"/>
            </a:solidFill>
          </a:endParaRPr>
        </a:p>
      </dgm:t>
    </dgm:pt>
    <dgm:pt modelId="{999ECFDF-432A-4375-A76B-C2CB5CAB3B78}" type="parTrans" cxnId="{CC38919B-0AB6-42C2-86F6-F139D9475907}">
      <dgm:prSet/>
      <dgm:spPr/>
      <dgm:t>
        <a:bodyPr/>
        <a:lstStyle/>
        <a:p>
          <a:endParaRPr lang="en-US"/>
        </a:p>
      </dgm:t>
    </dgm:pt>
    <dgm:pt modelId="{52175710-22EF-4708-813E-1D27824DD987}" type="sibTrans" cxnId="{CC38919B-0AB6-42C2-86F6-F139D9475907}">
      <dgm:prSet/>
      <dgm:spPr/>
      <dgm:t>
        <a:bodyPr/>
        <a:lstStyle/>
        <a:p>
          <a:endParaRPr lang="en-US"/>
        </a:p>
      </dgm:t>
    </dgm:pt>
    <dgm:pt modelId="{B3E25106-3B7E-4E44-A4FB-A3728B13756E}" type="pres">
      <dgm:prSet presAssocID="{5CB84533-2230-47EC-8B08-2DF115F4DA26}" presName="root" presStyleCnt="0">
        <dgm:presLayoutVars>
          <dgm:dir/>
          <dgm:resizeHandles val="exact"/>
        </dgm:presLayoutVars>
      </dgm:prSet>
      <dgm:spPr/>
    </dgm:pt>
    <dgm:pt modelId="{06314EB7-7776-4CEF-BD42-8811453707C4}" type="pres">
      <dgm:prSet presAssocID="{16E10068-37D9-4507-BD1E-AE6E0EB580CD}" presName="compNode" presStyleCnt="0"/>
      <dgm:spPr/>
    </dgm:pt>
    <dgm:pt modelId="{8DEDADBC-0E87-464B-92DB-0AA58BE78CC8}" type="pres">
      <dgm:prSet presAssocID="{16E10068-37D9-4507-BD1E-AE6E0EB580CD}" presName="bgRect" presStyleLbl="bgShp" presStyleIdx="0" presStyleCnt="2" custScaleY="136461"/>
      <dgm:spPr>
        <a:solidFill>
          <a:schemeClr val="tx2"/>
        </a:solidFill>
      </dgm:spPr>
    </dgm:pt>
    <dgm:pt modelId="{F5BE887D-ED68-4785-966B-191B8A2AF142}" type="pres">
      <dgm:prSet presAssocID="{16E10068-37D9-4507-BD1E-AE6E0EB580CD}" presName="iconRect" presStyleLbl="node1" presStyleIdx="0" presStyleCnt="2" custScaleX="166826" custScaleY="16682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FE916D73-47CC-4828-8729-5022482ED7AB}" type="pres">
      <dgm:prSet presAssocID="{16E10068-37D9-4507-BD1E-AE6E0EB580CD}" presName="spaceRect" presStyleCnt="0"/>
      <dgm:spPr/>
    </dgm:pt>
    <dgm:pt modelId="{5057AB77-8E9F-4F8F-A70E-DD0C754C1C10}" type="pres">
      <dgm:prSet presAssocID="{16E10068-37D9-4507-BD1E-AE6E0EB580CD}" presName="parTx" presStyleLbl="revTx" presStyleIdx="0" presStyleCnt="2" custScaleY="118667">
        <dgm:presLayoutVars>
          <dgm:chMax val="0"/>
          <dgm:chPref val="0"/>
        </dgm:presLayoutVars>
      </dgm:prSet>
      <dgm:spPr/>
    </dgm:pt>
    <dgm:pt modelId="{7F1EE496-5A38-4D95-88EA-03595C45DE7F}" type="pres">
      <dgm:prSet presAssocID="{E0715244-AB51-4A47-B444-CA95BF580D2A}" presName="sibTrans" presStyleCnt="0"/>
      <dgm:spPr/>
    </dgm:pt>
    <dgm:pt modelId="{B6174DB8-DDA2-437A-A21B-A9D7A15B67CE}" type="pres">
      <dgm:prSet presAssocID="{A23B94EE-C90D-4555-8FCB-B72E622ECDCC}" presName="compNode" presStyleCnt="0"/>
      <dgm:spPr/>
    </dgm:pt>
    <dgm:pt modelId="{FEFA3923-F837-4208-83C2-7C4517F92791}" type="pres">
      <dgm:prSet presAssocID="{A23B94EE-C90D-4555-8FCB-B72E622ECDCC}" presName="bgRect" presStyleLbl="bgShp" presStyleIdx="1" presStyleCnt="2" custScaleY="136461"/>
      <dgm:spPr>
        <a:solidFill>
          <a:schemeClr val="tx2"/>
        </a:solidFill>
      </dgm:spPr>
    </dgm:pt>
    <dgm:pt modelId="{5800A18C-77FA-4DC3-AE4C-0ECF180EB606}" type="pres">
      <dgm:prSet presAssocID="{A23B94EE-C90D-4555-8FCB-B72E622ECDCC}" presName="iconRect" presStyleLbl="node1" presStyleIdx="1" presStyleCnt="2" custScaleX="166826" custScaleY="16682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D21FDF0-4DEB-40AF-B3FC-65026416391F}" type="pres">
      <dgm:prSet presAssocID="{A23B94EE-C90D-4555-8FCB-B72E622ECDCC}" presName="spaceRect" presStyleCnt="0"/>
      <dgm:spPr/>
    </dgm:pt>
    <dgm:pt modelId="{5A694699-8966-40AD-8E55-74EE1AE1B49B}" type="pres">
      <dgm:prSet presAssocID="{A23B94EE-C90D-4555-8FCB-B72E622ECDCC}" presName="parTx" presStyleLbl="revTx" presStyleIdx="1" presStyleCnt="2" custScaleY="118667">
        <dgm:presLayoutVars>
          <dgm:chMax val="0"/>
          <dgm:chPref val="0"/>
        </dgm:presLayoutVars>
      </dgm:prSet>
      <dgm:spPr/>
    </dgm:pt>
  </dgm:ptLst>
  <dgm:cxnLst>
    <dgm:cxn modelId="{C14CA612-BC42-4795-822C-06F84F2DE3B7}" type="presOf" srcId="{16E10068-37D9-4507-BD1E-AE6E0EB580CD}" destId="{5057AB77-8E9F-4F8F-A70E-DD0C754C1C10}" srcOrd="0" destOrd="0" presId="urn:microsoft.com/office/officeart/2018/2/layout/IconVerticalSolidList"/>
    <dgm:cxn modelId="{98DD3950-B55A-45CA-8E81-06EC13ECB0E3}" type="presOf" srcId="{5CB84533-2230-47EC-8B08-2DF115F4DA26}" destId="{B3E25106-3B7E-4E44-A4FB-A3728B13756E}" srcOrd="0" destOrd="0" presId="urn:microsoft.com/office/officeart/2018/2/layout/IconVerticalSolidList"/>
    <dgm:cxn modelId="{1C542759-6A08-4294-91C0-71572C742992}" type="presOf" srcId="{A23B94EE-C90D-4555-8FCB-B72E622ECDCC}" destId="{5A694699-8966-40AD-8E55-74EE1AE1B49B}" srcOrd="0" destOrd="0" presId="urn:microsoft.com/office/officeart/2018/2/layout/IconVerticalSolidList"/>
    <dgm:cxn modelId="{BFD7E391-9B35-46FC-AEFD-F22024F01E98}" srcId="{5CB84533-2230-47EC-8B08-2DF115F4DA26}" destId="{16E10068-37D9-4507-BD1E-AE6E0EB580CD}" srcOrd="0" destOrd="0" parTransId="{93B5F965-01F0-467B-8A12-4F9F3A510E9C}" sibTransId="{E0715244-AB51-4A47-B444-CA95BF580D2A}"/>
    <dgm:cxn modelId="{CC38919B-0AB6-42C2-86F6-F139D9475907}" srcId="{5CB84533-2230-47EC-8B08-2DF115F4DA26}" destId="{A23B94EE-C90D-4555-8FCB-B72E622ECDCC}" srcOrd="1" destOrd="0" parTransId="{999ECFDF-432A-4375-A76B-C2CB5CAB3B78}" sibTransId="{52175710-22EF-4708-813E-1D27824DD987}"/>
    <dgm:cxn modelId="{C77F1992-B4FC-4F37-B396-32E6F5E8357E}" type="presParOf" srcId="{B3E25106-3B7E-4E44-A4FB-A3728B13756E}" destId="{06314EB7-7776-4CEF-BD42-8811453707C4}" srcOrd="0" destOrd="0" presId="urn:microsoft.com/office/officeart/2018/2/layout/IconVerticalSolidList"/>
    <dgm:cxn modelId="{9D65EE4F-CA87-4977-80F1-69940A8C7B5E}" type="presParOf" srcId="{06314EB7-7776-4CEF-BD42-8811453707C4}" destId="{8DEDADBC-0E87-464B-92DB-0AA58BE78CC8}" srcOrd="0" destOrd="0" presId="urn:microsoft.com/office/officeart/2018/2/layout/IconVerticalSolidList"/>
    <dgm:cxn modelId="{3AB4491F-16E6-4F2C-A6C4-96B9E06A08B0}" type="presParOf" srcId="{06314EB7-7776-4CEF-BD42-8811453707C4}" destId="{F5BE887D-ED68-4785-966B-191B8A2AF142}" srcOrd="1" destOrd="0" presId="urn:microsoft.com/office/officeart/2018/2/layout/IconVerticalSolidList"/>
    <dgm:cxn modelId="{8F504F86-D952-4C35-AE9F-74856AB10896}" type="presParOf" srcId="{06314EB7-7776-4CEF-BD42-8811453707C4}" destId="{FE916D73-47CC-4828-8729-5022482ED7AB}" srcOrd="2" destOrd="0" presId="urn:microsoft.com/office/officeart/2018/2/layout/IconVerticalSolidList"/>
    <dgm:cxn modelId="{F1C71192-1FB9-459E-A7DF-174ACAD12D4B}" type="presParOf" srcId="{06314EB7-7776-4CEF-BD42-8811453707C4}" destId="{5057AB77-8E9F-4F8F-A70E-DD0C754C1C10}" srcOrd="3" destOrd="0" presId="urn:microsoft.com/office/officeart/2018/2/layout/IconVerticalSolidList"/>
    <dgm:cxn modelId="{AB93F291-355C-4C3A-94CC-214AE8E1FB66}" type="presParOf" srcId="{B3E25106-3B7E-4E44-A4FB-A3728B13756E}" destId="{7F1EE496-5A38-4D95-88EA-03595C45DE7F}" srcOrd="1" destOrd="0" presId="urn:microsoft.com/office/officeart/2018/2/layout/IconVerticalSolidList"/>
    <dgm:cxn modelId="{27089929-CA2C-4D54-AF4A-145B1382FAAC}" type="presParOf" srcId="{B3E25106-3B7E-4E44-A4FB-A3728B13756E}" destId="{B6174DB8-DDA2-437A-A21B-A9D7A15B67CE}" srcOrd="2" destOrd="0" presId="urn:microsoft.com/office/officeart/2018/2/layout/IconVerticalSolidList"/>
    <dgm:cxn modelId="{96CCADC6-5137-4147-9213-EE54C3594F9B}" type="presParOf" srcId="{B6174DB8-DDA2-437A-A21B-A9D7A15B67CE}" destId="{FEFA3923-F837-4208-83C2-7C4517F92791}" srcOrd="0" destOrd="0" presId="urn:microsoft.com/office/officeart/2018/2/layout/IconVerticalSolidList"/>
    <dgm:cxn modelId="{9AA00558-656F-4FA6-8943-571A01C8423A}" type="presParOf" srcId="{B6174DB8-DDA2-437A-A21B-A9D7A15B67CE}" destId="{5800A18C-77FA-4DC3-AE4C-0ECF180EB606}" srcOrd="1" destOrd="0" presId="urn:microsoft.com/office/officeart/2018/2/layout/IconVerticalSolidList"/>
    <dgm:cxn modelId="{1EDA9038-AD23-4C81-9C2F-796EFE6A39B8}" type="presParOf" srcId="{B6174DB8-DDA2-437A-A21B-A9D7A15B67CE}" destId="{5D21FDF0-4DEB-40AF-B3FC-65026416391F}" srcOrd="2" destOrd="0" presId="urn:microsoft.com/office/officeart/2018/2/layout/IconVerticalSolidList"/>
    <dgm:cxn modelId="{1584A713-FF93-41C2-A0C0-D7261FD7295C}" type="presParOf" srcId="{B6174DB8-DDA2-437A-A21B-A9D7A15B67CE}" destId="{5A694699-8966-40AD-8E55-74EE1AE1B4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A2C98A-468E-4850-8A88-27FBA653A724}"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EAA3EA48-8E2B-4995-90E0-6C04B2342F5C}">
      <dgm:prSet/>
      <dgm:spPr>
        <a:solidFill>
          <a:schemeClr val="tx2"/>
        </a:solidFill>
      </dgm:spPr>
      <dgm:t>
        <a:bodyPr/>
        <a:lstStyle/>
        <a:p>
          <a:r>
            <a:rPr lang="en-US" b="0" i="0" dirty="0"/>
            <a:t>What about </a:t>
          </a:r>
          <a:br>
            <a:rPr lang="en-US" b="0" i="0" dirty="0"/>
          </a:br>
          <a:r>
            <a:rPr lang="en-US" b="0" i="0" dirty="0"/>
            <a:t>“use it or lose it?”</a:t>
          </a:r>
          <a:endParaRPr lang="en-US" dirty="0"/>
        </a:p>
      </dgm:t>
    </dgm:pt>
    <dgm:pt modelId="{E5752097-7077-440A-878E-51E527CFBD2D}" type="parTrans" cxnId="{E8C06E9B-B1F3-48F2-9AB9-3824971B4173}">
      <dgm:prSet/>
      <dgm:spPr/>
      <dgm:t>
        <a:bodyPr/>
        <a:lstStyle/>
        <a:p>
          <a:endParaRPr lang="en-US"/>
        </a:p>
      </dgm:t>
    </dgm:pt>
    <dgm:pt modelId="{FF3ED774-DCF8-4B16-9470-27E430708454}" type="sibTrans" cxnId="{E8C06E9B-B1F3-48F2-9AB9-3824971B4173}">
      <dgm:prSet/>
      <dgm:spPr/>
      <dgm:t>
        <a:bodyPr/>
        <a:lstStyle/>
        <a:p>
          <a:endParaRPr lang="en-US"/>
        </a:p>
      </dgm:t>
    </dgm:pt>
    <dgm:pt modelId="{154539B6-3277-4D05-A5B1-714436E183FE}">
      <dgm:prSet custT="1"/>
      <dgm:spPr>
        <a:solidFill>
          <a:schemeClr val="accent4">
            <a:lumMod val="20000"/>
            <a:lumOff val="80000"/>
            <a:alpha val="90000"/>
          </a:schemeClr>
        </a:solidFill>
        <a:ln w="28575">
          <a:solidFill>
            <a:schemeClr val="tx2">
              <a:alpha val="90000"/>
            </a:schemeClr>
          </a:solidFill>
        </a:ln>
      </dgm:spPr>
      <dgm:t>
        <a:bodyPr/>
        <a:lstStyle/>
        <a:p>
          <a:r>
            <a:rPr lang="en-US" sz="2400" b="0" i="0" dirty="0">
              <a:solidFill>
                <a:schemeClr val="tx2"/>
              </a:solidFill>
            </a:rPr>
            <a:t>Since no accumulation, no recognition until MLTN to be used.</a:t>
          </a:r>
          <a:endParaRPr lang="en-US" sz="2400" dirty="0">
            <a:solidFill>
              <a:schemeClr val="tx2"/>
            </a:solidFill>
          </a:endParaRPr>
        </a:p>
      </dgm:t>
    </dgm:pt>
    <dgm:pt modelId="{71FBAD67-BB4E-44D2-A725-7399EA39CC7C}" type="parTrans" cxnId="{69A47ADD-B102-46E9-9F3D-0F9BEA3AFDB3}">
      <dgm:prSet/>
      <dgm:spPr/>
      <dgm:t>
        <a:bodyPr/>
        <a:lstStyle/>
        <a:p>
          <a:endParaRPr lang="en-US"/>
        </a:p>
      </dgm:t>
    </dgm:pt>
    <dgm:pt modelId="{EB663864-4124-477A-8C2C-4E49B807E840}" type="sibTrans" cxnId="{69A47ADD-B102-46E9-9F3D-0F9BEA3AFDB3}">
      <dgm:prSet/>
      <dgm:spPr/>
      <dgm:t>
        <a:bodyPr/>
        <a:lstStyle/>
        <a:p>
          <a:endParaRPr lang="en-US"/>
        </a:p>
      </dgm:t>
    </dgm:pt>
    <dgm:pt modelId="{5CF2126A-51E0-49B5-965F-56E5C929F9EE}">
      <dgm:prSet/>
      <dgm:spPr>
        <a:solidFill>
          <a:schemeClr val="tx2"/>
        </a:solidFill>
      </dgm:spPr>
      <dgm:t>
        <a:bodyPr/>
        <a:lstStyle/>
        <a:p>
          <a:r>
            <a:rPr lang="en-US" b="0" i="0" dirty="0"/>
            <a:t>What about indefinite carryforward of leave (aka Golden Handcuffs)?</a:t>
          </a:r>
          <a:endParaRPr lang="en-US" dirty="0"/>
        </a:p>
      </dgm:t>
    </dgm:pt>
    <dgm:pt modelId="{5A07BEE5-CD9D-47D1-9E15-84494A4D8EAC}" type="parTrans" cxnId="{3986006D-9759-4963-8CCC-DE384A1B42C8}">
      <dgm:prSet/>
      <dgm:spPr/>
      <dgm:t>
        <a:bodyPr/>
        <a:lstStyle/>
        <a:p>
          <a:endParaRPr lang="en-US"/>
        </a:p>
      </dgm:t>
    </dgm:pt>
    <dgm:pt modelId="{2D620CC4-65AB-4B0A-98D8-080EFBA7DE03}" type="sibTrans" cxnId="{3986006D-9759-4963-8CCC-DE384A1B42C8}">
      <dgm:prSet/>
      <dgm:spPr/>
      <dgm:t>
        <a:bodyPr/>
        <a:lstStyle/>
        <a:p>
          <a:endParaRPr lang="en-US"/>
        </a:p>
      </dgm:t>
    </dgm:pt>
    <dgm:pt modelId="{75AB2AD4-736C-497C-955D-B319CE3C48E6}">
      <dgm:prSet custT="1"/>
      <dgm:spPr>
        <a:solidFill>
          <a:schemeClr val="accent4">
            <a:lumMod val="20000"/>
            <a:lumOff val="80000"/>
            <a:alpha val="90000"/>
          </a:schemeClr>
        </a:solidFill>
        <a:ln w="28575">
          <a:solidFill>
            <a:schemeClr val="tx2">
              <a:alpha val="90000"/>
            </a:schemeClr>
          </a:solidFill>
        </a:ln>
      </dgm:spPr>
      <dgm:t>
        <a:bodyPr/>
        <a:lstStyle/>
        <a:p>
          <a:r>
            <a:rPr lang="en-US" sz="2400" b="0" i="0" dirty="0">
              <a:solidFill>
                <a:schemeClr val="tx2"/>
              </a:solidFill>
            </a:rPr>
            <a:t>Must be accrued as paid at termination – use existing policy at reporting date to calculate liability.</a:t>
          </a:r>
          <a:endParaRPr lang="en-US" sz="2400" dirty="0">
            <a:solidFill>
              <a:schemeClr val="tx2"/>
            </a:solidFill>
          </a:endParaRPr>
        </a:p>
      </dgm:t>
    </dgm:pt>
    <dgm:pt modelId="{BE1777D6-E03A-48E3-8839-69FC86F2E351}" type="parTrans" cxnId="{FF3F58E0-595F-41D9-A0C2-75E6F32B1873}">
      <dgm:prSet/>
      <dgm:spPr/>
      <dgm:t>
        <a:bodyPr/>
        <a:lstStyle/>
        <a:p>
          <a:endParaRPr lang="en-US"/>
        </a:p>
      </dgm:t>
    </dgm:pt>
    <dgm:pt modelId="{BCF9C517-3D02-4835-B4B9-11BDAFD759D0}" type="sibTrans" cxnId="{FF3F58E0-595F-41D9-A0C2-75E6F32B1873}">
      <dgm:prSet/>
      <dgm:spPr/>
      <dgm:t>
        <a:bodyPr/>
        <a:lstStyle/>
        <a:p>
          <a:endParaRPr lang="en-US"/>
        </a:p>
      </dgm:t>
    </dgm:pt>
    <dgm:pt modelId="{0E25243A-0926-42D6-849A-CBFE5D043057}">
      <dgm:prSet/>
      <dgm:spPr>
        <a:solidFill>
          <a:schemeClr val="tx2"/>
        </a:solidFill>
      </dgm:spPr>
      <dgm:t>
        <a:bodyPr/>
        <a:lstStyle/>
        <a:p>
          <a:r>
            <a:rPr lang="en-US" b="0" i="0" dirty="0"/>
            <a:t>What about </a:t>
          </a:r>
          <a:br>
            <a:rPr lang="en-US" b="0" i="0" dirty="0"/>
          </a:br>
          <a:r>
            <a:rPr lang="en-US" b="0" i="0" dirty="0"/>
            <a:t>unlimited PTO?</a:t>
          </a:r>
          <a:endParaRPr lang="en-US" dirty="0"/>
        </a:p>
      </dgm:t>
    </dgm:pt>
    <dgm:pt modelId="{D672BCB1-3A10-4B89-A055-3FB0D72A2029}" type="parTrans" cxnId="{EF776DED-72E8-4F3B-B355-9951856AB932}">
      <dgm:prSet/>
      <dgm:spPr/>
      <dgm:t>
        <a:bodyPr/>
        <a:lstStyle/>
        <a:p>
          <a:endParaRPr lang="en-US"/>
        </a:p>
      </dgm:t>
    </dgm:pt>
    <dgm:pt modelId="{75409190-CA9F-452C-8A3F-1C3F1C0EE031}" type="sibTrans" cxnId="{EF776DED-72E8-4F3B-B355-9951856AB932}">
      <dgm:prSet/>
      <dgm:spPr/>
      <dgm:t>
        <a:bodyPr/>
        <a:lstStyle/>
        <a:p>
          <a:endParaRPr lang="en-US"/>
        </a:p>
      </dgm:t>
    </dgm:pt>
    <dgm:pt modelId="{C73CCFAC-B9DC-43D7-94E7-4EE2AB735369}">
      <dgm:prSet custT="1"/>
      <dgm:spPr>
        <a:solidFill>
          <a:schemeClr val="accent4">
            <a:lumMod val="20000"/>
            <a:lumOff val="80000"/>
            <a:alpha val="90000"/>
          </a:schemeClr>
        </a:solidFill>
        <a:ln w="28575">
          <a:solidFill>
            <a:schemeClr val="tx2">
              <a:alpha val="90000"/>
            </a:schemeClr>
          </a:solidFill>
        </a:ln>
      </dgm:spPr>
      <dgm:t>
        <a:bodyPr/>
        <a:lstStyle/>
        <a:p>
          <a:r>
            <a:rPr lang="en-US" sz="2400" b="0" i="0" dirty="0">
              <a:solidFill>
                <a:schemeClr val="tx2"/>
              </a:solidFill>
            </a:rPr>
            <a:t>Recognize at current rate when used.</a:t>
          </a:r>
          <a:endParaRPr lang="en-US" sz="2400" dirty="0">
            <a:solidFill>
              <a:schemeClr val="tx2"/>
            </a:solidFill>
          </a:endParaRPr>
        </a:p>
      </dgm:t>
    </dgm:pt>
    <dgm:pt modelId="{6D7FDA3C-2DBD-4E94-9619-E2FB3BEFF9AB}" type="parTrans" cxnId="{98AE181E-E3FB-48A5-84ED-83B7528DBD0B}">
      <dgm:prSet/>
      <dgm:spPr/>
      <dgm:t>
        <a:bodyPr/>
        <a:lstStyle/>
        <a:p>
          <a:endParaRPr lang="en-US"/>
        </a:p>
      </dgm:t>
    </dgm:pt>
    <dgm:pt modelId="{AE22D68C-0126-4FC1-95D7-A5CA69ED95C5}" type="sibTrans" cxnId="{98AE181E-E3FB-48A5-84ED-83B7528DBD0B}">
      <dgm:prSet/>
      <dgm:spPr/>
      <dgm:t>
        <a:bodyPr/>
        <a:lstStyle/>
        <a:p>
          <a:endParaRPr lang="en-US"/>
        </a:p>
      </dgm:t>
    </dgm:pt>
    <dgm:pt modelId="{8669940D-990E-4F95-90ED-16414CD12580}">
      <dgm:prSet custT="1"/>
      <dgm:spPr>
        <a:solidFill>
          <a:schemeClr val="tx2"/>
        </a:solidFill>
      </dgm:spPr>
      <dgm:t>
        <a:bodyPr/>
        <a:lstStyle/>
        <a:p>
          <a:r>
            <a:rPr lang="en-US" sz="2700" kern="1200" dirty="0"/>
            <a:t>Which </a:t>
          </a:r>
          <a:r>
            <a:rPr lang="en-US" sz="2700" kern="1200" dirty="0">
              <a:solidFill>
                <a:srgbClr val="FFFFFF"/>
              </a:solidFill>
              <a:latin typeface="Tw Cen MT"/>
              <a:ea typeface="+mn-ea"/>
              <a:cs typeface="+mn-cs"/>
            </a:rPr>
            <a:t>Pay</a:t>
          </a:r>
          <a:r>
            <a:rPr lang="en-US" sz="2700" kern="1200" dirty="0"/>
            <a:t> Rate </a:t>
          </a:r>
          <a:br>
            <a:rPr lang="en-US" sz="2700" kern="1200" dirty="0"/>
          </a:br>
          <a:r>
            <a:rPr lang="en-US" sz="2700" kern="1200" dirty="0"/>
            <a:t>Should I use?</a:t>
          </a:r>
        </a:p>
      </dgm:t>
    </dgm:pt>
    <dgm:pt modelId="{3A86E92F-DD0B-40E3-99C1-5E54AD9045AA}" type="parTrans" cxnId="{D7E14C42-113C-4E53-AFFE-7E05B280AC30}">
      <dgm:prSet/>
      <dgm:spPr/>
      <dgm:t>
        <a:bodyPr/>
        <a:lstStyle/>
        <a:p>
          <a:endParaRPr lang="en-US"/>
        </a:p>
      </dgm:t>
    </dgm:pt>
    <dgm:pt modelId="{C9294778-6F24-4A44-A118-727771FFA4EF}" type="sibTrans" cxnId="{D7E14C42-113C-4E53-AFFE-7E05B280AC30}">
      <dgm:prSet/>
      <dgm:spPr/>
      <dgm:t>
        <a:bodyPr/>
        <a:lstStyle/>
        <a:p>
          <a:endParaRPr lang="en-US"/>
        </a:p>
      </dgm:t>
    </dgm:pt>
    <dgm:pt modelId="{A7168877-8AF2-405B-9BB0-BFEF85E6620F}">
      <dgm:prSet custT="1"/>
      <dgm:spPr>
        <a:solidFill>
          <a:schemeClr val="accent4">
            <a:lumMod val="20000"/>
            <a:lumOff val="80000"/>
            <a:alpha val="90000"/>
          </a:schemeClr>
        </a:solidFill>
        <a:ln w="28575">
          <a:solidFill>
            <a:schemeClr val="tx2">
              <a:alpha val="90000"/>
            </a:schemeClr>
          </a:solidFill>
        </a:ln>
      </dgm:spPr>
      <dgm:t>
        <a:bodyPr/>
        <a:lstStyle/>
        <a:p>
          <a:r>
            <a:rPr lang="en-US" sz="2400" dirty="0">
              <a:solidFill>
                <a:schemeClr val="tx2"/>
              </a:solidFill>
            </a:rPr>
            <a:t>Use the pay rate in effect AS OF GOVERNMENT’S YEAR END (not W-2 Year)!</a:t>
          </a:r>
        </a:p>
      </dgm:t>
    </dgm:pt>
    <dgm:pt modelId="{5BDEE67B-AF77-4FBF-B96B-B1AA14E38034}" type="parTrans" cxnId="{9EDC8651-C048-4D62-A4BC-D4D489CB7083}">
      <dgm:prSet/>
      <dgm:spPr/>
      <dgm:t>
        <a:bodyPr/>
        <a:lstStyle/>
        <a:p>
          <a:endParaRPr lang="en-US"/>
        </a:p>
      </dgm:t>
    </dgm:pt>
    <dgm:pt modelId="{D6BB254B-1376-496D-8936-5DFD66C48DC9}" type="sibTrans" cxnId="{9EDC8651-C048-4D62-A4BC-D4D489CB7083}">
      <dgm:prSet/>
      <dgm:spPr/>
      <dgm:t>
        <a:bodyPr/>
        <a:lstStyle/>
        <a:p>
          <a:endParaRPr lang="en-US"/>
        </a:p>
      </dgm:t>
    </dgm:pt>
    <dgm:pt modelId="{EFEFB600-3D60-4C5B-B173-554B3CEADDE0}" type="pres">
      <dgm:prSet presAssocID="{BAA2C98A-468E-4850-8A88-27FBA653A724}" presName="Name0" presStyleCnt="0">
        <dgm:presLayoutVars>
          <dgm:dir/>
          <dgm:animLvl val="lvl"/>
          <dgm:resizeHandles val="exact"/>
        </dgm:presLayoutVars>
      </dgm:prSet>
      <dgm:spPr/>
    </dgm:pt>
    <dgm:pt modelId="{798FF5BE-3355-4E58-BF5E-3DD5D5F741C6}" type="pres">
      <dgm:prSet presAssocID="{EAA3EA48-8E2B-4995-90E0-6C04B2342F5C}" presName="linNode" presStyleCnt="0"/>
      <dgm:spPr/>
    </dgm:pt>
    <dgm:pt modelId="{2682F4D2-84A0-432A-92A3-A38CBF302C36}" type="pres">
      <dgm:prSet presAssocID="{EAA3EA48-8E2B-4995-90E0-6C04B2342F5C}" presName="parentText" presStyleLbl="node1" presStyleIdx="0" presStyleCnt="4">
        <dgm:presLayoutVars>
          <dgm:chMax val="1"/>
          <dgm:bulletEnabled val="1"/>
        </dgm:presLayoutVars>
      </dgm:prSet>
      <dgm:spPr/>
    </dgm:pt>
    <dgm:pt modelId="{CEEA0168-35A2-4F4F-9F8C-8397E5EDD06B}" type="pres">
      <dgm:prSet presAssocID="{EAA3EA48-8E2B-4995-90E0-6C04B2342F5C}" presName="descendantText" presStyleLbl="alignAccFollowNode1" presStyleIdx="0" presStyleCnt="4" custLinFactNeighborX="13" custLinFactNeighborY="0">
        <dgm:presLayoutVars>
          <dgm:bulletEnabled val="1"/>
        </dgm:presLayoutVars>
      </dgm:prSet>
      <dgm:spPr/>
    </dgm:pt>
    <dgm:pt modelId="{C864D5DE-A742-4FA6-A0D0-F6E88B9E68D1}" type="pres">
      <dgm:prSet presAssocID="{FF3ED774-DCF8-4B16-9470-27E430708454}" presName="sp" presStyleCnt="0"/>
      <dgm:spPr/>
    </dgm:pt>
    <dgm:pt modelId="{FB026624-5E96-419B-B033-2C5B07F342B4}" type="pres">
      <dgm:prSet presAssocID="{5CF2126A-51E0-49B5-965F-56E5C929F9EE}" presName="linNode" presStyleCnt="0"/>
      <dgm:spPr/>
    </dgm:pt>
    <dgm:pt modelId="{A484F12E-9A7F-4D8A-A20D-FBF147D4B27F}" type="pres">
      <dgm:prSet presAssocID="{5CF2126A-51E0-49B5-965F-56E5C929F9EE}" presName="parentText" presStyleLbl="node1" presStyleIdx="1" presStyleCnt="4">
        <dgm:presLayoutVars>
          <dgm:chMax val="1"/>
          <dgm:bulletEnabled val="1"/>
        </dgm:presLayoutVars>
      </dgm:prSet>
      <dgm:spPr/>
    </dgm:pt>
    <dgm:pt modelId="{7E7A20C6-B9C4-4613-AF05-15C70565AE61}" type="pres">
      <dgm:prSet presAssocID="{5CF2126A-51E0-49B5-965F-56E5C929F9EE}" presName="descendantText" presStyleLbl="alignAccFollowNode1" presStyleIdx="1" presStyleCnt="4">
        <dgm:presLayoutVars>
          <dgm:bulletEnabled val="1"/>
        </dgm:presLayoutVars>
      </dgm:prSet>
      <dgm:spPr/>
    </dgm:pt>
    <dgm:pt modelId="{CD783661-B264-40B6-992D-72482B3634F9}" type="pres">
      <dgm:prSet presAssocID="{2D620CC4-65AB-4B0A-98D8-080EFBA7DE03}" presName="sp" presStyleCnt="0"/>
      <dgm:spPr/>
    </dgm:pt>
    <dgm:pt modelId="{10290845-42B6-402B-B25B-733161CA9853}" type="pres">
      <dgm:prSet presAssocID="{8669940D-990E-4F95-90ED-16414CD12580}" presName="linNode" presStyleCnt="0"/>
      <dgm:spPr/>
    </dgm:pt>
    <dgm:pt modelId="{4F6F18F9-39B4-4108-9101-F1C3754A73FD}" type="pres">
      <dgm:prSet presAssocID="{8669940D-990E-4F95-90ED-16414CD12580}" presName="parentText" presStyleLbl="node1" presStyleIdx="2" presStyleCnt="4">
        <dgm:presLayoutVars>
          <dgm:chMax val="1"/>
          <dgm:bulletEnabled val="1"/>
        </dgm:presLayoutVars>
      </dgm:prSet>
      <dgm:spPr/>
    </dgm:pt>
    <dgm:pt modelId="{C58F39BA-F1ED-4CDF-B9BA-A15F89FF3445}" type="pres">
      <dgm:prSet presAssocID="{8669940D-990E-4F95-90ED-16414CD12580}" presName="descendantText" presStyleLbl="alignAccFollowNode1" presStyleIdx="2" presStyleCnt="4">
        <dgm:presLayoutVars>
          <dgm:bulletEnabled val="1"/>
        </dgm:presLayoutVars>
      </dgm:prSet>
      <dgm:spPr/>
    </dgm:pt>
    <dgm:pt modelId="{92B7BDAE-A360-47BA-A0A2-F754525F7DA8}" type="pres">
      <dgm:prSet presAssocID="{C9294778-6F24-4A44-A118-727771FFA4EF}" presName="sp" presStyleCnt="0"/>
      <dgm:spPr/>
    </dgm:pt>
    <dgm:pt modelId="{7E452B85-1AEF-432C-9B18-7863224C04E8}" type="pres">
      <dgm:prSet presAssocID="{0E25243A-0926-42D6-849A-CBFE5D043057}" presName="linNode" presStyleCnt="0"/>
      <dgm:spPr/>
    </dgm:pt>
    <dgm:pt modelId="{8599AD45-5AA2-4286-8C4A-95A1095A9EB9}" type="pres">
      <dgm:prSet presAssocID="{0E25243A-0926-42D6-849A-CBFE5D043057}" presName="parentText" presStyleLbl="node1" presStyleIdx="3" presStyleCnt="4">
        <dgm:presLayoutVars>
          <dgm:chMax val="1"/>
          <dgm:bulletEnabled val="1"/>
        </dgm:presLayoutVars>
      </dgm:prSet>
      <dgm:spPr/>
    </dgm:pt>
    <dgm:pt modelId="{E7FCE62C-F9DE-43C1-AC91-1EE36EF4CAF4}" type="pres">
      <dgm:prSet presAssocID="{0E25243A-0926-42D6-849A-CBFE5D043057}" presName="descendantText" presStyleLbl="alignAccFollowNode1" presStyleIdx="3" presStyleCnt="4">
        <dgm:presLayoutVars>
          <dgm:bulletEnabled val="1"/>
        </dgm:presLayoutVars>
      </dgm:prSet>
      <dgm:spPr/>
    </dgm:pt>
  </dgm:ptLst>
  <dgm:cxnLst>
    <dgm:cxn modelId="{EF938400-88CC-4D25-9491-10343DA393CD}" type="presOf" srcId="{A7168877-8AF2-405B-9BB0-BFEF85E6620F}" destId="{C58F39BA-F1ED-4CDF-B9BA-A15F89FF3445}" srcOrd="0" destOrd="0" presId="urn:microsoft.com/office/officeart/2005/8/layout/vList5"/>
    <dgm:cxn modelId="{3BA69405-691D-417C-BD0C-C0CCFF162B4A}" type="presOf" srcId="{EAA3EA48-8E2B-4995-90E0-6C04B2342F5C}" destId="{2682F4D2-84A0-432A-92A3-A38CBF302C36}" srcOrd="0" destOrd="0" presId="urn:microsoft.com/office/officeart/2005/8/layout/vList5"/>
    <dgm:cxn modelId="{DCAE051D-11FD-46CC-8025-DD4592A88F88}" type="presOf" srcId="{5CF2126A-51E0-49B5-965F-56E5C929F9EE}" destId="{A484F12E-9A7F-4D8A-A20D-FBF147D4B27F}" srcOrd="0" destOrd="0" presId="urn:microsoft.com/office/officeart/2005/8/layout/vList5"/>
    <dgm:cxn modelId="{98AE181E-E3FB-48A5-84ED-83B7528DBD0B}" srcId="{0E25243A-0926-42D6-849A-CBFE5D043057}" destId="{C73CCFAC-B9DC-43D7-94E7-4EE2AB735369}" srcOrd="0" destOrd="0" parTransId="{6D7FDA3C-2DBD-4E94-9619-E2FB3BEFF9AB}" sibTransId="{AE22D68C-0126-4FC1-95D7-A5CA69ED95C5}"/>
    <dgm:cxn modelId="{7AAE8B5F-733F-470B-B8EB-0706A5F04365}" type="presOf" srcId="{0E25243A-0926-42D6-849A-CBFE5D043057}" destId="{8599AD45-5AA2-4286-8C4A-95A1095A9EB9}" srcOrd="0" destOrd="0" presId="urn:microsoft.com/office/officeart/2005/8/layout/vList5"/>
    <dgm:cxn modelId="{D7E14C42-113C-4E53-AFFE-7E05B280AC30}" srcId="{BAA2C98A-468E-4850-8A88-27FBA653A724}" destId="{8669940D-990E-4F95-90ED-16414CD12580}" srcOrd="2" destOrd="0" parTransId="{3A86E92F-DD0B-40E3-99C1-5E54AD9045AA}" sibTransId="{C9294778-6F24-4A44-A118-727771FFA4EF}"/>
    <dgm:cxn modelId="{3986006D-9759-4963-8CCC-DE384A1B42C8}" srcId="{BAA2C98A-468E-4850-8A88-27FBA653A724}" destId="{5CF2126A-51E0-49B5-965F-56E5C929F9EE}" srcOrd="1" destOrd="0" parTransId="{5A07BEE5-CD9D-47D1-9E15-84494A4D8EAC}" sibTransId="{2D620CC4-65AB-4B0A-98D8-080EFBA7DE03}"/>
    <dgm:cxn modelId="{9EDC8651-C048-4D62-A4BC-D4D489CB7083}" srcId="{8669940D-990E-4F95-90ED-16414CD12580}" destId="{A7168877-8AF2-405B-9BB0-BFEF85E6620F}" srcOrd="0" destOrd="0" parTransId="{5BDEE67B-AF77-4FBF-B96B-B1AA14E38034}" sibTransId="{D6BB254B-1376-496D-8936-5DFD66C48DC9}"/>
    <dgm:cxn modelId="{5EB72F84-74C9-4484-A0E9-C2B74AA230D6}" type="presOf" srcId="{BAA2C98A-468E-4850-8A88-27FBA653A724}" destId="{EFEFB600-3D60-4C5B-B173-554B3CEADDE0}" srcOrd="0" destOrd="0" presId="urn:microsoft.com/office/officeart/2005/8/layout/vList5"/>
    <dgm:cxn modelId="{E8C06E9B-B1F3-48F2-9AB9-3824971B4173}" srcId="{BAA2C98A-468E-4850-8A88-27FBA653A724}" destId="{EAA3EA48-8E2B-4995-90E0-6C04B2342F5C}" srcOrd="0" destOrd="0" parTransId="{E5752097-7077-440A-878E-51E527CFBD2D}" sibTransId="{FF3ED774-DCF8-4B16-9470-27E430708454}"/>
    <dgm:cxn modelId="{CDD53FA7-B676-43A7-B763-C5300DAB4E87}" type="presOf" srcId="{75AB2AD4-736C-497C-955D-B319CE3C48E6}" destId="{7E7A20C6-B9C4-4613-AF05-15C70565AE61}" srcOrd="0" destOrd="0" presId="urn:microsoft.com/office/officeart/2005/8/layout/vList5"/>
    <dgm:cxn modelId="{91F171C5-DD65-404C-9B9D-5E93FA35A1DD}" type="presOf" srcId="{154539B6-3277-4D05-A5B1-714436E183FE}" destId="{CEEA0168-35A2-4F4F-9F8C-8397E5EDD06B}" srcOrd="0" destOrd="0" presId="urn:microsoft.com/office/officeart/2005/8/layout/vList5"/>
    <dgm:cxn modelId="{69A47ADD-B102-46E9-9F3D-0F9BEA3AFDB3}" srcId="{EAA3EA48-8E2B-4995-90E0-6C04B2342F5C}" destId="{154539B6-3277-4D05-A5B1-714436E183FE}" srcOrd="0" destOrd="0" parTransId="{71FBAD67-BB4E-44D2-A725-7399EA39CC7C}" sibTransId="{EB663864-4124-477A-8C2C-4E49B807E840}"/>
    <dgm:cxn modelId="{FF3F58E0-595F-41D9-A0C2-75E6F32B1873}" srcId="{5CF2126A-51E0-49B5-965F-56E5C929F9EE}" destId="{75AB2AD4-736C-497C-955D-B319CE3C48E6}" srcOrd="0" destOrd="0" parTransId="{BE1777D6-E03A-48E3-8839-69FC86F2E351}" sibTransId="{BCF9C517-3D02-4835-B4B9-11BDAFD759D0}"/>
    <dgm:cxn modelId="{829DBDEC-CFB5-4270-9ABC-688C94BCD4AB}" type="presOf" srcId="{8669940D-990E-4F95-90ED-16414CD12580}" destId="{4F6F18F9-39B4-4108-9101-F1C3754A73FD}" srcOrd="0" destOrd="0" presId="urn:microsoft.com/office/officeart/2005/8/layout/vList5"/>
    <dgm:cxn modelId="{EF776DED-72E8-4F3B-B355-9951856AB932}" srcId="{BAA2C98A-468E-4850-8A88-27FBA653A724}" destId="{0E25243A-0926-42D6-849A-CBFE5D043057}" srcOrd="3" destOrd="0" parTransId="{D672BCB1-3A10-4B89-A055-3FB0D72A2029}" sibTransId="{75409190-CA9F-452C-8A3F-1C3F1C0EE031}"/>
    <dgm:cxn modelId="{24B130FA-5A60-4B34-AC16-520FF5BB7C36}" type="presOf" srcId="{C73CCFAC-B9DC-43D7-94E7-4EE2AB735369}" destId="{E7FCE62C-F9DE-43C1-AC91-1EE36EF4CAF4}" srcOrd="0" destOrd="0" presId="urn:microsoft.com/office/officeart/2005/8/layout/vList5"/>
    <dgm:cxn modelId="{06FBB63C-92FB-41F2-91C8-56F6D6C439CE}" type="presParOf" srcId="{EFEFB600-3D60-4C5B-B173-554B3CEADDE0}" destId="{798FF5BE-3355-4E58-BF5E-3DD5D5F741C6}" srcOrd="0" destOrd="0" presId="urn:microsoft.com/office/officeart/2005/8/layout/vList5"/>
    <dgm:cxn modelId="{7F679633-749D-4D63-8755-68DA73F80B6D}" type="presParOf" srcId="{798FF5BE-3355-4E58-BF5E-3DD5D5F741C6}" destId="{2682F4D2-84A0-432A-92A3-A38CBF302C36}" srcOrd="0" destOrd="0" presId="urn:microsoft.com/office/officeart/2005/8/layout/vList5"/>
    <dgm:cxn modelId="{4FCBD1E9-A44D-4C1D-8FD0-F96580E085B5}" type="presParOf" srcId="{798FF5BE-3355-4E58-BF5E-3DD5D5F741C6}" destId="{CEEA0168-35A2-4F4F-9F8C-8397E5EDD06B}" srcOrd="1" destOrd="0" presId="urn:microsoft.com/office/officeart/2005/8/layout/vList5"/>
    <dgm:cxn modelId="{3953D3EC-4C14-4EC8-B97F-584A7909D144}" type="presParOf" srcId="{EFEFB600-3D60-4C5B-B173-554B3CEADDE0}" destId="{C864D5DE-A742-4FA6-A0D0-F6E88B9E68D1}" srcOrd="1" destOrd="0" presId="urn:microsoft.com/office/officeart/2005/8/layout/vList5"/>
    <dgm:cxn modelId="{1D3AB609-59C0-4A1D-9506-0BC10A05186E}" type="presParOf" srcId="{EFEFB600-3D60-4C5B-B173-554B3CEADDE0}" destId="{FB026624-5E96-419B-B033-2C5B07F342B4}" srcOrd="2" destOrd="0" presId="urn:microsoft.com/office/officeart/2005/8/layout/vList5"/>
    <dgm:cxn modelId="{148FD4F1-CDC8-4B51-877E-E26458196E15}" type="presParOf" srcId="{FB026624-5E96-419B-B033-2C5B07F342B4}" destId="{A484F12E-9A7F-4D8A-A20D-FBF147D4B27F}" srcOrd="0" destOrd="0" presId="urn:microsoft.com/office/officeart/2005/8/layout/vList5"/>
    <dgm:cxn modelId="{33BD9ACD-C267-45A4-828A-74CD2E1FB904}" type="presParOf" srcId="{FB026624-5E96-419B-B033-2C5B07F342B4}" destId="{7E7A20C6-B9C4-4613-AF05-15C70565AE61}" srcOrd="1" destOrd="0" presId="urn:microsoft.com/office/officeart/2005/8/layout/vList5"/>
    <dgm:cxn modelId="{5F019761-3DC5-40CF-9FF2-67F1680EDC5C}" type="presParOf" srcId="{EFEFB600-3D60-4C5B-B173-554B3CEADDE0}" destId="{CD783661-B264-40B6-992D-72482B3634F9}" srcOrd="3" destOrd="0" presId="urn:microsoft.com/office/officeart/2005/8/layout/vList5"/>
    <dgm:cxn modelId="{2BA82808-F8D3-4CC2-B4D9-730151FD173E}" type="presParOf" srcId="{EFEFB600-3D60-4C5B-B173-554B3CEADDE0}" destId="{10290845-42B6-402B-B25B-733161CA9853}" srcOrd="4" destOrd="0" presId="urn:microsoft.com/office/officeart/2005/8/layout/vList5"/>
    <dgm:cxn modelId="{FB561EC1-DCF4-4C87-8C58-2F0A6F937DA6}" type="presParOf" srcId="{10290845-42B6-402B-B25B-733161CA9853}" destId="{4F6F18F9-39B4-4108-9101-F1C3754A73FD}" srcOrd="0" destOrd="0" presId="urn:microsoft.com/office/officeart/2005/8/layout/vList5"/>
    <dgm:cxn modelId="{CCBA9920-0B80-40F9-B045-7870B5F2CB1A}" type="presParOf" srcId="{10290845-42B6-402B-B25B-733161CA9853}" destId="{C58F39BA-F1ED-4CDF-B9BA-A15F89FF3445}" srcOrd="1" destOrd="0" presId="urn:microsoft.com/office/officeart/2005/8/layout/vList5"/>
    <dgm:cxn modelId="{6B2499A0-2679-4863-848C-7A0CEFA8E33E}" type="presParOf" srcId="{EFEFB600-3D60-4C5B-B173-554B3CEADDE0}" destId="{92B7BDAE-A360-47BA-A0A2-F754525F7DA8}" srcOrd="5" destOrd="0" presId="urn:microsoft.com/office/officeart/2005/8/layout/vList5"/>
    <dgm:cxn modelId="{24325E8A-73C0-4C7E-A773-CD43DA6D4188}" type="presParOf" srcId="{EFEFB600-3D60-4C5B-B173-554B3CEADDE0}" destId="{7E452B85-1AEF-432C-9B18-7863224C04E8}" srcOrd="6" destOrd="0" presId="urn:microsoft.com/office/officeart/2005/8/layout/vList5"/>
    <dgm:cxn modelId="{73B012F2-8327-4719-9B85-13AEE413B965}" type="presParOf" srcId="{7E452B85-1AEF-432C-9B18-7863224C04E8}" destId="{8599AD45-5AA2-4286-8C4A-95A1095A9EB9}" srcOrd="0" destOrd="0" presId="urn:microsoft.com/office/officeart/2005/8/layout/vList5"/>
    <dgm:cxn modelId="{2E12EC91-C625-44D2-8487-8022416A8EFA}" type="presParOf" srcId="{7E452B85-1AEF-432C-9B18-7863224C04E8}" destId="{E7FCE62C-F9DE-43C1-AC91-1EE36EF4CA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A2C98A-468E-4850-8A88-27FBA653A7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AA3EA48-8E2B-4995-90E0-6C04B2342F5C}">
      <dgm:prSet/>
      <dgm:spPr>
        <a:solidFill>
          <a:schemeClr val="tx2"/>
        </a:solidFill>
      </dgm:spPr>
      <dgm:t>
        <a:bodyPr/>
        <a:lstStyle/>
        <a:p>
          <a:r>
            <a:rPr lang="en-US" dirty="0"/>
            <a:t>What about partial use / lose (does not carryover and is not paid at termination)?</a:t>
          </a:r>
        </a:p>
      </dgm:t>
    </dgm:pt>
    <dgm:pt modelId="{E5752097-7077-440A-878E-51E527CFBD2D}" type="parTrans" cxnId="{E8C06E9B-B1F3-48F2-9AB9-3824971B4173}">
      <dgm:prSet/>
      <dgm:spPr/>
      <dgm:t>
        <a:bodyPr/>
        <a:lstStyle/>
        <a:p>
          <a:endParaRPr lang="en-US"/>
        </a:p>
      </dgm:t>
    </dgm:pt>
    <dgm:pt modelId="{FF3ED774-DCF8-4B16-9470-27E430708454}" type="sibTrans" cxnId="{E8C06E9B-B1F3-48F2-9AB9-3824971B4173}">
      <dgm:prSet/>
      <dgm:spPr/>
      <dgm:t>
        <a:bodyPr/>
        <a:lstStyle/>
        <a:p>
          <a:endParaRPr lang="en-US"/>
        </a:p>
      </dgm:t>
    </dgm:pt>
    <dgm:pt modelId="{154539B6-3277-4D05-A5B1-714436E183FE}">
      <dgm:prSe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Since no accumulation, no recognition as liability as it is forfeited at end of year.</a:t>
          </a:r>
        </a:p>
      </dgm:t>
    </dgm:pt>
    <dgm:pt modelId="{71FBAD67-BB4E-44D2-A725-7399EA39CC7C}" type="parTrans" cxnId="{69A47ADD-B102-46E9-9F3D-0F9BEA3AFDB3}">
      <dgm:prSet/>
      <dgm:spPr/>
      <dgm:t>
        <a:bodyPr/>
        <a:lstStyle/>
        <a:p>
          <a:endParaRPr lang="en-US"/>
        </a:p>
      </dgm:t>
    </dgm:pt>
    <dgm:pt modelId="{EB663864-4124-477A-8C2C-4E49B807E840}" type="sibTrans" cxnId="{69A47ADD-B102-46E9-9F3D-0F9BEA3AFDB3}">
      <dgm:prSet/>
      <dgm:spPr/>
      <dgm:t>
        <a:bodyPr/>
        <a:lstStyle/>
        <a:p>
          <a:endParaRPr lang="en-US"/>
        </a:p>
      </dgm:t>
    </dgm:pt>
    <dgm:pt modelId="{5CF2126A-51E0-49B5-965F-56E5C929F9EE}">
      <dgm:prSet/>
      <dgm:spPr>
        <a:solidFill>
          <a:schemeClr val="tx2"/>
        </a:solidFill>
      </dgm:spPr>
      <dgm:t>
        <a:bodyPr/>
        <a:lstStyle/>
        <a:p>
          <a:r>
            <a:rPr lang="en-US" dirty="0"/>
            <a:t>What if partial use / lose but on a calendar year basis?</a:t>
          </a:r>
        </a:p>
      </dgm:t>
    </dgm:pt>
    <dgm:pt modelId="{5A07BEE5-CD9D-47D1-9E15-84494A4D8EAC}" type="parTrans" cxnId="{3986006D-9759-4963-8CCC-DE384A1B42C8}">
      <dgm:prSet/>
      <dgm:spPr/>
      <dgm:t>
        <a:bodyPr/>
        <a:lstStyle/>
        <a:p>
          <a:endParaRPr lang="en-US"/>
        </a:p>
      </dgm:t>
    </dgm:pt>
    <dgm:pt modelId="{2D620CC4-65AB-4B0A-98D8-080EFBA7DE03}" type="sibTrans" cxnId="{3986006D-9759-4963-8CCC-DE384A1B42C8}">
      <dgm:prSet/>
      <dgm:spPr/>
      <dgm:t>
        <a:bodyPr/>
        <a:lstStyle/>
        <a:p>
          <a:endParaRPr lang="en-US"/>
        </a:p>
      </dgm:t>
    </dgm:pt>
    <dgm:pt modelId="{75AB2AD4-736C-497C-955D-B319CE3C48E6}">
      <dgm:prSe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If fiscal year does not = calendar year, then accumulate liability. Estimate MLTN to be used before forfeit as liability.</a:t>
          </a:r>
        </a:p>
      </dgm:t>
    </dgm:pt>
    <dgm:pt modelId="{BE1777D6-E03A-48E3-8839-69FC86F2E351}" type="parTrans" cxnId="{FF3F58E0-595F-41D9-A0C2-75E6F32B1873}">
      <dgm:prSet/>
      <dgm:spPr/>
      <dgm:t>
        <a:bodyPr/>
        <a:lstStyle/>
        <a:p>
          <a:endParaRPr lang="en-US"/>
        </a:p>
      </dgm:t>
    </dgm:pt>
    <dgm:pt modelId="{BCF9C517-3D02-4835-B4B9-11BDAFD759D0}" type="sibTrans" cxnId="{FF3F58E0-595F-41D9-A0C2-75E6F32B1873}">
      <dgm:prSet/>
      <dgm:spPr/>
      <dgm:t>
        <a:bodyPr/>
        <a:lstStyle/>
        <a:p>
          <a:endParaRPr lang="en-US"/>
        </a:p>
      </dgm:t>
    </dgm:pt>
    <dgm:pt modelId="{0E25243A-0926-42D6-849A-CBFE5D043057}">
      <dgm:prSet/>
      <dgm:spPr>
        <a:solidFill>
          <a:schemeClr val="tx2"/>
        </a:solidFill>
      </dgm:spPr>
      <dgm:t>
        <a:bodyPr/>
        <a:lstStyle/>
        <a:p>
          <a:r>
            <a:rPr lang="en-US" dirty="0"/>
            <a:t>What about comp time due to overtime paid on termination?</a:t>
          </a:r>
        </a:p>
      </dgm:t>
    </dgm:pt>
    <dgm:pt modelId="{D672BCB1-3A10-4B89-A055-3FB0D72A2029}" type="parTrans" cxnId="{EF776DED-72E8-4F3B-B355-9951856AB932}">
      <dgm:prSet/>
      <dgm:spPr/>
      <dgm:t>
        <a:bodyPr/>
        <a:lstStyle/>
        <a:p>
          <a:endParaRPr lang="en-US"/>
        </a:p>
      </dgm:t>
    </dgm:pt>
    <dgm:pt modelId="{75409190-CA9F-452C-8A3F-1C3F1C0EE031}" type="sibTrans" cxnId="{EF776DED-72E8-4F3B-B355-9951856AB932}">
      <dgm:prSet/>
      <dgm:spPr/>
      <dgm:t>
        <a:bodyPr/>
        <a:lstStyle/>
        <a:p>
          <a:endParaRPr lang="en-US"/>
        </a:p>
      </dgm:t>
    </dgm:pt>
    <dgm:pt modelId="{C73CCFAC-B9DC-43D7-94E7-4EE2AB735369}">
      <dgm:prSe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Attributable to services rendered. All leave MLTN to be paid. Calculate liability.</a:t>
          </a:r>
        </a:p>
      </dgm:t>
    </dgm:pt>
    <dgm:pt modelId="{6D7FDA3C-2DBD-4E94-9619-E2FB3BEFF9AB}" type="parTrans" cxnId="{98AE181E-E3FB-48A5-84ED-83B7528DBD0B}">
      <dgm:prSet/>
      <dgm:spPr/>
      <dgm:t>
        <a:bodyPr/>
        <a:lstStyle/>
        <a:p>
          <a:endParaRPr lang="en-US"/>
        </a:p>
      </dgm:t>
    </dgm:pt>
    <dgm:pt modelId="{AE22D68C-0126-4FC1-95D7-A5CA69ED95C5}" type="sibTrans" cxnId="{98AE181E-E3FB-48A5-84ED-83B7528DBD0B}">
      <dgm:prSet/>
      <dgm:spPr/>
      <dgm:t>
        <a:bodyPr/>
        <a:lstStyle/>
        <a:p>
          <a:endParaRPr lang="en-US"/>
        </a:p>
      </dgm:t>
    </dgm:pt>
    <dgm:pt modelId="{9E186AE8-257A-4279-876A-998DE973ACDE}">
      <dgm:prSet/>
      <dgm:spPr>
        <a:solidFill>
          <a:schemeClr val="tx2"/>
        </a:solidFill>
      </dgm:spPr>
      <dgm:t>
        <a:bodyPr/>
        <a:lstStyle/>
        <a:p>
          <a:r>
            <a:rPr lang="en-US" dirty="0"/>
            <a:t>FMLA / Parental leave?</a:t>
          </a:r>
        </a:p>
      </dgm:t>
    </dgm:pt>
    <dgm:pt modelId="{F4F07C99-CE2D-4601-A907-8DC12D4563FC}" type="parTrans" cxnId="{1CEF3F0A-8BAB-453C-943F-D846F52352F7}">
      <dgm:prSet/>
      <dgm:spPr/>
      <dgm:t>
        <a:bodyPr/>
        <a:lstStyle/>
        <a:p>
          <a:endParaRPr lang="en-US"/>
        </a:p>
      </dgm:t>
    </dgm:pt>
    <dgm:pt modelId="{EE1F2C83-E79F-44A2-A574-07A72A2A6E21}" type="sibTrans" cxnId="{1CEF3F0A-8BAB-453C-943F-D846F52352F7}">
      <dgm:prSet/>
      <dgm:spPr/>
      <dgm:t>
        <a:bodyPr/>
        <a:lstStyle/>
        <a:p>
          <a:endParaRPr lang="en-US"/>
        </a:p>
      </dgm:t>
    </dgm:pt>
    <dgm:pt modelId="{45090275-F684-4BE2-94D4-D755B9344002}">
      <dgm:prSe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Only recognize when leave starts for entire leave due.</a:t>
          </a:r>
        </a:p>
      </dgm:t>
    </dgm:pt>
    <dgm:pt modelId="{2D1889B0-B959-47B6-8839-BE9D3E63DE1B}" type="parTrans" cxnId="{EE0D8E33-58FB-4906-99E1-546D1D68FB25}">
      <dgm:prSet/>
      <dgm:spPr/>
      <dgm:t>
        <a:bodyPr/>
        <a:lstStyle/>
        <a:p>
          <a:endParaRPr lang="en-US"/>
        </a:p>
      </dgm:t>
    </dgm:pt>
    <dgm:pt modelId="{A690FE2C-0031-4286-936F-BEAEBE407DCA}" type="sibTrans" cxnId="{EE0D8E33-58FB-4906-99E1-546D1D68FB25}">
      <dgm:prSet/>
      <dgm:spPr/>
      <dgm:t>
        <a:bodyPr/>
        <a:lstStyle/>
        <a:p>
          <a:endParaRPr lang="en-US"/>
        </a:p>
      </dgm:t>
    </dgm:pt>
    <dgm:pt modelId="{8669940D-990E-4F95-90ED-16414CD12580}">
      <dgm:prSet/>
      <dgm:spPr>
        <a:solidFill>
          <a:schemeClr val="tx2"/>
        </a:solidFill>
      </dgm:spPr>
      <dgm:t>
        <a:bodyPr/>
        <a:lstStyle/>
        <a:p>
          <a:r>
            <a:rPr lang="en-US" dirty="0"/>
            <a:t>What about vacation leave granted first day of year in advance and earned throughout year?</a:t>
          </a:r>
        </a:p>
      </dgm:t>
    </dgm:pt>
    <dgm:pt modelId="{3A86E92F-DD0B-40E3-99C1-5E54AD9045AA}" type="parTrans" cxnId="{D7E14C42-113C-4E53-AFFE-7E05B280AC30}">
      <dgm:prSet/>
      <dgm:spPr/>
      <dgm:t>
        <a:bodyPr/>
        <a:lstStyle/>
        <a:p>
          <a:endParaRPr lang="en-US"/>
        </a:p>
      </dgm:t>
    </dgm:pt>
    <dgm:pt modelId="{C9294778-6F24-4A44-A118-727771FFA4EF}" type="sibTrans" cxnId="{D7E14C42-113C-4E53-AFFE-7E05B280AC30}">
      <dgm:prSet/>
      <dgm:spPr/>
      <dgm:t>
        <a:bodyPr/>
        <a:lstStyle/>
        <a:p>
          <a:endParaRPr lang="en-US"/>
        </a:p>
      </dgm:t>
    </dgm:pt>
    <dgm:pt modelId="{A7168877-8AF2-405B-9BB0-BFEF85E6620F}">
      <dgm:prSe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At beginning of year, leave not attributable to services rendered, no liability. Comp absences liability should be evaluated at entity’s year end.</a:t>
          </a:r>
        </a:p>
      </dgm:t>
    </dgm:pt>
    <dgm:pt modelId="{5BDEE67B-AF77-4FBF-B96B-B1AA14E38034}" type="parTrans" cxnId="{9EDC8651-C048-4D62-A4BC-D4D489CB7083}">
      <dgm:prSet/>
      <dgm:spPr/>
      <dgm:t>
        <a:bodyPr/>
        <a:lstStyle/>
        <a:p>
          <a:endParaRPr lang="en-US"/>
        </a:p>
      </dgm:t>
    </dgm:pt>
    <dgm:pt modelId="{D6BB254B-1376-496D-8936-5DFD66C48DC9}" type="sibTrans" cxnId="{9EDC8651-C048-4D62-A4BC-D4D489CB7083}">
      <dgm:prSet/>
      <dgm:spPr/>
      <dgm:t>
        <a:bodyPr/>
        <a:lstStyle/>
        <a:p>
          <a:endParaRPr lang="en-US"/>
        </a:p>
      </dgm:t>
    </dgm:pt>
    <dgm:pt modelId="{EFEFB600-3D60-4C5B-B173-554B3CEADDE0}" type="pres">
      <dgm:prSet presAssocID="{BAA2C98A-468E-4850-8A88-27FBA653A724}" presName="Name0" presStyleCnt="0">
        <dgm:presLayoutVars>
          <dgm:dir/>
          <dgm:animLvl val="lvl"/>
          <dgm:resizeHandles val="exact"/>
        </dgm:presLayoutVars>
      </dgm:prSet>
      <dgm:spPr/>
    </dgm:pt>
    <dgm:pt modelId="{798FF5BE-3355-4E58-BF5E-3DD5D5F741C6}" type="pres">
      <dgm:prSet presAssocID="{EAA3EA48-8E2B-4995-90E0-6C04B2342F5C}" presName="linNode" presStyleCnt="0"/>
      <dgm:spPr/>
    </dgm:pt>
    <dgm:pt modelId="{2682F4D2-84A0-432A-92A3-A38CBF302C36}" type="pres">
      <dgm:prSet presAssocID="{EAA3EA48-8E2B-4995-90E0-6C04B2342F5C}" presName="parentText" presStyleLbl="node1" presStyleIdx="0" presStyleCnt="5">
        <dgm:presLayoutVars>
          <dgm:chMax val="1"/>
          <dgm:bulletEnabled val="1"/>
        </dgm:presLayoutVars>
      </dgm:prSet>
      <dgm:spPr/>
    </dgm:pt>
    <dgm:pt modelId="{CEEA0168-35A2-4F4F-9F8C-8397E5EDD06B}" type="pres">
      <dgm:prSet presAssocID="{EAA3EA48-8E2B-4995-90E0-6C04B2342F5C}" presName="descendantText" presStyleLbl="alignAccFollowNode1" presStyleIdx="0" presStyleCnt="5">
        <dgm:presLayoutVars>
          <dgm:bulletEnabled val="1"/>
        </dgm:presLayoutVars>
      </dgm:prSet>
      <dgm:spPr/>
    </dgm:pt>
    <dgm:pt modelId="{C864D5DE-A742-4FA6-A0D0-F6E88B9E68D1}" type="pres">
      <dgm:prSet presAssocID="{FF3ED774-DCF8-4B16-9470-27E430708454}" presName="sp" presStyleCnt="0"/>
      <dgm:spPr/>
    </dgm:pt>
    <dgm:pt modelId="{FB026624-5E96-419B-B033-2C5B07F342B4}" type="pres">
      <dgm:prSet presAssocID="{5CF2126A-51E0-49B5-965F-56E5C929F9EE}" presName="linNode" presStyleCnt="0"/>
      <dgm:spPr/>
    </dgm:pt>
    <dgm:pt modelId="{A484F12E-9A7F-4D8A-A20D-FBF147D4B27F}" type="pres">
      <dgm:prSet presAssocID="{5CF2126A-51E0-49B5-965F-56E5C929F9EE}" presName="parentText" presStyleLbl="node1" presStyleIdx="1" presStyleCnt="5">
        <dgm:presLayoutVars>
          <dgm:chMax val="1"/>
          <dgm:bulletEnabled val="1"/>
        </dgm:presLayoutVars>
      </dgm:prSet>
      <dgm:spPr/>
    </dgm:pt>
    <dgm:pt modelId="{7E7A20C6-B9C4-4613-AF05-15C70565AE61}" type="pres">
      <dgm:prSet presAssocID="{5CF2126A-51E0-49B5-965F-56E5C929F9EE}" presName="descendantText" presStyleLbl="alignAccFollowNode1" presStyleIdx="1" presStyleCnt="5">
        <dgm:presLayoutVars>
          <dgm:bulletEnabled val="1"/>
        </dgm:presLayoutVars>
      </dgm:prSet>
      <dgm:spPr/>
    </dgm:pt>
    <dgm:pt modelId="{CD783661-B264-40B6-992D-72482B3634F9}" type="pres">
      <dgm:prSet presAssocID="{2D620CC4-65AB-4B0A-98D8-080EFBA7DE03}" presName="sp" presStyleCnt="0"/>
      <dgm:spPr/>
    </dgm:pt>
    <dgm:pt modelId="{10290845-42B6-402B-B25B-733161CA9853}" type="pres">
      <dgm:prSet presAssocID="{8669940D-990E-4F95-90ED-16414CD12580}" presName="linNode" presStyleCnt="0"/>
      <dgm:spPr/>
    </dgm:pt>
    <dgm:pt modelId="{4F6F18F9-39B4-4108-9101-F1C3754A73FD}" type="pres">
      <dgm:prSet presAssocID="{8669940D-990E-4F95-90ED-16414CD12580}" presName="parentText" presStyleLbl="node1" presStyleIdx="2" presStyleCnt="5">
        <dgm:presLayoutVars>
          <dgm:chMax val="1"/>
          <dgm:bulletEnabled val="1"/>
        </dgm:presLayoutVars>
      </dgm:prSet>
      <dgm:spPr/>
    </dgm:pt>
    <dgm:pt modelId="{C58F39BA-F1ED-4CDF-B9BA-A15F89FF3445}" type="pres">
      <dgm:prSet presAssocID="{8669940D-990E-4F95-90ED-16414CD12580}" presName="descendantText" presStyleLbl="alignAccFollowNode1" presStyleIdx="2" presStyleCnt="5">
        <dgm:presLayoutVars>
          <dgm:bulletEnabled val="1"/>
        </dgm:presLayoutVars>
      </dgm:prSet>
      <dgm:spPr/>
    </dgm:pt>
    <dgm:pt modelId="{92B7BDAE-A360-47BA-A0A2-F754525F7DA8}" type="pres">
      <dgm:prSet presAssocID="{C9294778-6F24-4A44-A118-727771FFA4EF}" presName="sp" presStyleCnt="0"/>
      <dgm:spPr/>
    </dgm:pt>
    <dgm:pt modelId="{7E452B85-1AEF-432C-9B18-7863224C04E8}" type="pres">
      <dgm:prSet presAssocID="{0E25243A-0926-42D6-849A-CBFE5D043057}" presName="linNode" presStyleCnt="0"/>
      <dgm:spPr/>
    </dgm:pt>
    <dgm:pt modelId="{8599AD45-5AA2-4286-8C4A-95A1095A9EB9}" type="pres">
      <dgm:prSet presAssocID="{0E25243A-0926-42D6-849A-CBFE5D043057}" presName="parentText" presStyleLbl="node1" presStyleIdx="3" presStyleCnt="5">
        <dgm:presLayoutVars>
          <dgm:chMax val="1"/>
          <dgm:bulletEnabled val="1"/>
        </dgm:presLayoutVars>
      </dgm:prSet>
      <dgm:spPr/>
    </dgm:pt>
    <dgm:pt modelId="{E7FCE62C-F9DE-43C1-AC91-1EE36EF4CAF4}" type="pres">
      <dgm:prSet presAssocID="{0E25243A-0926-42D6-849A-CBFE5D043057}" presName="descendantText" presStyleLbl="alignAccFollowNode1" presStyleIdx="3" presStyleCnt="5">
        <dgm:presLayoutVars>
          <dgm:bulletEnabled val="1"/>
        </dgm:presLayoutVars>
      </dgm:prSet>
      <dgm:spPr/>
    </dgm:pt>
    <dgm:pt modelId="{C0FF34D7-76CB-4F28-A3AD-3CBDD245EF3E}" type="pres">
      <dgm:prSet presAssocID="{75409190-CA9F-452C-8A3F-1C3F1C0EE031}" presName="sp" presStyleCnt="0"/>
      <dgm:spPr/>
    </dgm:pt>
    <dgm:pt modelId="{B187D199-2F96-4DDC-BCA3-A50963067F5A}" type="pres">
      <dgm:prSet presAssocID="{9E186AE8-257A-4279-876A-998DE973ACDE}" presName="linNode" presStyleCnt="0"/>
      <dgm:spPr/>
    </dgm:pt>
    <dgm:pt modelId="{7381D2D3-2165-44C2-A922-12D31C70BCF7}" type="pres">
      <dgm:prSet presAssocID="{9E186AE8-257A-4279-876A-998DE973ACDE}" presName="parentText" presStyleLbl="node1" presStyleIdx="4" presStyleCnt="5">
        <dgm:presLayoutVars>
          <dgm:chMax val="1"/>
          <dgm:bulletEnabled val="1"/>
        </dgm:presLayoutVars>
      </dgm:prSet>
      <dgm:spPr/>
    </dgm:pt>
    <dgm:pt modelId="{2F2FED9E-FBA1-4B81-B5FA-C307D211DE84}" type="pres">
      <dgm:prSet presAssocID="{9E186AE8-257A-4279-876A-998DE973ACDE}" presName="descendantText" presStyleLbl="alignAccFollowNode1" presStyleIdx="4" presStyleCnt="5">
        <dgm:presLayoutVars>
          <dgm:bulletEnabled val="1"/>
        </dgm:presLayoutVars>
      </dgm:prSet>
      <dgm:spPr/>
    </dgm:pt>
  </dgm:ptLst>
  <dgm:cxnLst>
    <dgm:cxn modelId="{EF938400-88CC-4D25-9491-10343DA393CD}" type="presOf" srcId="{A7168877-8AF2-405B-9BB0-BFEF85E6620F}" destId="{C58F39BA-F1ED-4CDF-B9BA-A15F89FF3445}" srcOrd="0" destOrd="0" presId="urn:microsoft.com/office/officeart/2005/8/layout/vList5"/>
    <dgm:cxn modelId="{3BA69405-691D-417C-BD0C-C0CCFF162B4A}" type="presOf" srcId="{EAA3EA48-8E2B-4995-90E0-6C04B2342F5C}" destId="{2682F4D2-84A0-432A-92A3-A38CBF302C36}" srcOrd="0" destOrd="0" presId="urn:microsoft.com/office/officeart/2005/8/layout/vList5"/>
    <dgm:cxn modelId="{1CEF3F0A-8BAB-453C-943F-D846F52352F7}" srcId="{BAA2C98A-468E-4850-8A88-27FBA653A724}" destId="{9E186AE8-257A-4279-876A-998DE973ACDE}" srcOrd="4" destOrd="0" parTransId="{F4F07C99-CE2D-4601-A907-8DC12D4563FC}" sibTransId="{EE1F2C83-E79F-44A2-A574-07A72A2A6E21}"/>
    <dgm:cxn modelId="{5CCB2619-2BDF-46A7-BB46-9D366BB184A6}" type="presOf" srcId="{45090275-F684-4BE2-94D4-D755B9344002}" destId="{2F2FED9E-FBA1-4B81-B5FA-C307D211DE84}" srcOrd="0" destOrd="0" presId="urn:microsoft.com/office/officeart/2005/8/layout/vList5"/>
    <dgm:cxn modelId="{DCAE051D-11FD-46CC-8025-DD4592A88F88}" type="presOf" srcId="{5CF2126A-51E0-49B5-965F-56E5C929F9EE}" destId="{A484F12E-9A7F-4D8A-A20D-FBF147D4B27F}" srcOrd="0" destOrd="0" presId="urn:microsoft.com/office/officeart/2005/8/layout/vList5"/>
    <dgm:cxn modelId="{98AE181E-E3FB-48A5-84ED-83B7528DBD0B}" srcId="{0E25243A-0926-42D6-849A-CBFE5D043057}" destId="{C73CCFAC-B9DC-43D7-94E7-4EE2AB735369}" srcOrd="0" destOrd="0" parTransId="{6D7FDA3C-2DBD-4E94-9619-E2FB3BEFF9AB}" sibTransId="{AE22D68C-0126-4FC1-95D7-A5CA69ED95C5}"/>
    <dgm:cxn modelId="{A5E7D21F-C708-497C-860A-037228605E5B}" type="presOf" srcId="{9E186AE8-257A-4279-876A-998DE973ACDE}" destId="{7381D2D3-2165-44C2-A922-12D31C70BCF7}" srcOrd="0" destOrd="0" presId="urn:microsoft.com/office/officeart/2005/8/layout/vList5"/>
    <dgm:cxn modelId="{EE0D8E33-58FB-4906-99E1-546D1D68FB25}" srcId="{9E186AE8-257A-4279-876A-998DE973ACDE}" destId="{45090275-F684-4BE2-94D4-D755B9344002}" srcOrd="0" destOrd="0" parTransId="{2D1889B0-B959-47B6-8839-BE9D3E63DE1B}" sibTransId="{A690FE2C-0031-4286-936F-BEAEBE407DCA}"/>
    <dgm:cxn modelId="{7AAE8B5F-733F-470B-B8EB-0706A5F04365}" type="presOf" srcId="{0E25243A-0926-42D6-849A-CBFE5D043057}" destId="{8599AD45-5AA2-4286-8C4A-95A1095A9EB9}" srcOrd="0" destOrd="0" presId="urn:microsoft.com/office/officeart/2005/8/layout/vList5"/>
    <dgm:cxn modelId="{D7E14C42-113C-4E53-AFFE-7E05B280AC30}" srcId="{BAA2C98A-468E-4850-8A88-27FBA653A724}" destId="{8669940D-990E-4F95-90ED-16414CD12580}" srcOrd="2" destOrd="0" parTransId="{3A86E92F-DD0B-40E3-99C1-5E54AD9045AA}" sibTransId="{C9294778-6F24-4A44-A118-727771FFA4EF}"/>
    <dgm:cxn modelId="{3986006D-9759-4963-8CCC-DE384A1B42C8}" srcId="{BAA2C98A-468E-4850-8A88-27FBA653A724}" destId="{5CF2126A-51E0-49B5-965F-56E5C929F9EE}" srcOrd="1" destOrd="0" parTransId="{5A07BEE5-CD9D-47D1-9E15-84494A4D8EAC}" sibTransId="{2D620CC4-65AB-4B0A-98D8-080EFBA7DE03}"/>
    <dgm:cxn modelId="{9EDC8651-C048-4D62-A4BC-D4D489CB7083}" srcId="{8669940D-990E-4F95-90ED-16414CD12580}" destId="{A7168877-8AF2-405B-9BB0-BFEF85E6620F}" srcOrd="0" destOrd="0" parTransId="{5BDEE67B-AF77-4FBF-B96B-B1AA14E38034}" sibTransId="{D6BB254B-1376-496D-8936-5DFD66C48DC9}"/>
    <dgm:cxn modelId="{5EB72F84-74C9-4484-A0E9-C2B74AA230D6}" type="presOf" srcId="{BAA2C98A-468E-4850-8A88-27FBA653A724}" destId="{EFEFB600-3D60-4C5B-B173-554B3CEADDE0}" srcOrd="0" destOrd="0" presId="urn:microsoft.com/office/officeart/2005/8/layout/vList5"/>
    <dgm:cxn modelId="{E8C06E9B-B1F3-48F2-9AB9-3824971B4173}" srcId="{BAA2C98A-468E-4850-8A88-27FBA653A724}" destId="{EAA3EA48-8E2B-4995-90E0-6C04B2342F5C}" srcOrd="0" destOrd="0" parTransId="{E5752097-7077-440A-878E-51E527CFBD2D}" sibTransId="{FF3ED774-DCF8-4B16-9470-27E430708454}"/>
    <dgm:cxn modelId="{CDD53FA7-B676-43A7-B763-C5300DAB4E87}" type="presOf" srcId="{75AB2AD4-736C-497C-955D-B319CE3C48E6}" destId="{7E7A20C6-B9C4-4613-AF05-15C70565AE61}" srcOrd="0" destOrd="0" presId="urn:microsoft.com/office/officeart/2005/8/layout/vList5"/>
    <dgm:cxn modelId="{91F171C5-DD65-404C-9B9D-5E93FA35A1DD}" type="presOf" srcId="{154539B6-3277-4D05-A5B1-714436E183FE}" destId="{CEEA0168-35A2-4F4F-9F8C-8397E5EDD06B}" srcOrd="0" destOrd="0" presId="urn:microsoft.com/office/officeart/2005/8/layout/vList5"/>
    <dgm:cxn modelId="{69A47ADD-B102-46E9-9F3D-0F9BEA3AFDB3}" srcId="{EAA3EA48-8E2B-4995-90E0-6C04B2342F5C}" destId="{154539B6-3277-4D05-A5B1-714436E183FE}" srcOrd="0" destOrd="0" parTransId="{71FBAD67-BB4E-44D2-A725-7399EA39CC7C}" sibTransId="{EB663864-4124-477A-8C2C-4E49B807E840}"/>
    <dgm:cxn modelId="{FF3F58E0-595F-41D9-A0C2-75E6F32B1873}" srcId="{5CF2126A-51E0-49B5-965F-56E5C929F9EE}" destId="{75AB2AD4-736C-497C-955D-B319CE3C48E6}" srcOrd="0" destOrd="0" parTransId="{BE1777D6-E03A-48E3-8839-69FC86F2E351}" sibTransId="{BCF9C517-3D02-4835-B4B9-11BDAFD759D0}"/>
    <dgm:cxn modelId="{829DBDEC-CFB5-4270-9ABC-688C94BCD4AB}" type="presOf" srcId="{8669940D-990E-4F95-90ED-16414CD12580}" destId="{4F6F18F9-39B4-4108-9101-F1C3754A73FD}" srcOrd="0" destOrd="0" presId="urn:microsoft.com/office/officeart/2005/8/layout/vList5"/>
    <dgm:cxn modelId="{EF776DED-72E8-4F3B-B355-9951856AB932}" srcId="{BAA2C98A-468E-4850-8A88-27FBA653A724}" destId="{0E25243A-0926-42D6-849A-CBFE5D043057}" srcOrd="3" destOrd="0" parTransId="{D672BCB1-3A10-4B89-A055-3FB0D72A2029}" sibTransId="{75409190-CA9F-452C-8A3F-1C3F1C0EE031}"/>
    <dgm:cxn modelId="{24B130FA-5A60-4B34-AC16-520FF5BB7C36}" type="presOf" srcId="{C73CCFAC-B9DC-43D7-94E7-4EE2AB735369}" destId="{E7FCE62C-F9DE-43C1-AC91-1EE36EF4CAF4}" srcOrd="0" destOrd="0" presId="urn:microsoft.com/office/officeart/2005/8/layout/vList5"/>
    <dgm:cxn modelId="{06FBB63C-92FB-41F2-91C8-56F6D6C439CE}" type="presParOf" srcId="{EFEFB600-3D60-4C5B-B173-554B3CEADDE0}" destId="{798FF5BE-3355-4E58-BF5E-3DD5D5F741C6}" srcOrd="0" destOrd="0" presId="urn:microsoft.com/office/officeart/2005/8/layout/vList5"/>
    <dgm:cxn modelId="{7F679633-749D-4D63-8755-68DA73F80B6D}" type="presParOf" srcId="{798FF5BE-3355-4E58-BF5E-3DD5D5F741C6}" destId="{2682F4D2-84A0-432A-92A3-A38CBF302C36}" srcOrd="0" destOrd="0" presId="urn:microsoft.com/office/officeart/2005/8/layout/vList5"/>
    <dgm:cxn modelId="{4FCBD1E9-A44D-4C1D-8FD0-F96580E085B5}" type="presParOf" srcId="{798FF5BE-3355-4E58-BF5E-3DD5D5F741C6}" destId="{CEEA0168-35A2-4F4F-9F8C-8397E5EDD06B}" srcOrd="1" destOrd="0" presId="urn:microsoft.com/office/officeart/2005/8/layout/vList5"/>
    <dgm:cxn modelId="{3953D3EC-4C14-4EC8-B97F-584A7909D144}" type="presParOf" srcId="{EFEFB600-3D60-4C5B-B173-554B3CEADDE0}" destId="{C864D5DE-A742-4FA6-A0D0-F6E88B9E68D1}" srcOrd="1" destOrd="0" presId="urn:microsoft.com/office/officeart/2005/8/layout/vList5"/>
    <dgm:cxn modelId="{1D3AB609-59C0-4A1D-9506-0BC10A05186E}" type="presParOf" srcId="{EFEFB600-3D60-4C5B-B173-554B3CEADDE0}" destId="{FB026624-5E96-419B-B033-2C5B07F342B4}" srcOrd="2" destOrd="0" presId="urn:microsoft.com/office/officeart/2005/8/layout/vList5"/>
    <dgm:cxn modelId="{148FD4F1-CDC8-4B51-877E-E26458196E15}" type="presParOf" srcId="{FB026624-5E96-419B-B033-2C5B07F342B4}" destId="{A484F12E-9A7F-4D8A-A20D-FBF147D4B27F}" srcOrd="0" destOrd="0" presId="urn:microsoft.com/office/officeart/2005/8/layout/vList5"/>
    <dgm:cxn modelId="{33BD9ACD-C267-45A4-828A-74CD2E1FB904}" type="presParOf" srcId="{FB026624-5E96-419B-B033-2C5B07F342B4}" destId="{7E7A20C6-B9C4-4613-AF05-15C70565AE61}" srcOrd="1" destOrd="0" presId="urn:microsoft.com/office/officeart/2005/8/layout/vList5"/>
    <dgm:cxn modelId="{5F019761-3DC5-40CF-9FF2-67F1680EDC5C}" type="presParOf" srcId="{EFEFB600-3D60-4C5B-B173-554B3CEADDE0}" destId="{CD783661-B264-40B6-992D-72482B3634F9}" srcOrd="3" destOrd="0" presId="urn:microsoft.com/office/officeart/2005/8/layout/vList5"/>
    <dgm:cxn modelId="{2BA82808-F8D3-4CC2-B4D9-730151FD173E}" type="presParOf" srcId="{EFEFB600-3D60-4C5B-B173-554B3CEADDE0}" destId="{10290845-42B6-402B-B25B-733161CA9853}" srcOrd="4" destOrd="0" presId="urn:microsoft.com/office/officeart/2005/8/layout/vList5"/>
    <dgm:cxn modelId="{FB561EC1-DCF4-4C87-8C58-2F0A6F937DA6}" type="presParOf" srcId="{10290845-42B6-402B-B25B-733161CA9853}" destId="{4F6F18F9-39B4-4108-9101-F1C3754A73FD}" srcOrd="0" destOrd="0" presId="urn:microsoft.com/office/officeart/2005/8/layout/vList5"/>
    <dgm:cxn modelId="{CCBA9920-0B80-40F9-B045-7870B5F2CB1A}" type="presParOf" srcId="{10290845-42B6-402B-B25B-733161CA9853}" destId="{C58F39BA-F1ED-4CDF-B9BA-A15F89FF3445}" srcOrd="1" destOrd="0" presId="urn:microsoft.com/office/officeart/2005/8/layout/vList5"/>
    <dgm:cxn modelId="{6B2499A0-2679-4863-848C-7A0CEFA8E33E}" type="presParOf" srcId="{EFEFB600-3D60-4C5B-B173-554B3CEADDE0}" destId="{92B7BDAE-A360-47BA-A0A2-F754525F7DA8}" srcOrd="5" destOrd="0" presId="urn:microsoft.com/office/officeart/2005/8/layout/vList5"/>
    <dgm:cxn modelId="{24325E8A-73C0-4C7E-A773-CD43DA6D4188}" type="presParOf" srcId="{EFEFB600-3D60-4C5B-B173-554B3CEADDE0}" destId="{7E452B85-1AEF-432C-9B18-7863224C04E8}" srcOrd="6" destOrd="0" presId="urn:microsoft.com/office/officeart/2005/8/layout/vList5"/>
    <dgm:cxn modelId="{73B012F2-8327-4719-9B85-13AEE413B965}" type="presParOf" srcId="{7E452B85-1AEF-432C-9B18-7863224C04E8}" destId="{8599AD45-5AA2-4286-8C4A-95A1095A9EB9}" srcOrd="0" destOrd="0" presId="urn:microsoft.com/office/officeart/2005/8/layout/vList5"/>
    <dgm:cxn modelId="{2E12EC91-C625-44D2-8487-8022416A8EFA}" type="presParOf" srcId="{7E452B85-1AEF-432C-9B18-7863224C04E8}" destId="{E7FCE62C-F9DE-43C1-AC91-1EE36EF4CAF4}" srcOrd="1" destOrd="0" presId="urn:microsoft.com/office/officeart/2005/8/layout/vList5"/>
    <dgm:cxn modelId="{6AE482DA-452E-47DC-8209-85680144A4F6}" type="presParOf" srcId="{EFEFB600-3D60-4C5B-B173-554B3CEADDE0}" destId="{C0FF34D7-76CB-4F28-A3AD-3CBDD245EF3E}" srcOrd="7" destOrd="0" presId="urn:microsoft.com/office/officeart/2005/8/layout/vList5"/>
    <dgm:cxn modelId="{33C64BB5-57F2-4984-A8D0-877CC93CCBB1}" type="presParOf" srcId="{EFEFB600-3D60-4C5B-B173-554B3CEADDE0}" destId="{B187D199-2F96-4DDC-BCA3-A50963067F5A}" srcOrd="8" destOrd="0" presId="urn:microsoft.com/office/officeart/2005/8/layout/vList5"/>
    <dgm:cxn modelId="{C3773123-C43C-45FD-AEBC-C6103F43882E}" type="presParOf" srcId="{B187D199-2F96-4DDC-BCA3-A50963067F5A}" destId="{7381D2D3-2165-44C2-A922-12D31C70BCF7}" srcOrd="0" destOrd="0" presId="urn:microsoft.com/office/officeart/2005/8/layout/vList5"/>
    <dgm:cxn modelId="{B363D9C8-99DB-4CE9-AECF-CAF3D660762D}" type="presParOf" srcId="{B187D199-2F96-4DDC-BCA3-A50963067F5A}" destId="{2F2FED9E-FBA1-4B81-B5FA-C307D211DE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4371B0-7AF5-4CCC-B767-7BA794A3B1C2}" type="doc">
      <dgm:prSet loTypeId="urn:microsoft.com/office/officeart/2016/7/layout/RepeatingBendingProcessNew" loCatId="process" qsTypeId="urn:microsoft.com/office/officeart/2005/8/quickstyle/3d1" qsCatId="3D" csTypeId="urn:microsoft.com/office/officeart/2005/8/colors/accent1_2" csCatId="accent1" phldr="1"/>
      <dgm:spPr/>
      <dgm:t>
        <a:bodyPr/>
        <a:lstStyle/>
        <a:p>
          <a:endParaRPr lang="en-US"/>
        </a:p>
      </dgm:t>
    </dgm:pt>
    <dgm:pt modelId="{EAF9F67C-A0D5-41D6-A3C6-1EB3BB373DBC}">
      <dgm:prSet custT="1"/>
      <dgm:spPr>
        <a:solidFill>
          <a:schemeClr val="tx2"/>
        </a:solidFill>
      </dgm:spPr>
      <dgm:t>
        <a:bodyPr/>
        <a:lstStyle/>
        <a:p>
          <a:r>
            <a:rPr lang="en-US" sz="2400"/>
            <a:t>A concentration or constraint is </a:t>
          </a:r>
          <a:br>
            <a:rPr lang="en-US" sz="2400"/>
          </a:br>
          <a:r>
            <a:rPr lang="en-US" sz="2400"/>
            <a:t>known to the government prior to </a:t>
          </a:r>
          <a:br>
            <a:rPr lang="en-US" sz="2400"/>
          </a:br>
          <a:r>
            <a:rPr lang="en-US" sz="2400"/>
            <a:t>the date the financial statements </a:t>
          </a:r>
          <a:br>
            <a:rPr lang="en-US" sz="2400"/>
          </a:br>
          <a:r>
            <a:rPr lang="en-US" sz="2400"/>
            <a:t>are available to be issued. </a:t>
          </a:r>
        </a:p>
        <a:p>
          <a:r>
            <a:rPr lang="en-US" sz="2400" b="1"/>
            <a:t>NO? </a:t>
          </a:r>
          <a:r>
            <a:rPr lang="en-US" sz="2400" b="1">
              <a:solidFill>
                <a:srgbClr val="FF0000"/>
              </a:solidFill>
            </a:rPr>
            <a:t>STOP</a:t>
          </a:r>
          <a:r>
            <a:rPr lang="en-US" sz="2400" b="1"/>
            <a:t>  no disclosure</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a:ln w="38100">
          <a:solidFill>
            <a:schemeClr val="tx2"/>
          </a:solidFill>
        </a:ln>
      </dgm:spPr>
      <dgm:t>
        <a:bodyPr/>
        <a:lstStyle/>
        <a:p>
          <a:endParaRPr lang="en-US"/>
        </a:p>
      </dgm:t>
    </dgm:pt>
    <dgm:pt modelId="{0B1AED39-8C66-41EE-B15C-BD05FDFEB0D6}">
      <dgm:prSet custT="1"/>
      <dgm:spPr>
        <a:solidFill>
          <a:schemeClr val="tx2"/>
        </a:solidFill>
      </dgm:spPr>
      <dgm:t>
        <a:bodyPr/>
        <a:lstStyle/>
        <a:p>
          <a:pPr>
            <a:buFont typeface="Symbol" panose="05050102010706020507" pitchFamily="18" charset="2"/>
            <a:buChar char=""/>
          </a:pPr>
          <a:r>
            <a:rPr lang="en-US" sz="2400"/>
            <a:t>The concentration or constraint </a:t>
          </a:r>
          <a:br>
            <a:rPr lang="en-US" sz="2400"/>
          </a:br>
          <a:r>
            <a:rPr lang="en-US" sz="2400"/>
            <a:t>makes the government vulnerable to </a:t>
          </a:r>
          <a:br>
            <a:rPr lang="en-US" sz="2400"/>
          </a:br>
          <a:r>
            <a:rPr lang="en-US" sz="2400"/>
            <a:t>the risk of a </a:t>
          </a:r>
          <a:r>
            <a:rPr lang="en-US" sz="2400" i="1"/>
            <a:t>substantial </a:t>
          </a:r>
          <a:r>
            <a:rPr lang="en-US" sz="2400" i="0"/>
            <a:t>impact.</a:t>
          </a:r>
        </a:p>
        <a:p>
          <a:pPr>
            <a:buFont typeface="Symbol" panose="05050102010706020507" pitchFamily="18" charset="2"/>
            <a:buChar char=""/>
          </a:pPr>
          <a:r>
            <a:rPr lang="en-US" sz="2400" b="1"/>
            <a:t>NO? </a:t>
          </a:r>
          <a:r>
            <a:rPr lang="en-US" sz="2400" b="1">
              <a:solidFill>
                <a:srgbClr val="FF0000"/>
              </a:solidFill>
            </a:rPr>
            <a:t>STOP</a:t>
          </a:r>
          <a:r>
            <a:rPr lang="en-US" sz="2400" b="1"/>
            <a:t>  no disclosure</a:t>
          </a:r>
          <a:endParaRPr lang="en-US" sz="2400"/>
        </a:p>
      </dgm:t>
    </dgm:pt>
    <dgm:pt modelId="{0F53BC84-DA6E-4BE2-B2CF-BEC24752057D}" type="parTrans" cxnId="{34B8F59D-9C59-4E11-B2C9-13974F06C80B}">
      <dgm:prSet/>
      <dgm:spPr/>
      <dgm:t>
        <a:bodyPr/>
        <a:lstStyle/>
        <a:p>
          <a:endParaRPr lang="en-US" sz="1800"/>
        </a:p>
      </dgm:t>
    </dgm:pt>
    <dgm:pt modelId="{2741BF88-E25C-46D5-A1B1-0C5A213BFB50}" type="sibTrans" cxnId="{34B8F59D-9C59-4E11-B2C9-13974F06C80B}">
      <dgm:prSet/>
      <dgm:spPr>
        <a:ln w="38100">
          <a:solidFill>
            <a:schemeClr val="tx2"/>
          </a:solidFill>
        </a:ln>
      </dgm:spPr>
      <dgm:t>
        <a:bodyPr/>
        <a:lstStyle/>
        <a:p>
          <a:endParaRPr lang="en-US"/>
        </a:p>
      </dgm:t>
    </dgm:pt>
    <dgm:pt modelId="{D2EE4A79-0F99-4787-998F-72B65C0CFE94}">
      <dgm:prSet custT="1"/>
      <dgm:spPr>
        <a:solidFill>
          <a:schemeClr val="tx2"/>
        </a:solidFill>
      </dgm:spPr>
      <dgm:t>
        <a:bodyPr/>
        <a:lstStyle/>
        <a:p>
          <a:pPr>
            <a:buFont typeface="Symbol" panose="05050102010706020507" pitchFamily="18" charset="2"/>
            <a:buChar char=""/>
          </a:pPr>
          <a:r>
            <a:rPr lang="en-US" sz="2800" b="1">
              <a:solidFill>
                <a:srgbClr val="00B050"/>
              </a:solidFill>
            </a:rPr>
            <a:t>YES?</a:t>
          </a:r>
          <a:endParaRPr lang="en-US" sz="2800" b="1"/>
        </a:p>
        <a:p>
          <a:pPr>
            <a:buFont typeface="Symbol" panose="05050102010706020507" pitchFamily="18" charset="2"/>
            <a:buChar char=""/>
          </a:pPr>
          <a:r>
            <a:rPr lang="en-US" sz="2800"/>
            <a:t>DISCLOSURE REQUIRED</a:t>
          </a:r>
        </a:p>
      </dgm:t>
    </dgm:pt>
    <dgm:pt modelId="{E0183AFC-CBEA-4AF4-85E3-4443CC91012C}" type="parTrans" cxnId="{56E4409D-E06E-4D79-A537-159F76EC87EF}">
      <dgm:prSet/>
      <dgm:spPr/>
      <dgm:t>
        <a:bodyPr/>
        <a:lstStyle/>
        <a:p>
          <a:endParaRPr lang="en-US" sz="1800"/>
        </a:p>
      </dgm:t>
    </dgm:pt>
    <dgm:pt modelId="{CD562A84-C60D-4C7E-BDB4-896A238B988D}" type="sibTrans" cxnId="{56E4409D-E06E-4D79-A537-159F76EC87EF}">
      <dgm:prSet/>
      <dgm:spPr/>
      <dgm:t>
        <a:bodyPr/>
        <a:lstStyle/>
        <a:p>
          <a:endParaRPr lang="en-US"/>
        </a:p>
      </dgm:t>
    </dgm:pt>
    <dgm:pt modelId="{F841809E-DB9B-4F45-A8B6-461FBC8A0489}">
      <dgm:prSet custT="1"/>
      <dgm:spPr>
        <a:solidFill>
          <a:schemeClr val="tx2"/>
        </a:solidFill>
      </dgm:spPr>
      <dgm:t>
        <a:bodyPr/>
        <a:lstStyle/>
        <a:p>
          <a:pPr>
            <a:buFont typeface="Symbol" panose="05050102010706020507" pitchFamily="18" charset="2"/>
            <a:buChar char=""/>
          </a:pPr>
          <a:r>
            <a:rPr lang="en-US" sz="2000"/>
            <a:t>An event or events associated with the concentration or constraint that could cause </a:t>
          </a:r>
          <a:br>
            <a:rPr lang="en-US" sz="2000"/>
          </a:br>
          <a:r>
            <a:rPr lang="en-US" sz="2000"/>
            <a:t>the substantial impact either </a:t>
          </a:r>
          <a:r>
            <a:rPr lang="en-US" sz="2000" i="1"/>
            <a:t>has occurred </a:t>
          </a:r>
          <a:r>
            <a:rPr lang="en-US" sz="2000" i="0"/>
            <a:t>or </a:t>
          </a:r>
          <a:br>
            <a:rPr lang="en-US" sz="2000" i="0"/>
          </a:br>
          <a:r>
            <a:rPr lang="en-US" sz="2000" i="1"/>
            <a:t>is more likely than not</a:t>
          </a:r>
          <a:r>
            <a:rPr lang="en-US" sz="2000" i="0"/>
            <a:t> to occur within 12 </a:t>
          </a:r>
          <a:br>
            <a:rPr lang="en-US" sz="2000" i="0"/>
          </a:br>
          <a:r>
            <a:rPr lang="en-US" sz="2000" i="0"/>
            <a:t>months of the financial statements</a:t>
          </a:r>
        </a:p>
        <a:p>
          <a:pPr>
            <a:buFont typeface="Symbol" panose="05050102010706020507" pitchFamily="18" charset="2"/>
            <a:buChar char=""/>
          </a:pPr>
          <a:r>
            <a:rPr lang="en-US" sz="2400" b="1"/>
            <a:t>NO? </a:t>
          </a:r>
          <a:r>
            <a:rPr lang="en-US" sz="2400" b="1">
              <a:solidFill>
                <a:srgbClr val="FF0000"/>
              </a:solidFill>
            </a:rPr>
            <a:t>STOP</a:t>
          </a:r>
          <a:r>
            <a:rPr lang="en-US" sz="2400" b="1"/>
            <a:t>  no disclosure</a:t>
          </a:r>
          <a:endParaRPr lang="en-US" sz="2400"/>
        </a:p>
      </dgm:t>
    </dgm:pt>
    <dgm:pt modelId="{48824F4F-49B3-4669-9F21-7DF4BE8AED4D}" type="parTrans" cxnId="{75DBF070-BA56-4446-B380-3E22FFCF7108}">
      <dgm:prSet/>
      <dgm:spPr/>
      <dgm:t>
        <a:bodyPr/>
        <a:lstStyle/>
        <a:p>
          <a:endParaRPr lang="en-US"/>
        </a:p>
      </dgm:t>
    </dgm:pt>
    <dgm:pt modelId="{8BC3307D-CA03-4F24-B13C-782056A7905F}" type="sibTrans" cxnId="{75DBF070-BA56-4446-B380-3E22FFCF7108}">
      <dgm:prSet/>
      <dgm:spPr>
        <a:ln w="38100">
          <a:solidFill>
            <a:schemeClr val="tx2"/>
          </a:solidFill>
        </a:ln>
      </dgm:spPr>
      <dgm:t>
        <a:bodyPr/>
        <a:lstStyle/>
        <a:p>
          <a:endParaRPr lang="en-US"/>
        </a:p>
      </dgm:t>
    </dgm:pt>
    <dgm:pt modelId="{1D3B3DBC-FE66-4064-9A15-5F01880DB4DB}" type="pres">
      <dgm:prSet presAssocID="{A44371B0-7AF5-4CCC-B767-7BA794A3B1C2}" presName="Name0" presStyleCnt="0">
        <dgm:presLayoutVars>
          <dgm:dir/>
          <dgm:resizeHandles val="exact"/>
        </dgm:presLayoutVars>
      </dgm:prSet>
      <dgm:spPr/>
    </dgm:pt>
    <dgm:pt modelId="{3DF88494-0A95-46E0-A7EE-2F4FEC8C6ACA}" type="pres">
      <dgm:prSet presAssocID="{EAF9F67C-A0D5-41D6-A3C6-1EB3BB373DBC}" presName="node" presStyleLbl="node1" presStyleIdx="0" presStyleCnt="4" custScaleX="138523">
        <dgm:presLayoutVars>
          <dgm:bulletEnabled val="1"/>
        </dgm:presLayoutVars>
      </dgm:prSet>
      <dgm:spPr/>
    </dgm:pt>
    <dgm:pt modelId="{B7D63FD1-9BA8-4530-A039-7536FF718565}" type="pres">
      <dgm:prSet presAssocID="{B8A0460D-D51D-488C-A5C1-FBA7EA7C8D5F}" presName="sibTrans" presStyleLbl="sibTrans1D1" presStyleIdx="0" presStyleCnt="3"/>
      <dgm:spPr/>
    </dgm:pt>
    <dgm:pt modelId="{F17B7332-481B-4909-B557-C1B69FCFE846}" type="pres">
      <dgm:prSet presAssocID="{B8A0460D-D51D-488C-A5C1-FBA7EA7C8D5F}" presName="connectorText" presStyleLbl="sibTrans1D1" presStyleIdx="0" presStyleCnt="3"/>
      <dgm:spPr/>
    </dgm:pt>
    <dgm:pt modelId="{D9E26818-7980-42B3-9213-EC9726F3D25C}" type="pres">
      <dgm:prSet presAssocID="{0B1AED39-8C66-41EE-B15C-BD05FDFEB0D6}" presName="node" presStyleLbl="node1" presStyleIdx="1" presStyleCnt="4" custScaleX="138523">
        <dgm:presLayoutVars>
          <dgm:bulletEnabled val="1"/>
        </dgm:presLayoutVars>
      </dgm:prSet>
      <dgm:spPr/>
    </dgm:pt>
    <dgm:pt modelId="{EA88FFCC-24BA-4DCE-BC45-3A3C4B784533}" type="pres">
      <dgm:prSet presAssocID="{2741BF88-E25C-46D5-A1B1-0C5A213BFB50}" presName="sibTrans" presStyleLbl="sibTrans1D1" presStyleIdx="1" presStyleCnt="3"/>
      <dgm:spPr/>
    </dgm:pt>
    <dgm:pt modelId="{67ACEBB4-2DDE-4E0B-8528-6ADFFC1774D4}" type="pres">
      <dgm:prSet presAssocID="{2741BF88-E25C-46D5-A1B1-0C5A213BFB50}" presName="connectorText" presStyleLbl="sibTrans1D1" presStyleIdx="1" presStyleCnt="3"/>
      <dgm:spPr/>
    </dgm:pt>
    <dgm:pt modelId="{25DDC683-AA82-4DD6-A36A-72126453640A}" type="pres">
      <dgm:prSet presAssocID="{F841809E-DB9B-4F45-A8B6-461FBC8A0489}" presName="node" presStyleLbl="node1" presStyleIdx="2" presStyleCnt="4" custScaleX="138523">
        <dgm:presLayoutVars>
          <dgm:bulletEnabled val="1"/>
        </dgm:presLayoutVars>
      </dgm:prSet>
      <dgm:spPr/>
    </dgm:pt>
    <dgm:pt modelId="{67EF2751-D6D9-4503-813F-96D43C102F39}" type="pres">
      <dgm:prSet presAssocID="{8BC3307D-CA03-4F24-B13C-782056A7905F}" presName="sibTrans" presStyleLbl="sibTrans1D1" presStyleIdx="2" presStyleCnt="3"/>
      <dgm:spPr/>
    </dgm:pt>
    <dgm:pt modelId="{7B68C838-B599-47F0-8204-2DDDF7648A59}" type="pres">
      <dgm:prSet presAssocID="{8BC3307D-CA03-4F24-B13C-782056A7905F}" presName="connectorText" presStyleLbl="sibTrans1D1" presStyleIdx="2" presStyleCnt="3"/>
      <dgm:spPr/>
    </dgm:pt>
    <dgm:pt modelId="{D400F6CD-F7A0-44D6-8979-B7FB5AB64E22}" type="pres">
      <dgm:prSet presAssocID="{D2EE4A79-0F99-4787-998F-72B65C0CFE94}" presName="node" presStyleLbl="node1" presStyleIdx="3" presStyleCnt="4" custScaleX="138523">
        <dgm:presLayoutVars>
          <dgm:bulletEnabled val="1"/>
        </dgm:presLayoutVars>
      </dgm:prSet>
      <dgm:spPr/>
    </dgm:pt>
  </dgm:ptLst>
  <dgm:cxnLst>
    <dgm:cxn modelId="{85C3FA06-8DF9-4A4A-92A3-493D140A2A84}" type="presOf" srcId="{EAF9F67C-A0D5-41D6-A3C6-1EB3BB373DBC}" destId="{3DF88494-0A95-46E0-A7EE-2F4FEC8C6ACA}" srcOrd="0" destOrd="0" presId="urn:microsoft.com/office/officeart/2016/7/layout/RepeatingBendingProcessNew"/>
    <dgm:cxn modelId="{445FB10C-9ECE-482A-953C-D0DB4ED12405}" srcId="{A44371B0-7AF5-4CCC-B767-7BA794A3B1C2}" destId="{EAF9F67C-A0D5-41D6-A3C6-1EB3BB373DBC}" srcOrd="0" destOrd="0" parTransId="{AF464D08-78CC-49BE-BC35-BA59910AB1CA}" sibTransId="{B8A0460D-D51D-488C-A5C1-FBA7EA7C8D5F}"/>
    <dgm:cxn modelId="{3DC0CF0F-6BE0-49B4-91C6-1CCAF6A382D5}" type="presOf" srcId="{B8A0460D-D51D-488C-A5C1-FBA7EA7C8D5F}" destId="{F17B7332-481B-4909-B557-C1B69FCFE846}" srcOrd="1" destOrd="0" presId="urn:microsoft.com/office/officeart/2016/7/layout/RepeatingBendingProcessNew"/>
    <dgm:cxn modelId="{FCA7A83D-4860-449E-9F3D-EE14EB6B50A5}" type="presOf" srcId="{D2EE4A79-0F99-4787-998F-72B65C0CFE94}" destId="{D400F6CD-F7A0-44D6-8979-B7FB5AB64E22}" srcOrd="0" destOrd="0" presId="urn:microsoft.com/office/officeart/2016/7/layout/RepeatingBendingProcessNew"/>
    <dgm:cxn modelId="{0A57D646-9D07-4860-8827-A3D615BEF928}" type="presOf" srcId="{8BC3307D-CA03-4F24-B13C-782056A7905F}" destId="{7B68C838-B599-47F0-8204-2DDDF7648A59}" srcOrd="1" destOrd="0" presId="urn:microsoft.com/office/officeart/2016/7/layout/RepeatingBendingProcessNew"/>
    <dgm:cxn modelId="{75DBF070-BA56-4446-B380-3E22FFCF7108}" srcId="{A44371B0-7AF5-4CCC-B767-7BA794A3B1C2}" destId="{F841809E-DB9B-4F45-A8B6-461FBC8A0489}" srcOrd="2" destOrd="0" parTransId="{48824F4F-49B3-4669-9F21-7DF4BE8AED4D}" sibTransId="{8BC3307D-CA03-4F24-B13C-782056A7905F}"/>
    <dgm:cxn modelId="{4A0F9454-03A5-4864-83AA-79BC9CBB719F}" type="presOf" srcId="{B8A0460D-D51D-488C-A5C1-FBA7EA7C8D5F}" destId="{B7D63FD1-9BA8-4530-A039-7536FF718565}" srcOrd="0" destOrd="0" presId="urn:microsoft.com/office/officeart/2016/7/layout/RepeatingBendingProcessNew"/>
    <dgm:cxn modelId="{8BADB595-2221-4ECB-A674-8EB19633088B}" type="presOf" srcId="{2741BF88-E25C-46D5-A1B1-0C5A213BFB50}" destId="{EA88FFCC-24BA-4DCE-BC45-3A3C4B784533}" srcOrd="0" destOrd="0" presId="urn:microsoft.com/office/officeart/2016/7/layout/RepeatingBendingProcessNew"/>
    <dgm:cxn modelId="{56E4409D-E06E-4D79-A537-159F76EC87EF}" srcId="{A44371B0-7AF5-4CCC-B767-7BA794A3B1C2}" destId="{D2EE4A79-0F99-4787-998F-72B65C0CFE94}" srcOrd="3" destOrd="0" parTransId="{E0183AFC-CBEA-4AF4-85E3-4443CC91012C}" sibTransId="{CD562A84-C60D-4C7E-BDB4-896A238B988D}"/>
    <dgm:cxn modelId="{34B8F59D-9C59-4E11-B2C9-13974F06C80B}" srcId="{A44371B0-7AF5-4CCC-B767-7BA794A3B1C2}" destId="{0B1AED39-8C66-41EE-B15C-BD05FDFEB0D6}" srcOrd="1" destOrd="0" parTransId="{0F53BC84-DA6E-4BE2-B2CF-BEC24752057D}" sibTransId="{2741BF88-E25C-46D5-A1B1-0C5A213BFB50}"/>
    <dgm:cxn modelId="{19E0BFA1-4F68-4F4E-BFE9-ADCC131E017B}" type="presOf" srcId="{A44371B0-7AF5-4CCC-B767-7BA794A3B1C2}" destId="{1D3B3DBC-FE66-4064-9A15-5F01880DB4DB}" srcOrd="0" destOrd="0" presId="urn:microsoft.com/office/officeart/2016/7/layout/RepeatingBendingProcessNew"/>
    <dgm:cxn modelId="{E981BFA5-0120-49B3-ACFD-9666530F4CE4}" type="presOf" srcId="{8BC3307D-CA03-4F24-B13C-782056A7905F}" destId="{67EF2751-D6D9-4503-813F-96D43C102F39}" srcOrd="0" destOrd="0" presId="urn:microsoft.com/office/officeart/2016/7/layout/RepeatingBendingProcessNew"/>
    <dgm:cxn modelId="{1D5DC6C1-A591-415F-A5CE-485690EDDF79}" type="presOf" srcId="{2741BF88-E25C-46D5-A1B1-0C5A213BFB50}" destId="{67ACEBB4-2DDE-4E0B-8528-6ADFFC1774D4}" srcOrd="1" destOrd="0" presId="urn:microsoft.com/office/officeart/2016/7/layout/RepeatingBendingProcessNew"/>
    <dgm:cxn modelId="{6508D6E0-E097-4CB8-8B7A-EDB84BD8262C}" type="presOf" srcId="{0B1AED39-8C66-41EE-B15C-BD05FDFEB0D6}" destId="{D9E26818-7980-42B3-9213-EC9726F3D25C}" srcOrd="0" destOrd="0" presId="urn:microsoft.com/office/officeart/2016/7/layout/RepeatingBendingProcessNew"/>
    <dgm:cxn modelId="{57BEBCF0-395A-4442-B7D8-7D86D6435542}" type="presOf" srcId="{F841809E-DB9B-4F45-A8B6-461FBC8A0489}" destId="{25DDC683-AA82-4DD6-A36A-72126453640A}" srcOrd="0" destOrd="0" presId="urn:microsoft.com/office/officeart/2016/7/layout/RepeatingBendingProcessNew"/>
    <dgm:cxn modelId="{B1C689DC-73C4-4F0A-BBB4-7BFFEBC607B5}" type="presParOf" srcId="{1D3B3DBC-FE66-4064-9A15-5F01880DB4DB}" destId="{3DF88494-0A95-46E0-A7EE-2F4FEC8C6ACA}" srcOrd="0" destOrd="0" presId="urn:microsoft.com/office/officeart/2016/7/layout/RepeatingBendingProcessNew"/>
    <dgm:cxn modelId="{1DCA6B29-93E7-4742-BF5D-0A359D436223}" type="presParOf" srcId="{1D3B3DBC-FE66-4064-9A15-5F01880DB4DB}" destId="{B7D63FD1-9BA8-4530-A039-7536FF718565}" srcOrd="1" destOrd="0" presId="urn:microsoft.com/office/officeart/2016/7/layout/RepeatingBendingProcessNew"/>
    <dgm:cxn modelId="{26265C01-8BD8-4F1B-B21C-B0EB761AB0F5}" type="presParOf" srcId="{B7D63FD1-9BA8-4530-A039-7536FF718565}" destId="{F17B7332-481B-4909-B557-C1B69FCFE846}" srcOrd="0" destOrd="0" presId="urn:microsoft.com/office/officeart/2016/7/layout/RepeatingBendingProcessNew"/>
    <dgm:cxn modelId="{E563E6FD-6D4F-412A-9E95-1F6E7538FD9F}" type="presParOf" srcId="{1D3B3DBC-FE66-4064-9A15-5F01880DB4DB}" destId="{D9E26818-7980-42B3-9213-EC9726F3D25C}" srcOrd="2" destOrd="0" presId="urn:microsoft.com/office/officeart/2016/7/layout/RepeatingBendingProcessNew"/>
    <dgm:cxn modelId="{F53F875F-DEFA-4D51-8D3A-C02B0B2E2CDC}" type="presParOf" srcId="{1D3B3DBC-FE66-4064-9A15-5F01880DB4DB}" destId="{EA88FFCC-24BA-4DCE-BC45-3A3C4B784533}" srcOrd="3" destOrd="0" presId="urn:microsoft.com/office/officeart/2016/7/layout/RepeatingBendingProcessNew"/>
    <dgm:cxn modelId="{44853E9F-376A-4A38-AD3A-A0A3C324CAAC}" type="presParOf" srcId="{EA88FFCC-24BA-4DCE-BC45-3A3C4B784533}" destId="{67ACEBB4-2DDE-4E0B-8528-6ADFFC1774D4}" srcOrd="0" destOrd="0" presId="urn:microsoft.com/office/officeart/2016/7/layout/RepeatingBendingProcessNew"/>
    <dgm:cxn modelId="{19E2CDF4-0E99-4219-B6F3-7810E9545171}" type="presParOf" srcId="{1D3B3DBC-FE66-4064-9A15-5F01880DB4DB}" destId="{25DDC683-AA82-4DD6-A36A-72126453640A}" srcOrd="4" destOrd="0" presId="urn:microsoft.com/office/officeart/2016/7/layout/RepeatingBendingProcessNew"/>
    <dgm:cxn modelId="{54797DBD-B2A6-40D3-AD95-BEB2A8AD5EC6}" type="presParOf" srcId="{1D3B3DBC-FE66-4064-9A15-5F01880DB4DB}" destId="{67EF2751-D6D9-4503-813F-96D43C102F39}" srcOrd="5" destOrd="0" presId="urn:microsoft.com/office/officeart/2016/7/layout/RepeatingBendingProcessNew"/>
    <dgm:cxn modelId="{7D5A6476-C413-4AE3-AA55-D5495427E03F}" type="presParOf" srcId="{67EF2751-D6D9-4503-813F-96D43C102F39}" destId="{7B68C838-B599-47F0-8204-2DDDF7648A59}" srcOrd="0" destOrd="0" presId="urn:microsoft.com/office/officeart/2016/7/layout/RepeatingBendingProcessNew"/>
    <dgm:cxn modelId="{41A86BB5-A17A-41E3-BFE3-CD3F7613F31C}" type="presParOf" srcId="{1D3B3DBC-FE66-4064-9A15-5F01880DB4DB}" destId="{D400F6CD-F7A0-44D6-8979-B7FB5AB64E22}"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75D8A8-AA8E-4251-A902-020A5426FA61}"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B7C6E9FE-4298-4682-94D1-D54FFC5823CE}">
      <dgm:prSet/>
      <dgm:spPr/>
      <dgm:t>
        <a:bodyPr/>
        <a:lstStyle/>
        <a:p>
          <a:r>
            <a:rPr lang="en-US" b="0">
              <a:solidFill>
                <a:schemeClr val="tx2"/>
              </a:solidFill>
            </a:rPr>
            <a:t>Measurement focus and basis of accounting for the governmental funds.</a:t>
          </a:r>
          <a:endParaRPr lang="en-US">
            <a:solidFill>
              <a:schemeClr val="tx2"/>
            </a:solidFill>
          </a:endParaRPr>
        </a:p>
      </dgm:t>
    </dgm:pt>
    <dgm:pt modelId="{45CB0F86-72EA-497F-89C7-8284D10BD760}" type="parTrans" cxnId="{A0EF4634-411F-4700-AD3D-E44D602E9D36}">
      <dgm:prSet/>
      <dgm:spPr/>
      <dgm:t>
        <a:bodyPr/>
        <a:lstStyle/>
        <a:p>
          <a:endParaRPr lang="en-US"/>
        </a:p>
      </dgm:t>
    </dgm:pt>
    <dgm:pt modelId="{CA39F05F-778E-49B3-8C9A-BFCE429BDE4B}" type="sibTrans" cxnId="{A0EF4634-411F-4700-AD3D-E44D602E9D36}">
      <dgm:prSet/>
      <dgm:spPr/>
      <dgm:t>
        <a:bodyPr/>
        <a:lstStyle/>
        <a:p>
          <a:endParaRPr lang="en-US"/>
        </a:p>
      </dgm:t>
    </dgm:pt>
    <dgm:pt modelId="{1B8425DC-E746-4356-A71B-8B14055F855E}">
      <dgm:prSet/>
      <dgm:spPr/>
      <dgm:t>
        <a:bodyPr/>
        <a:lstStyle/>
        <a:p>
          <a:r>
            <a:rPr lang="en-US" b="0">
              <a:solidFill>
                <a:schemeClr val="tx2"/>
              </a:solidFill>
            </a:rPr>
            <a:t>Format of governmental funds financial statements.</a:t>
          </a:r>
          <a:endParaRPr lang="en-US">
            <a:solidFill>
              <a:schemeClr val="tx2"/>
            </a:solidFill>
          </a:endParaRPr>
        </a:p>
      </dgm:t>
    </dgm:pt>
    <dgm:pt modelId="{E32B75B9-A047-44CE-BAB8-7925972A8B59}" type="parTrans" cxnId="{F318294B-B8F4-48A7-B6FE-D6263A3DEE91}">
      <dgm:prSet/>
      <dgm:spPr/>
      <dgm:t>
        <a:bodyPr/>
        <a:lstStyle/>
        <a:p>
          <a:endParaRPr lang="en-US"/>
        </a:p>
      </dgm:t>
    </dgm:pt>
    <dgm:pt modelId="{1FA54A04-51CC-4A04-973E-BB21DBA522D8}" type="sibTrans" cxnId="{F318294B-B8F4-48A7-B6FE-D6263A3DEE91}">
      <dgm:prSet/>
      <dgm:spPr/>
      <dgm:t>
        <a:bodyPr/>
        <a:lstStyle/>
        <a:p>
          <a:endParaRPr lang="en-US"/>
        </a:p>
      </dgm:t>
    </dgm:pt>
    <dgm:pt modelId="{367D72A1-2AB3-48F0-BC8C-0ED02EC132BE}">
      <dgm:prSet/>
      <dgm:spPr/>
      <dgm:t>
        <a:bodyPr/>
        <a:lstStyle/>
        <a:p>
          <a:r>
            <a:rPr lang="en-US" b="0">
              <a:solidFill>
                <a:schemeClr val="tx2"/>
              </a:solidFill>
            </a:rPr>
            <a:t>Clarification of operating and nonoperating in proprietary funds.</a:t>
          </a:r>
          <a:endParaRPr lang="en-US">
            <a:solidFill>
              <a:schemeClr val="tx2"/>
            </a:solidFill>
          </a:endParaRPr>
        </a:p>
      </dgm:t>
    </dgm:pt>
    <dgm:pt modelId="{F788C94B-6435-4592-8A20-4FF676181992}" type="parTrans" cxnId="{42315B52-5880-4BF9-8FFA-EED72039A63B}">
      <dgm:prSet/>
      <dgm:spPr/>
      <dgm:t>
        <a:bodyPr/>
        <a:lstStyle/>
        <a:p>
          <a:endParaRPr lang="en-US"/>
        </a:p>
      </dgm:t>
    </dgm:pt>
    <dgm:pt modelId="{B487A481-DBBA-4C60-AAA6-B269BC5A6F18}" type="sibTrans" cxnId="{42315B52-5880-4BF9-8FFA-EED72039A63B}">
      <dgm:prSet/>
      <dgm:spPr/>
      <dgm:t>
        <a:bodyPr/>
        <a:lstStyle/>
        <a:p>
          <a:endParaRPr lang="en-US"/>
        </a:p>
      </dgm:t>
    </dgm:pt>
    <dgm:pt modelId="{95359BDE-B710-4869-89B2-D2C7A62874D6}">
      <dgm:prSet/>
      <dgm:spPr/>
      <dgm:t>
        <a:bodyPr/>
        <a:lstStyle/>
        <a:p>
          <a:r>
            <a:rPr lang="en-US" b="0">
              <a:solidFill>
                <a:schemeClr val="tx2"/>
              </a:solidFill>
            </a:rPr>
            <a:t>Presentation of proprietary funds statement of revenues, expenses, and changes in net position.</a:t>
          </a:r>
          <a:endParaRPr lang="en-US">
            <a:solidFill>
              <a:schemeClr val="tx2"/>
            </a:solidFill>
          </a:endParaRPr>
        </a:p>
      </dgm:t>
    </dgm:pt>
    <dgm:pt modelId="{424B1FFB-F045-40E1-9B02-CE606220FD7C}" type="parTrans" cxnId="{AADA815F-24EA-467C-A814-0D05DD48AC14}">
      <dgm:prSet/>
      <dgm:spPr/>
      <dgm:t>
        <a:bodyPr/>
        <a:lstStyle/>
        <a:p>
          <a:endParaRPr lang="en-US"/>
        </a:p>
      </dgm:t>
    </dgm:pt>
    <dgm:pt modelId="{9D2CB362-AE67-442F-B8DC-66F8373B807E}" type="sibTrans" cxnId="{AADA815F-24EA-467C-A814-0D05DD48AC14}">
      <dgm:prSet/>
      <dgm:spPr/>
      <dgm:t>
        <a:bodyPr/>
        <a:lstStyle/>
        <a:p>
          <a:endParaRPr lang="en-US"/>
        </a:p>
      </dgm:t>
    </dgm:pt>
    <dgm:pt modelId="{23BD8F2A-1C5C-47EA-ABAB-A5451F60224B}">
      <dgm:prSet/>
      <dgm:spPr/>
      <dgm:t>
        <a:bodyPr/>
        <a:lstStyle/>
        <a:p>
          <a:r>
            <a:rPr lang="en-US" b="0">
              <a:solidFill>
                <a:schemeClr val="tx2"/>
              </a:solidFill>
            </a:rPr>
            <a:t>Management’s discussion and analysis.</a:t>
          </a:r>
          <a:endParaRPr lang="en-US">
            <a:solidFill>
              <a:schemeClr val="tx2"/>
            </a:solidFill>
          </a:endParaRPr>
        </a:p>
      </dgm:t>
    </dgm:pt>
    <dgm:pt modelId="{36E752B8-27D7-444C-9A1C-403E73CF22E2}" type="parTrans" cxnId="{581D208C-2093-482D-92FA-CC77A7515215}">
      <dgm:prSet/>
      <dgm:spPr/>
      <dgm:t>
        <a:bodyPr/>
        <a:lstStyle/>
        <a:p>
          <a:endParaRPr lang="en-US"/>
        </a:p>
      </dgm:t>
    </dgm:pt>
    <dgm:pt modelId="{6E51E29D-2690-4474-B2AB-FCFD649906E0}" type="sibTrans" cxnId="{581D208C-2093-482D-92FA-CC77A7515215}">
      <dgm:prSet/>
      <dgm:spPr/>
      <dgm:t>
        <a:bodyPr/>
        <a:lstStyle/>
        <a:p>
          <a:endParaRPr lang="en-US"/>
        </a:p>
      </dgm:t>
    </dgm:pt>
    <dgm:pt modelId="{7222CD78-C1DE-44F1-ABE4-F41C1297E2F4}">
      <dgm:prSet/>
      <dgm:spPr/>
      <dgm:t>
        <a:bodyPr/>
        <a:lstStyle/>
        <a:p>
          <a:r>
            <a:rPr lang="en-US" b="0">
              <a:solidFill>
                <a:schemeClr val="tx2"/>
              </a:solidFill>
            </a:rPr>
            <a:t>Budgetary comparisons.</a:t>
          </a:r>
          <a:endParaRPr lang="en-US">
            <a:solidFill>
              <a:schemeClr val="tx2"/>
            </a:solidFill>
          </a:endParaRPr>
        </a:p>
      </dgm:t>
    </dgm:pt>
    <dgm:pt modelId="{1D58F05F-D8E2-42C6-9A9E-63FE19E7B57B}" type="parTrans" cxnId="{40D95DBC-62B2-45E9-A2D3-5A171D10BCE2}">
      <dgm:prSet/>
      <dgm:spPr/>
      <dgm:t>
        <a:bodyPr/>
        <a:lstStyle/>
        <a:p>
          <a:endParaRPr lang="en-US"/>
        </a:p>
      </dgm:t>
    </dgm:pt>
    <dgm:pt modelId="{6AA565B1-F7AB-4908-AA1C-EFAFCD03EF0A}" type="sibTrans" cxnId="{40D95DBC-62B2-45E9-A2D3-5A171D10BCE2}">
      <dgm:prSet/>
      <dgm:spPr/>
      <dgm:t>
        <a:bodyPr/>
        <a:lstStyle/>
        <a:p>
          <a:endParaRPr lang="en-US"/>
        </a:p>
      </dgm:t>
    </dgm:pt>
    <dgm:pt modelId="{FAC1F2D0-A518-4982-974B-937D612F461B}">
      <dgm:prSet/>
      <dgm:spPr/>
      <dgm:t>
        <a:bodyPr/>
        <a:lstStyle/>
        <a:p>
          <a:r>
            <a:rPr lang="en-US" b="0">
              <a:solidFill>
                <a:schemeClr val="tx2"/>
              </a:solidFill>
            </a:rPr>
            <a:t>Major component unit presentations.</a:t>
          </a:r>
          <a:endParaRPr lang="en-US">
            <a:solidFill>
              <a:schemeClr val="tx2"/>
            </a:solidFill>
          </a:endParaRPr>
        </a:p>
      </dgm:t>
    </dgm:pt>
    <dgm:pt modelId="{89D323C0-7983-4417-B596-6DED07690621}" type="parTrans" cxnId="{ABE1A76F-8F93-4199-865E-A6838E1F59E6}">
      <dgm:prSet/>
      <dgm:spPr/>
      <dgm:t>
        <a:bodyPr/>
        <a:lstStyle/>
        <a:p>
          <a:endParaRPr lang="en-US"/>
        </a:p>
      </dgm:t>
    </dgm:pt>
    <dgm:pt modelId="{2A8464F5-05DE-4162-9FC6-CDD034A68991}" type="sibTrans" cxnId="{ABE1A76F-8F93-4199-865E-A6838E1F59E6}">
      <dgm:prSet/>
      <dgm:spPr/>
      <dgm:t>
        <a:bodyPr/>
        <a:lstStyle/>
        <a:p>
          <a:endParaRPr lang="en-US"/>
        </a:p>
      </dgm:t>
    </dgm:pt>
    <dgm:pt modelId="{24B1390B-282D-4E49-BA79-DA1E410F3E3E}">
      <dgm:prSet/>
      <dgm:spPr/>
      <dgm:t>
        <a:bodyPr/>
        <a:lstStyle/>
        <a:p>
          <a:r>
            <a:rPr lang="en-US" b="0">
              <a:solidFill>
                <a:schemeClr val="tx2"/>
              </a:solidFill>
            </a:rPr>
            <a:t>Unusual or infrequent items.</a:t>
          </a:r>
          <a:endParaRPr lang="en-US">
            <a:solidFill>
              <a:schemeClr val="tx2"/>
            </a:solidFill>
          </a:endParaRPr>
        </a:p>
      </dgm:t>
    </dgm:pt>
    <dgm:pt modelId="{67212814-FC83-4748-BA8F-7A13F8B92A02}" type="parTrans" cxnId="{7ACCBD05-0C1B-448D-B73D-3BC5A39DEF69}">
      <dgm:prSet/>
      <dgm:spPr/>
      <dgm:t>
        <a:bodyPr/>
        <a:lstStyle/>
        <a:p>
          <a:endParaRPr lang="en-US"/>
        </a:p>
      </dgm:t>
    </dgm:pt>
    <dgm:pt modelId="{4C2839DD-B467-41D1-B60F-5AA75A153EDA}" type="sibTrans" cxnId="{7ACCBD05-0C1B-448D-B73D-3BC5A39DEF69}">
      <dgm:prSet/>
      <dgm:spPr/>
      <dgm:t>
        <a:bodyPr/>
        <a:lstStyle/>
        <a:p>
          <a:endParaRPr lang="en-US"/>
        </a:p>
      </dgm:t>
    </dgm:pt>
    <dgm:pt modelId="{27F626D2-4B85-4F92-BB11-3C5F89808D8C}" type="pres">
      <dgm:prSet presAssocID="{8175D8A8-AA8E-4251-A902-020A5426FA61}" presName="vert0" presStyleCnt="0">
        <dgm:presLayoutVars>
          <dgm:dir/>
          <dgm:animOne val="branch"/>
          <dgm:animLvl val="lvl"/>
        </dgm:presLayoutVars>
      </dgm:prSet>
      <dgm:spPr/>
    </dgm:pt>
    <dgm:pt modelId="{7749835A-298D-4354-9DBF-30A71F230DE4}" type="pres">
      <dgm:prSet presAssocID="{B7C6E9FE-4298-4682-94D1-D54FFC5823CE}" presName="thickLine" presStyleLbl="alignNode1" presStyleIdx="0" presStyleCnt="8"/>
      <dgm:spPr/>
    </dgm:pt>
    <dgm:pt modelId="{8E294283-8374-4B2E-8482-2850B719A69F}" type="pres">
      <dgm:prSet presAssocID="{B7C6E9FE-4298-4682-94D1-D54FFC5823CE}" presName="horz1" presStyleCnt="0"/>
      <dgm:spPr/>
    </dgm:pt>
    <dgm:pt modelId="{B7DB4832-D789-4A2E-A490-8712D10703EC}" type="pres">
      <dgm:prSet presAssocID="{B7C6E9FE-4298-4682-94D1-D54FFC5823CE}" presName="tx1" presStyleLbl="revTx" presStyleIdx="0" presStyleCnt="8"/>
      <dgm:spPr/>
    </dgm:pt>
    <dgm:pt modelId="{273FE8FC-FD55-49F1-9A0D-D6D12409DFF3}" type="pres">
      <dgm:prSet presAssocID="{B7C6E9FE-4298-4682-94D1-D54FFC5823CE}" presName="vert1" presStyleCnt="0"/>
      <dgm:spPr/>
    </dgm:pt>
    <dgm:pt modelId="{96405A23-F46A-4D73-98BB-8D3C36FC44C7}" type="pres">
      <dgm:prSet presAssocID="{1B8425DC-E746-4356-A71B-8B14055F855E}" presName="thickLine" presStyleLbl="alignNode1" presStyleIdx="1" presStyleCnt="8"/>
      <dgm:spPr/>
    </dgm:pt>
    <dgm:pt modelId="{A0A397A9-B099-4C99-9E33-BA8FCE500731}" type="pres">
      <dgm:prSet presAssocID="{1B8425DC-E746-4356-A71B-8B14055F855E}" presName="horz1" presStyleCnt="0"/>
      <dgm:spPr/>
    </dgm:pt>
    <dgm:pt modelId="{7647C5AB-297D-42CB-BB69-C4C44716FD54}" type="pres">
      <dgm:prSet presAssocID="{1B8425DC-E746-4356-A71B-8B14055F855E}" presName="tx1" presStyleLbl="revTx" presStyleIdx="1" presStyleCnt="8"/>
      <dgm:spPr/>
    </dgm:pt>
    <dgm:pt modelId="{EF45648D-062C-468C-ABDB-9C1FD225ADD9}" type="pres">
      <dgm:prSet presAssocID="{1B8425DC-E746-4356-A71B-8B14055F855E}" presName="vert1" presStyleCnt="0"/>
      <dgm:spPr/>
    </dgm:pt>
    <dgm:pt modelId="{8530FDD0-09F4-46BD-9763-379CD123AC7E}" type="pres">
      <dgm:prSet presAssocID="{367D72A1-2AB3-48F0-BC8C-0ED02EC132BE}" presName="thickLine" presStyleLbl="alignNode1" presStyleIdx="2" presStyleCnt="8"/>
      <dgm:spPr/>
    </dgm:pt>
    <dgm:pt modelId="{569FE02F-4615-42AD-AC31-6053981E5342}" type="pres">
      <dgm:prSet presAssocID="{367D72A1-2AB3-48F0-BC8C-0ED02EC132BE}" presName="horz1" presStyleCnt="0"/>
      <dgm:spPr/>
    </dgm:pt>
    <dgm:pt modelId="{B830350B-C089-4CDC-9E6F-7D035F9CF1D6}" type="pres">
      <dgm:prSet presAssocID="{367D72A1-2AB3-48F0-BC8C-0ED02EC132BE}" presName="tx1" presStyleLbl="revTx" presStyleIdx="2" presStyleCnt="8"/>
      <dgm:spPr/>
    </dgm:pt>
    <dgm:pt modelId="{82D105A2-A05B-4D3E-BDD1-393018F345B3}" type="pres">
      <dgm:prSet presAssocID="{367D72A1-2AB3-48F0-BC8C-0ED02EC132BE}" presName="vert1" presStyleCnt="0"/>
      <dgm:spPr/>
    </dgm:pt>
    <dgm:pt modelId="{04FC0E81-6737-4E1A-8576-B01355AAE92B}" type="pres">
      <dgm:prSet presAssocID="{95359BDE-B710-4869-89B2-D2C7A62874D6}" presName="thickLine" presStyleLbl="alignNode1" presStyleIdx="3" presStyleCnt="8"/>
      <dgm:spPr/>
    </dgm:pt>
    <dgm:pt modelId="{57DC74E0-17B0-4362-A05B-D7B5AF688E2C}" type="pres">
      <dgm:prSet presAssocID="{95359BDE-B710-4869-89B2-D2C7A62874D6}" presName="horz1" presStyleCnt="0"/>
      <dgm:spPr/>
    </dgm:pt>
    <dgm:pt modelId="{DE00F4E0-0EA4-4CA3-8961-2C38826B7CA4}" type="pres">
      <dgm:prSet presAssocID="{95359BDE-B710-4869-89B2-D2C7A62874D6}" presName="tx1" presStyleLbl="revTx" presStyleIdx="3" presStyleCnt="8"/>
      <dgm:spPr/>
    </dgm:pt>
    <dgm:pt modelId="{79D0D842-22D0-46E3-9364-41C375789A26}" type="pres">
      <dgm:prSet presAssocID="{95359BDE-B710-4869-89B2-D2C7A62874D6}" presName="vert1" presStyleCnt="0"/>
      <dgm:spPr/>
    </dgm:pt>
    <dgm:pt modelId="{362F62E2-75DF-4C20-B069-6898546E2930}" type="pres">
      <dgm:prSet presAssocID="{23BD8F2A-1C5C-47EA-ABAB-A5451F60224B}" presName="thickLine" presStyleLbl="alignNode1" presStyleIdx="4" presStyleCnt="8"/>
      <dgm:spPr/>
    </dgm:pt>
    <dgm:pt modelId="{75946D7C-9CCB-44C4-8B77-637D37089A57}" type="pres">
      <dgm:prSet presAssocID="{23BD8F2A-1C5C-47EA-ABAB-A5451F60224B}" presName="horz1" presStyleCnt="0"/>
      <dgm:spPr/>
    </dgm:pt>
    <dgm:pt modelId="{A7A6E8B0-E9DB-432B-AC23-5808999616B6}" type="pres">
      <dgm:prSet presAssocID="{23BD8F2A-1C5C-47EA-ABAB-A5451F60224B}" presName="tx1" presStyleLbl="revTx" presStyleIdx="4" presStyleCnt="8"/>
      <dgm:spPr/>
    </dgm:pt>
    <dgm:pt modelId="{1FC3516E-0383-4C5C-8892-15C62B5D7B83}" type="pres">
      <dgm:prSet presAssocID="{23BD8F2A-1C5C-47EA-ABAB-A5451F60224B}" presName="vert1" presStyleCnt="0"/>
      <dgm:spPr/>
    </dgm:pt>
    <dgm:pt modelId="{40F37B0D-0900-4401-BF0C-0F5E10313B18}" type="pres">
      <dgm:prSet presAssocID="{7222CD78-C1DE-44F1-ABE4-F41C1297E2F4}" presName="thickLine" presStyleLbl="alignNode1" presStyleIdx="5" presStyleCnt="8"/>
      <dgm:spPr/>
    </dgm:pt>
    <dgm:pt modelId="{230AD321-7C81-48AE-8599-F3900ED7F9B4}" type="pres">
      <dgm:prSet presAssocID="{7222CD78-C1DE-44F1-ABE4-F41C1297E2F4}" presName="horz1" presStyleCnt="0"/>
      <dgm:spPr/>
    </dgm:pt>
    <dgm:pt modelId="{ADD7821A-B252-4CC1-A59B-635FE15C21DE}" type="pres">
      <dgm:prSet presAssocID="{7222CD78-C1DE-44F1-ABE4-F41C1297E2F4}" presName="tx1" presStyleLbl="revTx" presStyleIdx="5" presStyleCnt="8"/>
      <dgm:spPr/>
    </dgm:pt>
    <dgm:pt modelId="{949FD4E0-E56D-4CC7-ABA0-EF82FCEDDB1B}" type="pres">
      <dgm:prSet presAssocID="{7222CD78-C1DE-44F1-ABE4-F41C1297E2F4}" presName="vert1" presStyleCnt="0"/>
      <dgm:spPr/>
    </dgm:pt>
    <dgm:pt modelId="{806077BF-A04D-45C1-8C91-0E3674A26232}" type="pres">
      <dgm:prSet presAssocID="{FAC1F2D0-A518-4982-974B-937D612F461B}" presName="thickLine" presStyleLbl="alignNode1" presStyleIdx="6" presStyleCnt="8"/>
      <dgm:spPr/>
    </dgm:pt>
    <dgm:pt modelId="{3854967B-706A-47CA-9293-26EE1022168C}" type="pres">
      <dgm:prSet presAssocID="{FAC1F2D0-A518-4982-974B-937D612F461B}" presName="horz1" presStyleCnt="0"/>
      <dgm:spPr/>
    </dgm:pt>
    <dgm:pt modelId="{48A659EA-7182-456B-8DDB-D848FB485F3C}" type="pres">
      <dgm:prSet presAssocID="{FAC1F2D0-A518-4982-974B-937D612F461B}" presName="tx1" presStyleLbl="revTx" presStyleIdx="6" presStyleCnt="8"/>
      <dgm:spPr/>
    </dgm:pt>
    <dgm:pt modelId="{A635AA79-2A67-4A4E-988B-E0B7480DC766}" type="pres">
      <dgm:prSet presAssocID="{FAC1F2D0-A518-4982-974B-937D612F461B}" presName="vert1" presStyleCnt="0"/>
      <dgm:spPr/>
    </dgm:pt>
    <dgm:pt modelId="{22C53095-2E6D-49C1-98E4-F621D7D11E5D}" type="pres">
      <dgm:prSet presAssocID="{24B1390B-282D-4E49-BA79-DA1E410F3E3E}" presName="thickLine" presStyleLbl="alignNode1" presStyleIdx="7" presStyleCnt="8"/>
      <dgm:spPr/>
    </dgm:pt>
    <dgm:pt modelId="{20BBCFCB-93BA-4F37-B1BB-FF777C8BAF8B}" type="pres">
      <dgm:prSet presAssocID="{24B1390B-282D-4E49-BA79-DA1E410F3E3E}" presName="horz1" presStyleCnt="0"/>
      <dgm:spPr/>
    </dgm:pt>
    <dgm:pt modelId="{F1E7B5C0-348E-4F16-BF56-EEC748E08082}" type="pres">
      <dgm:prSet presAssocID="{24B1390B-282D-4E49-BA79-DA1E410F3E3E}" presName="tx1" presStyleLbl="revTx" presStyleIdx="7" presStyleCnt="8"/>
      <dgm:spPr/>
    </dgm:pt>
    <dgm:pt modelId="{4414B4FA-9BB3-4D95-8881-FDBBECEF61D4}" type="pres">
      <dgm:prSet presAssocID="{24B1390B-282D-4E49-BA79-DA1E410F3E3E}" presName="vert1" presStyleCnt="0"/>
      <dgm:spPr/>
    </dgm:pt>
  </dgm:ptLst>
  <dgm:cxnLst>
    <dgm:cxn modelId="{7ACCBD05-0C1B-448D-B73D-3BC5A39DEF69}" srcId="{8175D8A8-AA8E-4251-A902-020A5426FA61}" destId="{24B1390B-282D-4E49-BA79-DA1E410F3E3E}" srcOrd="7" destOrd="0" parTransId="{67212814-FC83-4748-BA8F-7A13F8B92A02}" sibTransId="{4C2839DD-B467-41D1-B60F-5AA75A153EDA}"/>
    <dgm:cxn modelId="{16C21F2A-09DD-4AB7-9095-D96810596DC7}" type="presOf" srcId="{FAC1F2D0-A518-4982-974B-937D612F461B}" destId="{48A659EA-7182-456B-8DDB-D848FB485F3C}" srcOrd="0" destOrd="0" presId="urn:microsoft.com/office/officeart/2008/layout/LinedList"/>
    <dgm:cxn modelId="{A0EF4634-411F-4700-AD3D-E44D602E9D36}" srcId="{8175D8A8-AA8E-4251-A902-020A5426FA61}" destId="{B7C6E9FE-4298-4682-94D1-D54FFC5823CE}" srcOrd="0" destOrd="0" parTransId="{45CB0F86-72EA-497F-89C7-8284D10BD760}" sibTransId="{CA39F05F-778E-49B3-8C9A-BFCE429BDE4B}"/>
    <dgm:cxn modelId="{02FF9A3B-7DCA-4FBD-945A-DFBBC2AC6902}" type="presOf" srcId="{8175D8A8-AA8E-4251-A902-020A5426FA61}" destId="{27F626D2-4B85-4F92-BB11-3C5F89808D8C}" srcOrd="0" destOrd="0" presId="urn:microsoft.com/office/officeart/2008/layout/LinedList"/>
    <dgm:cxn modelId="{CA1D863F-A28A-4D42-A2A1-9F9B9B1F8E9C}" type="presOf" srcId="{B7C6E9FE-4298-4682-94D1-D54FFC5823CE}" destId="{B7DB4832-D789-4A2E-A490-8712D10703EC}" srcOrd="0" destOrd="0" presId="urn:microsoft.com/office/officeart/2008/layout/LinedList"/>
    <dgm:cxn modelId="{3C0B295D-DF78-4F0B-A7F5-64FE0EA090CC}" type="presOf" srcId="{95359BDE-B710-4869-89B2-D2C7A62874D6}" destId="{DE00F4E0-0EA4-4CA3-8961-2C38826B7CA4}" srcOrd="0" destOrd="0" presId="urn:microsoft.com/office/officeart/2008/layout/LinedList"/>
    <dgm:cxn modelId="{AADA815F-24EA-467C-A814-0D05DD48AC14}" srcId="{8175D8A8-AA8E-4251-A902-020A5426FA61}" destId="{95359BDE-B710-4869-89B2-D2C7A62874D6}" srcOrd="3" destOrd="0" parTransId="{424B1FFB-F045-40E1-9B02-CE606220FD7C}" sibTransId="{9D2CB362-AE67-442F-B8DC-66F8373B807E}"/>
    <dgm:cxn modelId="{AD532F45-CC63-43A9-89C6-F1F0CC620BF2}" type="presOf" srcId="{367D72A1-2AB3-48F0-BC8C-0ED02EC132BE}" destId="{B830350B-C089-4CDC-9E6F-7D035F9CF1D6}" srcOrd="0" destOrd="0" presId="urn:microsoft.com/office/officeart/2008/layout/LinedList"/>
    <dgm:cxn modelId="{F318294B-B8F4-48A7-B6FE-D6263A3DEE91}" srcId="{8175D8A8-AA8E-4251-A902-020A5426FA61}" destId="{1B8425DC-E746-4356-A71B-8B14055F855E}" srcOrd="1" destOrd="0" parTransId="{E32B75B9-A047-44CE-BAB8-7925972A8B59}" sibTransId="{1FA54A04-51CC-4A04-973E-BB21DBA522D8}"/>
    <dgm:cxn modelId="{ABE1A76F-8F93-4199-865E-A6838E1F59E6}" srcId="{8175D8A8-AA8E-4251-A902-020A5426FA61}" destId="{FAC1F2D0-A518-4982-974B-937D612F461B}" srcOrd="6" destOrd="0" parTransId="{89D323C0-7983-4417-B596-6DED07690621}" sibTransId="{2A8464F5-05DE-4162-9FC6-CDD034A68991}"/>
    <dgm:cxn modelId="{42315B52-5880-4BF9-8FFA-EED72039A63B}" srcId="{8175D8A8-AA8E-4251-A902-020A5426FA61}" destId="{367D72A1-2AB3-48F0-BC8C-0ED02EC132BE}" srcOrd="2" destOrd="0" parTransId="{F788C94B-6435-4592-8A20-4FF676181992}" sibTransId="{B487A481-DBBA-4C60-AAA6-B269BC5A6F18}"/>
    <dgm:cxn modelId="{82689277-8765-466D-BEA3-6DFCE3CB61E0}" type="presOf" srcId="{24B1390B-282D-4E49-BA79-DA1E410F3E3E}" destId="{F1E7B5C0-348E-4F16-BF56-EEC748E08082}" srcOrd="0" destOrd="0" presId="urn:microsoft.com/office/officeart/2008/layout/LinedList"/>
    <dgm:cxn modelId="{671D4688-8812-4566-902E-4DCBE49A43FF}" type="presOf" srcId="{1B8425DC-E746-4356-A71B-8B14055F855E}" destId="{7647C5AB-297D-42CB-BB69-C4C44716FD54}" srcOrd="0" destOrd="0" presId="urn:microsoft.com/office/officeart/2008/layout/LinedList"/>
    <dgm:cxn modelId="{581D208C-2093-482D-92FA-CC77A7515215}" srcId="{8175D8A8-AA8E-4251-A902-020A5426FA61}" destId="{23BD8F2A-1C5C-47EA-ABAB-A5451F60224B}" srcOrd="4" destOrd="0" parTransId="{36E752B8-27D7-444C-9A1C-403E73CF22E2}" sibTransId="{6E51E29D-2690-4474-B2AB-FCFD649906E0}"/>
    <dgm:cxn modelId="{40D95DBC-62B2-45E9-A2D3-5A171D10BCE2}" srcId="{8175D8A8-AA8E-4251-A902-020A5426FA61}" destId="{7222CD78-C1DE-44F1-ABE4-F41C1297E2F4}" srcOrd="5" destOrd="0" parTransId="{1D58F05F-D8E2-42C6-9A9E-63FE19E7B57B}" sibTransId="{6AA565B1-F7AB-4908-AA1C-EFAFCD03EF0A}"/>
    <dgm:cxn modelId="{E35D1DE0-ACAD-47F5-A4B5-D7D172C12DE7}" type="presOf" srcId="{7222CD78-C1DE-44F1-ABE4-F41C1297E2F4}" destId="{ADD7821A-B252-4CC1-A59B-635FE15C21DE}" srcOrd="0" destOrd="0" presId="urn:microsoft.com/office/officeart/2008/layout/LinedList"/>
    <dgm:cxn modelId="{A3C132E9-D418-431B-AD40-DED507F5ED86}" type="presOf" srcId="{23BD8F2A-1C5C-47EA-ABAB-A5451F60224B}" destId="{A7A6E8B0-E9DB-432B-AC23-5808999616B6}" srcOrd="0" destOrd="0" presId="urn:microsoft.com/office/officeart/2008/layout/LinedList"/>
    <dgm:cxn modelId="{F0BC0E00-8E0B-4C26-B2F0-975E091CFCFF}" type="presParOf" srcId="{27F626D2-4B85-4F92-BB11-3C5F89808D8C}" destId="{7749835A-298D-4354-9DBF-30A71F230DE4}" srcOrd="0" destOrd="0" presId="urn:microsoft.com/office/officeart/2008/layout/LinedList"/>
    <dgm:cxn modelId="{AA0B6254-84CF-47BD-8CF2-C4093D7AAB98}" type="presParOf" srcId="{27F626D2-4B85-4F92-BB11-3C5F89808D8C}" destId="{8E294283-8374-4B2E-8482-2850B719A69F}" srcOrd="1" destOrd="0" presId="urn:microsoft.com/office/officeart/2008/layout/LinedList"/>
    <dgm:cxn modelId="{1A10926D-EE94-4666-A31C-6D73AC6DFA32}" type="presParOf" srcId="{8E294283-8374-4B2E-8482-2850B719A69F}" destId="{B7DB4832-D789-4A2E-A490-8712D10703EC}" srcOrd="0" destOrd="0" presId="urn:microsoft.com/office/officeart/2008/layout/LinedList"/>
    <dgm:cxn modelId="{FAB8BE76-38D3-4F3B-9E64-0431BEF6FBA0}" type="presParOf" srcId="{8E294283-8374-4B2E-8482-2850B719A69F}" destId="{273FE8FC-FD55-49F1-9A0D-D6D12409DFF3}" srcOrd="1" destOrd="0" presId="urn:microsoft.com/office/officeart/2008/layout/LinedList"/>
    <dgm:cxn modelId="{AC19A638-61A7-4DAF-88EF-5D36C86CB46A}" type="presParOf" srcId="{27F626D2-4B85-4F92-BB11-3C5F89808D8C}" destId="{96405A23-F46A-4D73-98BB-8D3C36FC44C7}" srcOrd="2" destOrd="0" presId="urn:microsoft.com/office/officeart/2008/layout/LinedList"/>
    <dgm:cxn modelId="{3DD3B8F1-200D-457A-AC42-B304AA85F7F2}" type="presParOf" srcId="{27F626D2-4B85-4F92-BB11-3C5F89808D8C}" destId="{A0A397A9-B099-4C99-9E33-BA8FCE500731}" srcOrd="3" destOrd="0" presId="urn:microsoft.com/office/officeart/2008/layout/LinedList"/>
    <dgm:cxn modelId="{D3F70D43-AF92-4171-9F49-BEA34031743D}" type="presParOf" srcId="{A0A397A9-B099-4C99-9E33-BA8FCE500731}" destId="{7647C5AB-297D-42CB-BB69-C4C44716FD54}" srcOrd="0" destOrd="0" presId="urn:microsoft.com/office/officeart/2008/layout/LinedList"/>
    <dgm:cxn modelId="{D96F3646-652C-4823-9C43-D145D7419073}" type="presParOf" srcId="{A0A397A9-B099-4C99-9E33-BA8FCE500731}" destId="{EF45648D-062C-468C-ABDB-9C1FD225ADD9}" srcOrd="1" destOrd="0" presId="urn:microsoft.com/office/officeart/2008/layout/LinedList"/>
    <dgm:cxn modelId="{98FB10A7-D92A-47FA-9071-FC9E04B2DD40}" type="presParOf" srcId="{27F626D2-4B85-4F92-BB11-3C5F89808D8C}" destId="{8530FDD0-09F4-46BD-9763-379CD123AC7E}" srcOrd="4" destOrd="0" presId="urn:microsoft.com/office/officeart/2008/layout/LinedList"/>
    <dgm:cxn modelId="{43CF6C39-E217-437A-B7F1-00CC760C066E}" type="presParOf" srcId="{27F626D2-4B85-4F92-BB11-3C5F89808D8C}" destId="{569FE02F-4615-42AD-AC31-6053981E5342}" srcOrd="5" destOrd="0" presId="urn:microsoft.com/office/officeart/2008/layout/LinedList"/>
    <dgm:cxn modelId="{39B647CC-7B7E-4760-B76C-A58A96431CDD}" type="presParOf" srcId="{569FE02F-4615-42AD-AC31-6053981E5342}" destId="{B830350B-C089-4CDC-9E6F-7D035F9CF1D6}" srcOrd="0" destOrd="0" presId="urn:microsoft.com/office/officeart/2008/layout/LinedList"/>
    <dgm:cxn modelId="{811B52F1-6263-4F29-917A-995990B30704}" type="presParOf" srcId="{569FE02F-4615-42AD-AC31-6053981E5342}" destId="{82D105A2-A05B-4D3E-BDD1-393018F345B3}" srcOrd="1" destOrd="0" presId="urn:microsoft.com/office/officeart/2008/layout/LinedList"/>
    <dgm:cxn modelId="{33FF78B9-DD10-430A-B439-56216C0499B7}" type="presParOf" srcId="{27F626D2-4B85-4F92-BB11-3C5F89808D8C}" destId="{04FC0E81-6737-4E1A-8576-B01355AAE92B}" srcOrd="6" destOrd="0" presId="urn:microsoft.com/office/officeart/2008/layout/LinedList"/>
    <dgm:cxn modelId="{5B2DC77B-8F74-4D3A-9FF9-7E8BE7DCCCDB}" type="presParOf" srcId="{27F626D2-4B85-4F92-BB11-3C5F89808D8C}" destId="{57DC74E0-17B0-4362-A05B-D7B5AF688E2C}" srcOrd="7" destOrd="0" presId="urn:microsoft.com/office/officeart/2008/layout/LinedList"/>
    <dgm:cxn modelId="{CDE086CB-13AE-4A27-961C-B497E6E46C10}" type="presParOf" srcId="{57DC74E0-17B0-4362-A05B-D7B5AF688E2C}" destId="{DE00F4E0-0EA4-4CA3-8961-2C38826B7CA4}" srcOrd="0" destOrd="0" presId="urn:microsoft.com/office/officeart/2008/layout/LinedList"/>
    <dgm:cxn modelId="{6BE746AE-CFE3-46F6-BAFF-CD646CA46028}" type="presParOf" srcId="{57DC74E0-17B0-4362-A05B-D7B5AF688E2C}" destId="{79D0D842-22D0-46E3-9364-41C375789A26}" srcOrd="1" destOrd="0" presId="urn:microsoft.com/office/officeart/2008/layout/LinedList"/>
    <dgm:cxn modelId="{78BD8A7A-E79B-437A-BE68-F6EDE9A30B5F}" type="presParOf" srcId="{27F626D2-4B85-4F92-BB11-3C5F89808D8C}" destId="{362F62E2-75DF-4C20-B069-6898546E2930}" srcOrd="8" destOrd="0" presId="urn:microsoft.com/office/officeart/2008/layout/LinedList"/>
    <dgm:cxn modelId="{778142E4-32B8-4221-9855-2B1F4489861C}" type="presParOf" srcId="{27F626D2-4B85-4F92-BB11-3C5F89808D8C}" destId="{75946D7C-9CCB-44C4-8B77-637D37089A57}" srcOrd="9" destOrd="0" presId="urn:microsoft.com/office/officeart/2008/layout/LinedList"/>
    <dgm:cxn modelId="{7EF3C08C-0B0B-45B4-93D0-7CCE331C4591}" type="presParOf" srcId="{75946D7C-9CCB-44C4-8B77-637D37089A57}" destId="{A7A6E8B0-E9DB-432B-AC23-5808999616B6}" srcOrd="0" destOrd="0" presId="urn:microsoft.com/office/officeart/2008/layout/LinedList"/>
    <dgm:cxn modelId="{1080A267-C030-4147-A7A9-F92C98BEFF4C}" type="presParOf" srcId="{75946D7C-9CCB-44C4-8B77-637D37089A57}" destId="{1FC3516E-0383-4C5C-8892-15C62B5D7B83}" srcOrd="1" destOrd="0" presId="urn:microsoft.com/office/officeart/2008/layout/LinedList"/>
    <dgm:cxn modelId="{180C7A65-2531-4732-8663-C6B507D80D2E}" type="presParOf" srcId="{27F626D2-4B85-4F92-BB11-3C5F89808D8C}" destId="{40F37B0D-0900-4401-BF0C-0F5E10313B18}" srcOrd="10" destOrd="0" presId="urn:microsoft.com/office/officeart/2008/layout/LinedList"/>
    <dgm:cxn modelId="{2EF0EBAE-1098-410F-8F93-103FB450D057}" type="presParOf" srcId="{27F626D2-4B85-4F92-BB11-3C5F89808D8C}" destId="{230AD321-7C81-48AE-8599-F3900ED7F9B4}" srcOrd="11" destOrd="0" presId="urn:microsoft.com/office/officeart/2008/layout/LinedList"/>
    <dgm:cxn modelId="{6F10B493-FF32-4FAF-ABCF-E3BBEF3E8E62}" type="presParOf" srcId="{230AD321-7C81-48AE-8599-F3900ED7F9B4}" destId="{ADD7821A-B252-4CC1-A59B-635FE15C21DE}" srcOrd="0" destOrd="0" presId="urn:microsoft.com/office/officeart/2008/layout/LinedList"/>
    <dgm:cxn modelId="{5EF343D2-C498-4ED5-AD2B-B26CA59A853B}" type="presParOf" srcId="{230AD321-7C81-48AE-8599-F3900ED7F9B4}" destId="{949FD4E0-E56D-4CC7-ABA0-EF82FCEDDB1B}" srcOrd="1" destOrd="0" presId="urn:microsoft.com/office/officeart/2008/layout/LinedList"/>
    <dgm:cxn modelId="{E3A0E3B1-86E0-4856-B99B-9986ACF37072}" type="presParOf" srcId="{27F626D2-4B85-4F92-BB11-3C5F89808D8C}" destId="{806077BF-A04D-45C1-8C91-0E3674A26232}" srcOrd="12" destOrd="0" presId="urn:microsoft.com/office/officeart/2008/layout/LinedList"/>
    <dgm:cxn modelId="{2FA8FA35-74F7-47AD-BE6D-FBA68AB300D4}" type="presParOf" srcId="{27F626D2-4B85-4F92-BB11-3C5F89808D8C}" destId="{3854967B-706A-47CA-9293-26EE1022168C}" srcOrd="13" destOrd="0" presId="urn:microsoft.com/office/officeart/2008/layout/LinedList"/>
    <dgm:cxn modelId="{CC03E46E-8281-40A4-BFBD-6A1B58B4F278}" type="presParOf" srcId="{3854967B-706A-47CA-9293-26EE1022168C}" destId="{48A659EA-7182-456B-8DDB-D848FB485F3C}" srcOrd="0" destOrd="0" presId="urn:microsoft.com/office/officeart/2008/layout/LinedList"/>
    <dgm:cxn modelId="{0523221A-6193-4C75-BAFD-20FF129B9550}" type="presParOf" srcId="{3854967B-706A-47CA-9293-26EE1022168C}" destId="{A635AA79-2A67-4A4E-988B-E0B7480DC766}" srcOrd="1" destOrd="0" presId="urn:microsoft.com/office/officeart/2008/layout/LinedList"/>
    <dgm:cxn modelId="{AAA3F114-1226-4782-AC4C-9050733FC523}" type="presParOf" srcId="{27F626D2-4B85-4F92-BB11-3C5F89808D8C}" destId="{22C53095-2E6D-49C1-98E4-F621D7D11E5D}" srcOrd="14" destOrd="0" presId="urn:microsoft.com/office/officeart/2008/layout/LinedList"/>
    <dgm:cxn modelId="{7988A724-5336-409F-A986-0FE15271A1A0}" type="presParOf" srcId="{27F626D2-4B85-4F92-BB11-3C5F89808D8C}" destId="{20BBCFCB-93BA-4F37-B1BB-FF777C8BAF8B}" srcOrd="15" destOrd="0" presId="urn:microsoft.com/office/officeart/2008/layout/LinedList"/>
    <dgm:cxn modelId="{40058F8A-546C-45E9-96F9-6B87D176D02C}" type="presParOf" srcId="{20BBCFCB-93BA-4F37-B1BB-FF777C8BAF8B}" destId="{F1E7B5C0-348E-4F16-BF56-EEC748E08082}" srcOrd="0" destOrd="0" presId="urn:microsoft.com/office/officeart/2008/layout/LinedList"/>
    <dgm:cxn modelId="{12546D72-BF8A-42AD-B89D-A11448BC27FC}" type="presParOf" srcId="{20BBCFCB-93BA-4F37-B1BB-FF777C8BAF8B}" destId="{4414B4FA-9BB3-4D95-8881-FDBBECEF61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75D8A8-AA8E-4251-A902-020A5426FA61}"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B7C6E9FE-4298-4682-94D1-D54FFC5823CE}">
      <dgm:prSet/>
      <dgm:spPr/>
      <dgm:t>
        <a:bodyPr/>
        <a:lstStyle/>
        <a:p>
          <a:r>
            <a:rPr lang="en-US" b="0" strike="sngStrike">
              <a:solidFill>
                <a:srgbClr val="FF0000"/>
              </a:solidFill>
            </a:rPr>
            <a:t>Measurement focus and basis of accounting for the governmental funds</a:t>
          </a:r>
          <a:endParaRPr lang="en-US" strike="sngStrike">
            <a:solidFill>
              <a:srgbClr val="FF0000"/>
            </a:solidFill>
          </a:endParaRPr>
        </a:p>
      </dgm:t>
    </dgm:pt>
    <dgm:pt modelId="{45CB0F86-72EA-497F-89C7-8284D10BD760}" type="parTrans" cxnId="{A0EF4634-411F-4700-AD3D-E44D602E9D36}">
      <dgm:prSet/>
      <dgm:spPr/>
      <dgm:t>
        <a:bodyPr/>
        <a:lstStyle/>
        <a:p>
          <a:endParaRPr lang="en-US"/>
        </a:p>
      </dgm:t>
    </dgm:pt>
    <dgm:pt modelId="{CA39F05F-778E-49B3-8C9A-BFCE429BDE4B}" type="sibTrans" cxnId="{A0EF4634-411F-4700-AD3D-E44D602E9D36}">
      <dgm:prSet/>
      <dgm:spPr/>
      <dgm:t>
        <a:bodyPr/>
        <a:lstStyle/>
        <a:p>
          <a:endParaRPr lang="en-US"/>
        </a:p>
      </dgm:t>
    </dgm:pt>
    <dgm:pt modelId="{1B8425DC-E746-4356-A71B-8B14055F855E}">
      <dgm:prSet/>
      <dgm:spPr/>
      <dgm:t>
        <a:bodyPr/>
        <a:lstStyle/>
        <a:p>
          <a:r>
            <a:rPr lang="en-US" b="0" strike="sngStrike">
              <a:solidFill>
                <a:srgbClr val="FF0000"/>
              </a:solidFill>
            </a:rPr>
            <a:t>Format of governmental funds financial statements</a:t>
          </a:r>
          <a:endParaRPr lang="en-US" strike="sngStrike">
            <a:solidFill>
              <a:srgbClr val="FF0000"/>
            </a:solidFill>
          </a:endParaRPr>
        </a:p>
      </dgm:t>
    </dgm:pt>
    <dgm:pt modelId="{E32B75B9-A047-44CE-BAB8-7925972A8B59}" type="parTrans" cxnId="{F318294B-B8F4-48A7-B6FE-D6263A3DEE91}">
      <dgm:prSet/>
      <dgm:spPr/>
      <dgm:t>
        <a:bodyPr/>
        <a:lstStyle/>
        <a:p>
          <a:endParaRPr lang="en-US"/>
        </a:p>
      </dgm:t>
    </dgm:pt>
    <dgm:pt modelId="{1FA54A04-51CC-4A04-973E-BB21DBA522D8}" type="sibTrans" cxnId="{F318294B-B8F4-48A7-B6FE-D6263A3DEE91}">
      <dgm:prSet/>
      <dgm:spPr/>
      <dgm:t>
        <a:bodyPr/>
        <a:lstStyle/>
        <a:p>
          <a:endParaRPr lang="en-US"/>
        </a:p>
      </dgm:t>
    </dgm:pt>
    <dgm:pt modelId="{367D72A1-2AB3-48F0-BC8C-0ED02EC132BE}">
      <dgm:prSet/>
      <dgm:spPr/>
      <dgm:t>
        <a:bodyPr/>
        <a:lstStyle/>
        <a:p>
          <a:r>
            <a:rPr lang="en-US" b="0">
              <a:solidFill>
                <a:schemeClr val="tx2"/>
              </a:solidFill>
            </a:rPr>
            <a:t>Clarification of operating and nonoperating in proprietary funds.</a:t>
          </a:r>
          <a:endParaRPr lang="en-US">
            <a:solidFill>
              <a:schemeClr val="tx2"/>
            </a:solidFill>
          </a:endParaRPr>
        </a:p>
      </dgm:t>
    </dgm:pt>
    <dgm:pt modelId="{F788C94B-6435-4592-8A20-4FF676181992}" type="parTrans" cxnId="{42315B52-5880-4BF9-8FFA-EED72039A63B}">
      <dgm:prSet/>
      <dgm:spPr/>
      <dgm:t>
        <a:bodyPr/>
        <a:lstStyle/>
        <a:p>
          <a:endParaRPr lang="en-US"/>
        </a:p>
      </dgm:t>
    </dgm:pt>
    <dgm:pt modelId="{B487A481-DBBA-4C60-AAA6-B269BC5A6F18}" type="sibTrans" cxnId="{42315B52-5880-4BF9-8FFA-EED72039A63B}">
      <dgm:prSet/>
      <dgm:spPr/>
      <dgm:t>
        <a:bodyPr/>
        <a:lstStyle/>
        <a:p>
          <a:endParaRPr lang="en-US"/>
        </a:p>
      </dgm:t>
    </dgm:pt>
    <dgm:pt modelId="{95359BDE-B710-4869-89B2-D2C7A62874D6}">
      <dgm:prSet/>
      <dgm:spPr/>
      <dgm:t>
        <a:bodyPr/>
        <a:lstStyle/>
        <a:p>
          <a:r>
            <a:rPr lang="en-US" b="0">
              <a:solidFill>
                <a:schemeClr val="tx2"/>
              </a:solidFill>
            </a:rPr>
            <a:t>Presentation of proprietary funds statement of revenues, expenses, and changes in net position.</a:t>
          </a:r>
          <a:endParaRPr lang="en-US">
            <a:solidFill>
              <a:schemeClr val="tx2"/>
            </a:solidFill>
          </a:endParaRPr>
        </a:p>
      </dgm:t>
    </dgm:pt>
    <dgm:pt modelId="{424B1FFB-F045-40E1-9B02-CE606220FD7C}" type="parTrans" cxnId="{AADA815F-24EA-467C-A814-0D05DD48AC14}">
      <dgm:prSet/>
      <dgm:spPr/>
      <dgm:t>
        <a:bodyPr/>
        <a:lstStyle/>
        <a:p>
          <a:endParaRPr lang="en-US"/>
        </a:p>
      </dgm:t>
    </dgm:pt>
    <dgm:pt modelId="{9D2CB362-AE67-442F-B8DC-66F8373B807E}" type="sibTrans" cxnId="{AADA815F-24EA-467C-A814-0D05DD48AC14}">
      <dgm:prSet/>
      <dgm:spPr/>
      <dgm:t>
        <a:bodyPr/>
        <a:lstStyle/>
        <a:p>
          <a:endParaRPr lang="en-US"/>
        </a:p>
      </dgm:t>
    </dgm:pt>
    <dgm:pt modelId="{23BD8F2A-1C5C-47EA-ABAB-A5451F60224B}">
      <dgm:prSet/>
      <dgm:spPr/>
      <dgm:t>
        <a:bodyPr/>
        <a:lstStyle/>
        <a:p>
          <a:r>
            <a:rPr lang="en-US" b="0">
              <a:solidFill>
                <a:schemeClr val="tx2"/>
              </a:solidFill>
            </a:rPr>
            <a:t>Management’s discussion and analysis.</a:t>
          </a:r>
          <a:endParaRPr lang="en-US">
            <a:solidFill>
              <a:schemeClr val="tx2"/>
            </a:solidFill>
          </a:endParaRPr>
        </a:p>
      </dgm:t>
    </dgm:pt>
    <dgm:pt modelId="{36E752B8-27D7-444C-9A1C-403E73CF22E2}" type="parTrans" cxnId="{581D208C-2093-482D-92FA-CC77A7515215}">
      <dgm:prSet/>
      <dgm:spPr/>
      <dgm:t>
        <a:bodyPr/>
        <a:lstStyle/>
        <a:p>
          <a:endParaRPr lang="en-US"/>
        </a:p>
      </dgm:t>
    </dgm:pt>
    <dgm:pt modelId="{6E51E29D-2690-4474-B2AB-FCFD649906E0}" type="sibTrans" cxnId="{581D208C-2093-482D-92FA-CC77A7515215}">
      <dgm:prSet/>
      <dgm:spPr/>
      <dgm:t>
        <a:bodyPr/>
        <a:lstStyle/>
        <a:p>
          <a:endParaRPr lang="en-US"/>
        </a:p>
      </dgm:t>
    </dgm:pt>
    <dgm:pt modelId="{7222CD78-C1DE-44F1-ABE4-F41C1297E2F4}">
      <dgm:prSet/>
      <dgm:spPr/>
      <dgm:t>
        <a:bodyPr/>
        <a:lstStyle/>
        <a:p>
          <a:r>
            <a:rPr lang="en-US" b="0">
              <a:solidFill>
                <a:schemeClr val="tx2"/>
              </a:solidFill>
            </a:rPr>
            <a:t>Budgetary comparisons.</a:t>
          </a:r>
          <a:endParaRPr lang="en-US">
            <a:solidFill>
              <a:schemeClr val="tx2"/>
            </a:solidFill>
          </a:endParaRPr>
        </a:p>
      </dgm:t>
    </dgm:pt>
    <dgm:pt modelId="{1D58F05F-D8E2-42C6-9A9E-63FE19E7B57B}" type="parTrans" cxnId="{40D95DBC-62B2-45E9-A2D3-5A171D10BCE2}">
      <dgm:prSet/>
      <dgm:spPr/>
      <dgm:t>
        <a:bodyPr/>
        <a:lstStyle/>
        <a:p>
          <a:endParaRPr lang="en-US"/>
        </a:p>
      </dgm:t>
    </dgm:pt>
    <dgm:pt modelId="{6AA565B1-F7AB-4908-AA1C-EFAFCD03EF0A}" type="sibTrans" cxnId="{40D95DBC-62B2-45E9-A2D3-5A171D10BCE2}">
      <dgm:prSet/>
      <dgm:spPr/>
      <dgm:t>
        <a:bodyPr/>
        <a:lstStyle/>
        <a:p>
          <a:endParaRPr lang="en-US"/>
        </a:p>
      </dgm:t>
    </dgm:pt>
    <dgm:pt modelId="{FAC1F2D0-A518-4982-974B-937D612F461B}">
      <dgm:prSet/>
      <dgm:spPr/>
      <dgm:t>
        <a:bodyPr/>
        <a:lstStyle/>
        <a:p>
          <a:r>
            <a:rPr lang="en-US" b="0">
              <a:solidFill>
                <a:schemeClr val="tx2"/>
              </a:solidFill>
            </a:rPr>
            <a:t>Major component unit presentations.</a:t>
          </a:r>
          <a:endParaRPr lang="en-US">
            <a:solidFill>
              <a:schemeClr val="tx2"/>
            </a:solidFill>
          </a:endParaRPr>
        </a:p>
      </dgm:t>
    </dgm:pt>
    <dgm:pt modelId="{89D323C0-7983-4417-B596-6DED07690621}" type="parTrans" cxnId="{ABE1A76F-8F93-4199-865E-A6838E1F59E6}">
      <dgm:prSet/>
      <dgm:spPr/>
      <dgm:t>
        <a:bodyPr/>
        <a:lstStyle/>
        <a:p>
          <a:endParaRPr lang="en-US"/>
        </a:p>
      </dgm:t>
    </dgm:pt>
    <dgm:pt modelId="{2A8464F5-05DE-4162-9FC6-CDD034A68991}" type="sibTrans" cxnId="{ABE1A76F-8F93-4199-865E-A6838E1F59E6}">
      <dgm:prSet/>
      <dgm:spPr/>
      <dgm:t>
        <a:bodyPr/>
        <a:lstStyle/>
        <a:p>
          <a:endParaRPr lang="en-US"/>
        </a:p>
      </dgm:t>
    </dgm:pt>
    <dgm:pt modelId="{24B1390B-282D-4E49-BA79-DA1E410F3E3E}">
      <dgm:prSet/>
      <dgm:spPr/>
      <dgm:t>
        <a:bodyPr/>
        <a:lstStyle/>
        <a:p>
          <a:r>
            <a:rPr lang="en-US" b="0">
              <a:solidFill>
                <a:schemeClr val="tx2"/>
              </a:solidFill>
            </a:rPr>
            <a:t>Unusual or infrequent items.</a:t>
          </a:r>
          <a:endParaRPr lang="en-US">
            <a:solidFill>
              <a:schemeClr val="tx2"/>
            </a:solidFill>
          </a:endParaRPr>
        </a:p>
      </dgm:t>
    </dgm:pt>
    <dgm:pt modelId="{67212814-FC83-4748-BA8F-7A13F8B92A02}" type="parTrans" cxnId="{7ACCBD05-0C1B-448D-B73D-3BC5A39DEF69}">
      <dgm:prSet/>
      <dgm:spPr/>
      <dgm:t>
        <a:bodyPr/>
        <a:lstStyle/>
        <a:p>
          <a:endParaRPr lang="en-US"/>
        </a:p>
      </dgm:t>
    </dgm:pt>
    <dgm:pt modelId="{4C2839DD-B467-41D1-B60F-5AA75A153EDA}" type="sibTrans" cxnId="{7ACCBD05-0C1B-448D-B73D-3BC5A39DEF69}">
      <dgm:prSet/>
      <dgm:spPr/>
      <dgm:t>
        <a:bodyPr/>
        <a:lstStyle/>
        <a:p>
          <a:endParaRPr lang="en-US"/>
        </a:p>
      </dgm:t>
    </dgm:pt>
    <dgm:pt modelId="{27F626D2-4B85-4F92-BB11-3C5F89808D8C}" type="pres">
      <dgm:prSet presAssocID="{8175D8A8-AA8E-4251-A902-020A5426FA61}" presName="vert0" presStyleCnt="0">
        <dgm:presLayoutVars>
          <dgm:dir/>
          <dgm:animOne val="branch"/>
          <dgm:animLvl val="lvl"/>
        </dgm:presLayoutVars>
      </dgm:prSet>
      <dgm:spPr/>
    </dgm:pt>
    <dgm:pt modelId="{7749835A-298D-4354-9DBF-30A71F230DE4}" type="pres">
      <dgm:prSet presAssocID="{B7C6E9FE-4298-4682-94D1-D54FFC5823CE}" presName="thickLine" presStyleLbl="alignNode1" presStyleIdx="0" presStyleCnt="8"/>
      <dgm:spPr/>
    </dgm:pt>
    <dgm:pt modelId="{8E294283-8374-4B2E-8482-2850B719A69F}" type="pres">
      <dgm:prSet presAssocID="{B7C6E9FE-4298-4682-94D1-D54FFC5823CE}" presName="horz1" presStyleCnt="0"/>
      <dgm:spPr/>
    </dgm:pt>
    <dgm:pt modelId="{B7DB4832-D789-4A2E-A490-8712D10703EC}" type="pres">
      <dgm:prSet presAssocID="{B7C6E9FE-4298-4682-94D1-D54FFC5823CE}" presName="tx1" presStyleLbl="revTx" presStyleIdx="0" presStyleCnt="8"/>
      <dgm:spPr/>
    </dgm:pt>
    <dgm:pt modelId="{273FE8FC-FD55-49F1-9A0D-D6D12409DFF3}" type="pres">
      <dgm:prSet presAssocID="{B7C6E9FE-4298-4682-94D1-D54FFC5823CE}" presName="vert1" presStyleCnt="0"/>
      <dgm:spPr/>
    </dgm:pt>
    <dgm:pt modelId="{96405A23-F46A-4D73-98BB-8D3C36FC44C7}" type="pres">
      <dgm:prSet presAssocID="{1B8425DC-E746-4356-A71B-8B14055F855E}" presName="thickLine" presStyleLbl="alignNode1" presStyleIdx="1" presStyleCnt="8"/>
      <dgm:spPr/>
    </dgm:pt>
    <dgm:pt modelId="{A0A397A9-B099-4C99-9E33-BA8FCE500731}" type="pres">
      <dgm:prSet presAssocID="{1B8425DC-E746-4356-A71B-8B14055F855E}" presName="horz1" presStyleCnt="0"/>
      <dgm:spPr/>
    </dgm:pt>
    <dgm:pt modelId="{7647C5AB-297D-42CB-BB69-C4C44716FD54}" type="pres">
      <dgm:prSet presAssocID="{1B8425DC-E746-4356-A71B-8B14055F855E}" presName="tx1" presStyleLbl="revTx" presStyleIdx="1" presStyleCnt="8"/>
      <dgm:spPr/>
    </dgm:pt>
    <dgm:pt modelId="{EF45648D-062C-468C-ABDB-9C1FD225ADD9}" type="pres">
      <dgm:prSet presAssocID="{1B8425DC-E746-4356-A71B-8B14055F855E}" presName="vert1" presStyleCnt="0"/>
      <dgm:spPr/>
    </dgm:pt>
    <dgm:pt modelId="{8530FDD0-09F4-46BD-9763-379CD123AC7E}" type="pres">
      <dgm:prSet presAssocID="{367D72A1-2AB3-48F0-BC8C-0ED02EC132BE}" presName="thickLine" presStyleLbl="alignNode1" presStyleIdx="2" presStyleCnt="8"/>
      <dgm:spPr/>
    </dgm:pt>
    <dgm:pt modelId="{569FE02F-4615-42AD-AC31-6053981E5342}" type="pres">
      <dgm:prSet presAssocID="{367D72A1-2AB3-48F0-BC8C-0ED02EC132BE}" presName="horz1" presStyleCnt="0"/>
      <dgm:spPr/>
    </dgm:pt>
    <dgm:pt modelId="{B830350B-C089-4CDC-9E6F-7D035F9CF1D6}" type="pres">
      <dgm:prSet presAssocID="{367D72A1-2AB3-48F0-BC8C-0ED02EC132BE}" presName="tx1" presStyleLbl="revTx" presStyleIdx="2" presStyleCnt="8"/>
      <dgm:spPr/>
    </dgm:pt>
    <dgm:pt modelId="{82D105A2-A05B-4D3E-BDD1-393018F345B3}" type="pres">
      <dgm:prSet presAssocID="{367D72A1-2AB3-48F0-BC8C-0ED02EC132BE}" presName="vert1" presStyleCnt="0"/>
      <dgm:spPr/>
    </dgm:pt>
    <dgm:pt modelId="{04FC0E81-6737-4E1A-8576-B01355AAE92B}" type="pres">
      <dgm:prSet presAssocID="{95359BDE-B710-4869-89B2-D2C7A62874D6}" presName="thickLine" presStyleLbl="alignNode1" presStyleIdx="3" presStyleCnt="8"/>
      <dgm:spPr/>
    </dgm:pt>
    <dgm:pt modelId="{57DC74E0-17B0-4362-A05B-D7B5AF688E2C}" type="pres">
      <dgm:prSet presAssocID="{95359BDE-B710-4869-89B2-D2C7A62874D6}" presName="horz1" presStyleCnt="0"/>
      <dgm:spPr/>
    </dgm:pt>
    <dgm:pt modelId="{DE00F4E0-0EA4-4CA3-8961-2C38826B7CA4}" type="pres">
      <dgm:prSet presAssocID="{95359BDE-B710-4869-89B2-D2C7A62874D6}" presName="tx1" presStyleLbl="revTx" presStyleIdx="3" presStyleCnt="8"/>
      <dgm:spPr/>
    </dgm:pt>
    <dgm:pt modelId="{79D0D842-22D0-46E3-9364-41C375789A26}" type="pres">
      <dgm:prSet presAssocID="{95359BDE-B710-4869-89B2-D2C7A62874D6}" presName="vert1" presStyleCnt="0"/>
      <dgm:spPr/>
    </dgm:pt>
    <dgm:pt modelId="{362F62E2-75DF-4C20-B069-6898546E2930}" type="pres">
      <dgm:prSet presAssocID="{23BD8F2A-1C5C-47EA-ABAB-A5451F60224B}" presName="thickLine" presStyleLbl="alignNode1" presStyleIdx="4" presStyleCnt="8"/>
      <dgm:spPr/>
    </dgm:pt>
    <dgm:pt modelId="{75946D7C-9CCB-44C4-8B77-637D37089A57}" type="pres">
      <dgm:prSet presAssocID="{23BD8F2A-1C5C-47EA-ABAB-A5451F60224B}" presName="horz1" presStyleCnt="0"/>
      <dgm:spPr/>
    </dgm:pt>
    <dgm:pt modelId="{A7A6E8B0-E9DB-432B-AC23-5808999616B6}" type="pres">
      <dgm:prSet presAssocID="{23BD8F2A-1C5C-47EA-ABAB-A5451F60224B}" presName="tx1" presStyleLbl="revTx" presStyleIdx="4" presStyleCnt="8"/>
      <dgm:spPr/>
    </dgm:pt>
    <dgm:pt modelId="{1FC3516E-0383-4C5C-8892-15C62B5D7B83}" type="pres">
      <dgm:prSet presAssocID="{23BD8F2A-1C5C-47EA-ABAB-A5451F60224B}" presName="vert1" presStyleCnt="0"/>
      <dgm:spPr/>
    </dgm:pt>
    <dgm:pt modelId="{40F37B0D-0900-4401-BF0C-0F5E10313B18}" type="pres">
      <dgm:prSet presAssocID="{7222CD78-C1DE-44F1-ABE4-F41C1297E2F4}" presName="thickLine" presStyleLbl="alignNode1" presStyleIdx="5" presStyleCnt="8"/>
      <dgm:spPr/>
    </dgm:pt>
    <dgm:pt modelId="{230AD321-7C81-48AE-8599-F3900ED7F9B4}" type="pres">
      <dgm:prSet presAssocID="{7222CD78-C1DE-44F1-ABE4-F41C1297E2F4}" presName="horz1" presStyleCnt="0"/>
      <dgm:spPr/>
    </dgm:pt>
    <dgm:pt modelId="{ADD7821A-B252-4CC1-A59B-635FE15C21DE}" type="pres">
      <dgm:prSet presAssocID="{7222CD78-C1DE-44F1-ABE4-F41C1297E2F4}" presName="tx1" presStyleLbl="revTx" presStyleIdx="5" presStyleCnt="8"/>
      <dgm:spPr/>
    </dgm:pt>
    <dgm:pt modelId="{949FD4E0-E56D-4CC7-ABA0-EF82FCEDDB1B}" type="pres">
      <dgm:prSet presAssocID="{7222CD78-C1DE-44F1-ABE4-F41C1297E2F4}" presName="vert1" presStyleCnt="0"/>
      <dgm:spPr/>
    </dgm:pt>
    <dgm:pt modelId="{806077BF-A04D-45C1-8C91-0E3674A26232}" type="pres">
      <dgm:prSet presAssocID="{FAC1F2D0-A518-4982-974B-937D612F461B}" presName="thickLine" presStyleLbl="alignNode1" presStyleIdx="6" presStyleCnt="8"/>
      <dgm:spPr/>
    </dgm:pt>
    <dgm:pt modelId="{3854967B-706A-47CA-9293-26EE1022168C}" type="pres">
      <dgm:prSet presAssocID="{FAC1F2D0-A518-4982-974B-937D612F461B}" presName="horz1" presStyleCnt="0"/>
      <dgm:spPr/>
    </dgm:pt>
    <dgm:pt modelId="{48A659EA-7182-456B-8DDB-D848FB485F3C}" type="pres">
      <dgm:prSet presAssocID="{FAC1F2D0-A518-4982-974B-937D612F461B}" presName="tx1" presStyleLbl="revTx" presStyleIdx="6" presStyleCnt="8"/>
      <dgm:spPr/>
    </dgm:pt>
    <dgm:pt modelId="{A635AA79-2A67-4A4E-988B-E0B7480DC766}" type="pres">
      <dgm:prSet presAssocID="{FAC1F2D0-A518-4982-974B-937D612F461B}" presName="vert1" presStyleCnt="0"/>
      <dgm:spPr/>
    </dgm:pt>
    <dgm:pt modelId="{22C53095-2E6D-49C1-98E4-F621D7D11E5D}" type="pres">
      <dgm:prSet presAssocID="{24B1390B-282D-4E49-BA79-DA1E410F3E3E}" presName="thickLine" presStyleLbl="alignNode1" presStyleIdx="7" presStyleCnt="8"/>
      <dgm:spPr/>
    </dgm:pt>
    <dgm:pt modelId="{20BBCFCB-93BA-4F37-B1BB-FF777C8BAF8B}" type="pres">
      <dgm:prSet presAssocID="{24B1390B-282D-4E49-BA79-DA1E410F3E3E}" presName="horz1" presStyleCnt="0"/>
      <dgm:spPr/>
    </dgm:pt>
    <dgm:pt modelId="{F1E7B5C0-348E-4F16-BF56-EEC748E08082}" type="pres">
      <dgm:prSet presAssocID="{24B1390B-282D-4E49-BA79-DA1E410F3E3E}" presName="tx1" presStyleLbl="revTx" presStyleIdx="7" presStyleCnt="8"/>
      <dgm:spPr/>
    </dgm:pt>
    <dgm:pt modelId="{4414B4FA-9BB3-4D95-8881-FDBBECEF61D4}" type="pres">
      <dgm:prSet presAssocID="{24B1390B-282D-4E49-BA79-DA1E410F3E3E}" presName="vert1" presStyleCnt="0"/>
      <dgm:spPr/>
    </dgm:pt>
  </dgm:ptLst>
  <dgm:cxnLst>
    <dgm:cxn modelId="{7ACCBD05-0C1B-448D-B73D-3BC5A39DEF69}" srcId="{8175D8A8-AA8E-4251-A902-020A5426FA61}" destId="{24B1390B-282D-4E49-BA79-DA1E410F3E3E}" srcOrd="7" destOrd="0" parTransId="{67212814-FC83-4748-BA8F-7A13F8B92A02}" sibTransId="{4C2839DD-B467-41D1-B60F-5AA75A153EDA}"/>
    <dgm:cxn modelId="{16C21F2A-09DD-4AB7-9095-D96810596DC7}" type="presOf" srcId="{FAC1F2D0-A518-4982-974B-937D612F461B}" destId="{48A659EA-7182-456B-8DDB-D848FB485F3C}" srcOrd="0" destOrd="0" presId="urn:microsoft.com/office/officeart/2008/layout/LinedList"/>
    <dgm:cxn modelId="{A0EF4634-411F-4700-AD3D-E44D602E9D36}" srcId="{8175D8A8-AA8E-4251-A902-020A5426FA61}" destId="{B7C6E9FE-4298-4682-94D1-D54FFC5823CE}" srcOrd="0" destOrd="0" parTransId="{45CB0F86-72EA-497F-89C7-8284D10BD760}" sibTransId="{CA39F05F-778E-49B3-8C9A-BFCE429BDE4B}"/>
    <dgm:cxn modelId="{02FF9A3B-7DCA-4FBD-945A-DFBBC2AC6902}" type="presOf" srcId="{8175D8A8-AA8E-4251-A902-020A5426FA61}" destId="{27F626D2-4B85-4F92-BB11-3C5F89808D8C}" srcOrd="0" destOrd="0" presId="urn:microsoft.com/office/officeart/2008/layout/LinedList"/>
    <dgm:cxn modelId="{CA1D863F-A28A-4D42-A2A1-9F9B9B1F8E9C}" type="presOf" srcId="{B7C6E9FE-4298-4682-94D1-D54FFC5823CE}" destId="{B7DB4832-D789-4A2E-A490-8712D10703EC}" srcOrd="0" destOrd="0" presId="urn:microsoft.com/office/officeart/2008/layout/LinedList"/>
    <dgm:cxn modelId="{3C0B295D-DF78-4F0B-A7F5-64FE0EA090CC}" type="presOf" srcId="{95359BDE-B710-4869-89B2-D2C7A62874D6}" destId="{DE00F4E0-0EA4-4CA3-8961-2C38826B7CA4}" srcOrd="0" destOrd="0" presId="urn:microsoft.com/office/officeart/2008/layout/LinedList"/>
    <dgm:cxn modelId="{AADA815F-24EA-467C-A814-0D05DD48AC14}" srcId="{8175D8A8-AA8E-4251-A902-020A5426FA61}" destId="{95359BDE-B710-4869-89B2-D2C7A62874D6}" srcOrd="3" destOrd="0" parTransId="{424B1FFB-F045-40E1-9B02-CE606220FD7C}" sibTransId="{9D2CB362-AE67-442F-B8DC-66F8373B807E}"/>
    <dgm:cxn modelId="{AD532F45-CC63-43A9-89C6-F1F0CC620BF2}" type="presOf" srcId="{367D72A1-2AB3-48F0-BC8C-0ED02EC132BE}" destId="{B830350B-C089-4CDC-9E6F-7D035F9CF1D6}" srcOrd="0" destOrd="0" presId="urn:microsoft.com/office/officeart/2008/layout/LinedList"/>
    <dgm:cxn modelId="{F318294B-B8F4-48A7-B6FE-D6263A3DEE91}" srcId="{8175D8A8-AA8E-4251-A902-020A5426FA61}" destId="{1B8425DC-E746-4356-A71B-8B14055F855E}" srcOrd="1" destOrd="0" parTransId="{E32B75B9-A047-44CE-BAB8-7925972A8B59}" sibTransId="{1FA54A04-51CC-4A04-973E-BB21DBA522D8}"/>
    <dgm:cxn modelId="{ABE1A76F-8F93-4199-865E-A6838E1F59E6}" srcId="{8175D8A8-AA8E-4251-A902-020A5426FA61}" destId="{FAC1F2D0-A518-4982-974B-937D612F461B}" srcOrd="6" destOrd="0" parTransId="{89D323C0-7983-4417-B596-6DED07690621}" sibTransId="{2A8464F5-05DE-4162-9FC6-CDD034A68991}"/>
    <dgm:cxn modelId="{42315B52-5880-4BF9-8FFA-EED72039A63B}" srcId="{8175D8A8-AA8E-4251-A902-020A5426FA61}" destId="{367D72A1-2AB3-48F0-BC8C-0ED02EC132BE}" srcOrd="2" destOrd="0" parTransId="{F788C94B-6435-4592-8A20-4FF676181992}" sibTransId="{B487A481-DBBA-4C60-AAA6-B269BC5A6F18}"/>
    <dgm:cxn modelId="{82689277-8765-466D-BEA3-6DFCE3CB61E0}" type="presOf" srcId="{24B1390B-282D-4E49-BA79-DA1E410F3E3E}" destId="{F1E7B5C0-348E-4F16-BF56-EEC748E08082}" srcOrd="0" destOrd="0" presId="urn:microsoft.com/office/officeart/2008/layout/LinedList"/>
    <dgm:cxn modelId="{671D4688-8812-4566-902E-4DCBE49A43FF}" type="presOf" srcId="{1B8425DC-E746-4356-A71B-8B14055F855E}" destId="{7647C5AB-297D-42CB-BB69-C4C44716FD54}" srcOrd="0" destOrd="0" presId="urn:microsoft.com/office/officeart/2008/layout/LinedList"/>
    <dgm:cxn modelId="{581D208C-2093-482D-92FA-CC77A7515215}" srcId="{8175D8A8-AA8E-4251-A902-020A5426FA61}" destId="{23BD8F2A-1C5C-47EA-ABAB-A5451F60224B}" srcOrd="4" destOrd="0" parTransId="{36E752B8-27D7-444C-9A1C-403E73CF22E2}" sibTransId="{6E51E29D-2690-4474-B2AB-FCFD649906E0}"/>
    <dgm:cxn modelId="{40D95DBC-62B2-45E9-A2D3-5A171D10BCE2}" srcId="{8175D8A8-AA8E-4251-A902-020A5426FA61}" destId="{7222CD78-C1DE-44F1-ABE4-F41C1297E2F4}" srcOrd="5" destOrd="0" parTransId="{1D58F05F-D8E2-42C6-9A9E-63FE19E7B57B}" sibTransId="{6AA565B1-F7AB-4908-AA1C-EFAFCD03EF0A}"/>
    <dgm:cxn modelId="{E35D1DE0-ACAD-47F5-A4B5-D7D172C12DE7}" type="presOf" srcId="{7222CD78-C1DE-44F1-ABE4-F41C1297E2F4}" destId="{ADD7821A-B252-4CC1-A59B-635FE15C21DE}" srcOrd="0" destOrd="0" presId="urn:microsoft.com/office/officeart/2008/layout/LinedList"/>
    <dgm:cxn modelId="{A3C132E9-D418-431B-AD40-DED507F5ED86}" type="presOf" srcId="{23BD8F2A-1C5C-47EA-ABAB-A5451F60224B}" destId="{A7A6E8B0-E9DB-432B-AC23-5808999616B6}" srcOrd="0" destOrd="0" presId="urn:microsoft.com/office/officeart/2008/layout/LinedList"/>
    <dgm:cxn modelId="{F0BC0E00-8E0B-4C26-B2F0-975E091CFCFF}" type="presParOf" srcId="{27F626D2-4B85-4F92-BB11-3C5F89808D8C}" destId="{7749835A-298D-4354-9DBF-30A71F230DE4}" srcOrd="0" destOrd="0" presId="urn:microsoft.com/office/officeart/2008/layout/LinedList"/>
    <dgm:cxn modelId="{AA0B6254-84CF-47BD-8CF2-C4093D7AAB98}" type="presParOf" srcId="{27F626D2-4B85-4F92-BB11-3C5F89808D8C}" destId="{8E294283-8374-4B2E-8482-2850B719A69F}" srcOrd="1" destOrd="0" presId="urn:microsoft.com/office/officeart/2008/layout/LinedList"/>
    <dgm:cxn modelId="{1A10926D-EE94-4666-A31C-6D73AC6DFA32}" type="presParOf" srcId="{8E294283-8374-4B2E-8482-2850B719A69F}" destId="{B7DB4832-D789-4A2E-A490-8712D10703EC}" srcOrd="0" destOrd="0" presId="urn:microsoft.com/office/officeart/2008/layout/LinedList"/>
    <dgm:cxn modelId="{FAB8BE76-38D3-4F3B-9E64-0431BEF6FBA0}" type="presParOf" srcId="{8E294283-8374-4B2E-8482-2850B719A69F}" destId="{273FE8FC-FD55-49F1-9A0D-D6D12409DFF3}" srcOrd="1" destOrd="0" presId="urn:microsoft.com/office/officeart/2008/layout/LinedList"/>
    <dgm:cxn modelId="{AC19A638-61A7-4DAF-88EF-5D36C86CB46A}" type="presParOf" srcId="{27F626D2-4B85-4F92-BB11-3C5F89808D8C}" destId="{96405A23-F46A-4D73-98BB-8D3C36FC44C7}" srcOrd="2" destOrd="0" presId="urn:microsoft.com/office/officeart/2008/layout/LinedList"/>
    <dgm:cxn modelId="{3DD3B8F1-200D-457A-AC42-B304AA85F7F2}" type="presParOf" srcId="{27F626D2-4B85-4F92-BB11-3C5F89808D8C}" destId="{A0A397A9-B099-4C99-9E33-BA8FCE500731}" srcOrd="3" destOrd="0" presId="urn:microsoft.com/office/officeart/2008/layout/LinedList"/>
    <dgm:cxn modelId="{D3F70D43-AF92-4171-9F49-BEA34031743D}" type="presParOf" srcId="{A0A397A9-B099-4C99-9E33-BA8FCE500731}" destId="{7647C5AB-297D-42CB-BB69-C4C44716FD54}" srcOrd="0" destOrd="0" presId="urn:microsoft.com/office/officeart/2008/layout/LinedList"/>
    <dgm:cxn modelId="{D96F3646-652C-4823-9C43-D145D7419073}" type="presParOf" srcId="{A0A397A9-B099-4C99-9E33-BA8FCE500731}" destId="{EF45648D-062C-468C-ABDB-9C1FD225ADD9}" srcOrd="1" destOrd="0" presId="urn:microsoft.com/office/officeart/2008/layout/LinedList"/>
    <dgm:cxn modelId="{98FB10A7-D92A-47FA-9071-FC9E04B2DD40}" type="presParOf" srcId="{27F626D2-4B85-4F92-BB11-3C5F89808D8C}" destId="{8530FDD0-09F4-46BD-9763-379CD123AC7E}" srcOrd="4" destOrd="0" presId="urn:microsoft.com/office/officeart/2008/layout/LinedList"/>
    <dgm:cxn modelId="{43CF6C39-E217-437A-B7F1-00CC760C066E}" type="presParOf" srcId="{27F626D2-4B85-4F92-BB11-3C5F89808D8C}" destId="{569FE02F-4615-42AD-AC31-6053981E5342}" srcOrd="5" destOrd="0" presId="urn:microsoft.com/office/officeart/2008/layout/LinedList"/>
    <dgm:cxn modelId="{39B647CC-7B7E-4760-B76C-A58A96431CDD}" type="presParOf" srcId="{569FE02F-4615-42AD-AC31-6053981E5342}" destId="{B830350B-C089-4CDC-9E6F-7D035F9CF1D6}" srcOrd="0" destOrd="0" presId="urn:microsoft.com/office/officeart/2008/layout/LinedList"/>
    <dgm:cxn modelId="{811B52F1-6263-4F29-917A-995990B30704}" type="presParOf" srcId="{569FE02F-4615-42AD-AC31-6053981E5342}" destId="{82D105A2-A05B-4D3E-BDD1-393018F345B3}" srcOrd="1" destOrd="0" presId="urn:microsoft.com/office/officeart/2008/layout/LinedList"/>
    <dgm:cxn modelId="{33FF78B9-DD10-430A-B439-56216C0499B7}" type="presParOf" srcId="{27F626D2-4B85-4F92-BB11-3C5F89808D8C}" destId="{04FC0E81-6737-4E1A-8576-B01355AAE92B}" srcOrd="6" destOrd="0" presId="urn:microsoft.com/office/officeart/2008/layout/LinedList"/>
    <dgm:cxn modelId="{5B2DC77B-8F74-4D3A-9FF9-7E8BE7DCCCDB}" type="presParOf" srcId="{27F626D2-4B85-4F92-BB11-3C5F89808D8C}" destId="{57DC74E0-17B0-4362-A05B-D7B5AF688E2C}" srcOrd="7" destOrd="0" presId="urn:microsoft.com/office/officeart/2008/layout/LinedList"/>
    <dgm:cxn modelId="{CDE086CB-13AE-4A27-961C-B497E6E46C10}" type="presParOf" srcId="{57DC74E0-17B0-4362-A05B-D7B5AF688E2C}" destId="{DE00F4E0-0EA4-4CA3-8961-2C38826B7CA4}" srcOrd="0" destOrd="0" presId="urn:microsoft.com/office/officeart/2008/layout/LinedList"/>
    <dgm:cxn modelId="{6BE746AE-CFE3-46F6-BAFF-CD646CA46028}" type="presParOf" srcId="{57DC74E0-17B0-4362-A05B-D7B5AF688E2C}" destId="{79D0D842-22D0-46E3-9364-41C375789A26}" srcOrd="1" destOrd="0" presId="urn:microsoft.com/office/officeart/2008/layout/LinedList"/>
    <dgm:cxn modelId="{78BD8A7A-E79B-437A-BE68-F6EDE9A30B5F}" type="presParOf" srcId="{27F626D2-4B85-4F92-BB11-3C5F89808D8C}" destId="{362F62E2-75DF-4C20-B069-6898546E2930}" srcOrd="8" destOrd="0" presId="urn:microsoft.com/office/officeart/2008/layout/LinedList"/>
    <dgm:cxn modelId="{778142E4-32B8-4221-9855-2B1F4489861C}" type="presParOf" srcId="{27F626D2-4B85-4F92-BB11-3C5F89808D8C}" destId="{75946D7C-9CCB-44C4-8B77-637D37089A57}" srcOrd="9" destOrd="0" presId="urn:microsoft.com/office/officeart/2008/layout/LinedList"/>
    <dgm:cxn modelId="{7EF3C08C-0B0B-45B4-93D0-7CCE331C4591}" type="presParOf" srcId="{75946D7C-9CCB-44C4-8B77-637D37089A57}" destId="{A7A6E8B0-E9DB-432B-AC23-5808999616B6}" srcOrd="0" destOrd="0" presId="urn:microsoft.com/office/officeart/2008/layout/LinedList"/>
    <dgm:cxn modelId="{1080A267-C030-4147-A7A9-F92C98BEFF4C}" type="presParOf" srcId="{75946D7C-9CCB-44C4-8B77-637D37089A57}" destId="{1FC3516E-0383-4C5C-8892-15C62B5D7B83}" srcOrd="1" destOrd="0" presId="urn:microsoft.com/office/officeart/2008/layout/LinedList"/>
    <dgm:cxn modelId="{180C7A65-2531-4732-8663-C6B507D80D2E}" type="presParOf" srcId="{27F626D2-4B85-4F92-BB11-3C5F89808D8C}" destId="{40F37B0D-0900-4401-BF0C-0F5E10313B18}" srcOrd="10" destOrd="0" presId="urn:microsoft.com/office/officeart/2008/layout/LinedList"/>
    <dgm:cxn modelId="{2EF0EBAE-1098-410F-8F93-103FB450D057}" type="presParOf" srcId="{27F626D2-4B85-4F92-BB11-3C5F89808D8C}" destId="{230AD321-7C81-48AE-8599-F3900ED7F9B4}" srcOrd="11" destOrd="0" presId="urn:microsoft.com/office/officeart/2008/layout/LinedList"/>
    <dgm:cxn modelId="{6F10B493-FF32-4FAF-ABCF-E3BBEF3E8E62}" type="presParOf" srcId="{230AD321-7C81-48AE-8599-F3900ED7F9B4}" destId="{ADD7821A-B252-4CC1-A59B-635FE15C21DE}" srcOrd="0" destOrd="0" presId="urn:microsoft.com/office/officeart/2008/layout/LinedList"/>
    <dgm:cxn modelId="{5EF343D2-C498-4ED5-AD2B-B26CA59A853B}" type="presParOf" srcId="{230AD321-7C81-48AE-8599-F3900ED7F9B4}" destId="{949FD4E0-E56D-4CC7-ABA0-EF82FCEDDB1B}" srcOrd="1" destOrd="0" presId="urn:microsoft.com/office/officeart/2008/layout/LinedList"/>
    <dgm:cxn modelId="{E3A0E3B1-86E0-4856-B99B-9986ACF37072}" type="presParOf" srcId="{27F626D2-4B85-4F92-BB11-3C5F89808D8C}" destId="{806077BF-A04D-45C1-8C91-0E3674A26232}" srcOrd="12" destOrd="0" presId="urn:microsoft.com/office/officeart/2008/layout/LinedList"/>
    <dgm:cxn modelId="{2FA8FA35-74F7-47AD-BE6D-FBA68AB300D4}" type="presParOf" srcId="{27F626D2-4B85-4F92-BB11-3C5F89808D8C}" destId="{3854967B-706A-47CA-9293-26EE1022168C}" srcOrd="13" destOrd="0" presId="urn:microsoft.com/office/officeart/2008/layout/LinedList"/>
    <dgm:cxn modelId="{CC03E46E-8281-40A4-BFBD-6A1B58B4F278}" type="presParOf" srcId="{3854967B-706A-47CA-9293-26EE1022168C}" destId="{48A659EA-7182-456B-8DDB-D848FB485F3C}" srcOrd="0" destOrd="0" presId="urn:microsoft.com/office/officeart/2008/layout/LinedList"/>
    <dgm:cxn modelId="{0523221A-6193-4C75-BAFD-20FF129B9550}" type="presParOf" srcId="{3854967B-706A-47CA-9293-26EE1022168C}" destId="{A635AA79-2A67-4A4E-988B-E0B7480DC766}" srcOrd="1" destOrd="0" presId="urn:microsoft.com/office/officeart/2008/layout/LinedList"/>
    <dgm:cxn modelId="{AAA3F114-1226-4782-AC4C-9050733FC523}" type="presParOf" srcId="{27F626D2-4B85-4F92-BB11-3C5F89808D8C}" destId="{22C53095-2E6D-49C1-98E4-F621D7D11E5D}" srcOrd="14" destOrd="0" presId="urn:microsoft.com/office/officeart/2008/layout/LinedList"/>
    <dgm:cxn modelId="{7988A724-5336-409F-A986-0FE15271A1A0}" type="presParOf" srcId="{27F626D2-4B85-4F92-BB11-3C5F89808D8C}" destId="{20BBCFCB-93BA-4F37-B1BB-FF777C8BAF8B}" srcOrd="15" destOrd="0" presId="urn:microsoft.com/office/officeart/2008/layout/LinedList"/>
    <dgm:cxn modelId="{40058F8A-546C-45E9-96F9-6B87D176D02C}" type="presParOf" srcId="{20BBCFCB-93BA-4F37-B1BB-FF777C8BAF8B}" destId="{F1E7B5C0-348E-4F16-BF56-EEC748E08082}" srcOrd="0" destOrd="0" presId="urn:microsoft.com/office/officeart/2008/layout/LinedList"/>
    <dgm:cxn modelId="{12546D72-BF8A-42AD-B89D-A11448BC27FC}" type="presParOf" srcId="{20BBCFCB-93BA-4F37-B1BB-FF777C8BAF8B}" destId="{4414B4FA-9BB3-4D95-8881-FDBBECEF61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9F8BC11-A157-4D54-800C-7B0A2B9119B6}"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C27A707F-47B6-484B-A2C0-BE0FF7C57227}">
      <dgm:prSet/>
      <dgm:spPr>
        <a:solidFill>
          <a:schemeClr val="tx2"/>
        </a:solidFill>
      </dgm:spPr>
      <dgm:t>
        <a:bodyPr/>
        <a:lstStyle/>
        <a:p>
          <a:r>
            <a:rPr lang="en-US" baseline="0"/>
            <a:t>Management’s Discussion and Analysis.</a:t>
          </a:r>
          <a:endParaRPr lang="en-US"/>
        </a:p>
      </dgm:t>
    </dgm:pt>
    <dgm:pt modelId="{5537877C-A0D5-4757-8130-1E93D536E786}" type="parTrans" cxnId="{8B0DF2D8-7F99-4E12-A758-2BDE148E3EFB}">
      <dgm:prSet/>
      <dgm:spPr/>
      <dgm:t>
        <a:bodyPr/>
        <a:lstStyle/>
        <a:p>
          <a:endParaRPr lang="en-US"/>
        </a:p>
      </dgm:t>
    </dgm:pt>
    <dgm:pt modelId="{5976B882-AD7F-4A65-A7E7-6B1854F850A0}" type="sibTrans" cxnId="{8B0DF2D8-7F99-4E12-A758-2BDE148E3EFB}">
      <dgm:prSet/>
      <dgm:spPr/>
      <dgm:t>
        <a:bodyPr/>
        <a:lstStyle/>
        <a:p>
          <a:endParaRPr lang="en-US"/>
        </a:p>
      </dgm:t>
    </dgm:pt>
    <dgm:pt modelId="{F95F568A-55E8-444E-A30A-EF06673C2C51}">
      <dgm:prSet/>
      <dgm:spPr>
        <a:solidFill>
          <a:schemeClr val="tx2"/>
        </a:solidFill>
      </dgm:spPr>
      <dgm:t>
        <a:bodyPr/>
        <a:lstStyle/>
        <a:p>
          <a:r>
            <a:rPr lang="en-US" baseline="0"/>
            <a:t>Clarification of operating and nonoperating in proprietary funds.</a:t>
          </a:r>
          <a:endParaRPr lang="en-US"/>
        </a:p>
      </dgm:t>
    </dgm:pt>
    <dgm:pt modelId="{A26F7F0F-B7CC-48B5-88FD-A2C39F7A2401}" type="parTrans" cxnId="{7638338D-4695-48F3-B272-B07F95BA52D3}">
      <dgm:prSet/>
      <dgm:spPr/>
      <dgm:t>
        <a:bodyPr/>
        <a:lstStyle/>
        <a:p>
          <a:endParaRPr lang="en-US"/>
        </a:p>
      </dgm:t>
    </dgm:pt>
    <dgm:pt modelId="{6114CEF0-4A0E-40C5-BF43-33A36DF0F9A8}" type="sibTrans" cxnId="{7638338D-4695-48F3-B272-B07F95BA52D3}">
      <dgm:prSet/>
      <dgm:spPr/>
      <dgm:t>
        <a:bodyPr/>
        <a:lstStyle/>
        <a:p>
          <a:endParaRPr lang="en-US"/>
        </a:p>
      </dgm:t>
    </dgm:pt>
    <dgm:pt modelId="{4F3E1072-2510-499A-B4E9-265FF23189E4}">
      <dgm:prSet/>
      <dgm:spPr>
        <a:solidFill>
          <a:schemeClr val="tx2"/>
        </a:solidFill>
      </dgm:spPr>
      <dgm:t>
        <a:bodyPr/>
        <a:lstStyle/>
        <a:p>
          <a:r>
            <a:rPr lang="en-US" baseline="0"/>
            <a:t>Presentation of proprietary funds statement of revenues, expenses, and changes in net position.</a:t>
          </a:r>
          <a:endParaRPr lang="en-US"/>
        </a:p>
      </dgm:t>
    </dgm:pt>
    <dgm:pt modelId="{B01740B4-C2E7-4FF4-9A3C-75D9EDE70F51}" type="parTrans" cxnId="{0872510D-B17A-41D5-A485-E44C901D8B94}">
      <dgm:prSet/>
      <dgm:spPr/>
      <dgm:t>
        <a:bodyPr/>
        <a:lstStyle/>
        <a:p>
          <a:endParaRPr lang="en-US"/>
        </a:p>
      </dgm:t>
    </dgm:pt>
    <dgm:pt modelId="{DE2142AC-8F59-47CE-A994-E0AFD3C3C82B}" type="sibTrans" cxnId="{0872510D-B17A-41D5-A485-E44C901D8B94}">
      <dgm:prSet/>
      <dgm:spPr/>
      <dgm:t>
        <a:bodyPr/>
        <a:lstStyle/>
        <a:p>
          <a:endParaRPr lang="en-US"/>
        </a:p>
      </dgm:t>
    </dgm:pt>
    <dgm:pt modelId="{D8EEA378-E667-4D38-B55E-F4C719A2B159}">
      <dgm:prSet/>
      <dgm:spPr>
        <a:solidFill>
          <a:schemeClr val="tx2"/>
        </a:solidFill>
      </dgm:spPr>
      <dgm:t>
        <a:bodyPr/>
        <a:lstStyle/>
        <a:p>
          <a:r>
            <a:rPr lang="en-US" baseline="0"/>
            <a:t>Budgetary comparisons.</a:t>
          </a:r>
          <a:endParaRPr lang="en-US"/>
        </a:p>
      </dgm:t>
    </dgm:pt>
    <dgm:pt modelId="{E462CE15-56EB-4D61-9235-65D037FCD4D5}" type="parTrans" cxnId="{F98D8776-CC56-4C4C-9783-F4DE6F26DBF5}">
      <dgm:prSet/>
      <dgm:spPr/>
      <dgm:t>
        <a:bodyPr/>
        <a:lstStyle/>
        <a:p>
          <a:endParaRPr lang="en-US"/>
        </a:p>
      </dgm:t>
    </dgm:pt>
    <dgm:pt modelId="{4A8EECD9-6D89-4AB1-8C42-EE889A716C36}" type="sibTrans" cxnId="{F98D8776-CC56-4C4C-9783-F4DE6F26DBF5}">
      <dgm:prSet/>
      <dgm:spPr/>
      <dgm:t>
        <a:bodyPr/>
        <a:lstStyle/>
        <a:p>
          <a:endParaRPr lang="en-US"/>
        </a:p>
      </dgm:t>
    </dgm:pt>
    <dgm:pt modelId="{2F88C922-BC4F-4B9C-8922-352B4802E043}">
      <dgm:prSet/>
      <dgm:spPr>
        <a:solidFill>
          <a:schemeClr val="tx2"/>
        </a:solidFill>
      </dgm:spPr>
      <dgm:t>
        <a:bodyPr/>
        <a:lstStyle/>
        <a:p>
          <a:r>
            <a:rPr lang="en-US" baseline="0"/>
            <a:t>Major component </a:t>
          </a:r>
          <a:br>
            <a:rPr lang="en-US" baseline="0"/>
          </a:br>
          <a:r>
            <a:rPr lang="en-US" baseline="0"/>
            <a:t>unit presentations.</a:t>
          </a:r>
          <a:endParaRPr lang="en-US"/>
        </a:p>
      </dgm:t>
    </dgm:pt>
    <dgm:pt modelId="{BC7A7F01-F163-4B74-B1CE-3378E3825029}" type="parTrans" cxnId="{02AD68F2-41E8-4B5A-A910-5C6B9C2C3203}">
      <dgm:prSet/>
      <dgm:spPr/>
      <dgm:t>
        <a:bodyPr/>
        <a:lstStyle/>
        <a:p>
          <a:endParaRPr lang="en-US"/>
        </a:p>
      </dgm:t>
    </dgm:pt>
    <dgm:pt modelId="{76AAD143-1907-4E75-A8A8-EFFC803C4A80}" type="sibTrans" cxnId="{02AD68F2-41E8-4B5A-A910-5C6B9C2C3203}">
      <dgm:prSet/>
      <dgm:spPr/>
      <dgm:t>
        <a:bodyPr/>
        <a:lstStyle/>
        <a:p>
          <a:endParaRPr lang="en-US"/>
        </a:p>
      </dgm:t>
    </dgm:pt>
    <dgm:pt modelId="{E6C5607E-EF2C-41E1-B6B9-236B21242620}">
      <dgm:prSet/>
      <dgm:spPr>
        <a:solidFill>
          <a:schemeClr val="tx2"/>
        </a:solidFill>
      </dgm:spPr>
      <dgm:t>
        <a:bodyPr/>
        <a:lstStyle/>
        <a:p>
          <a:r>
            <a:rPr lang="en-US" baseline="0"/>
            <a:t>Unusual or </a:t>
          </a:r>
          <a:br>
            <a:rPr lang="en-US" baseline="0"/>
          </a:br>
          <a:r>
            <a:rPr lang="en-US" baseline="0"/>
            <a:t>infrequent items.</a:t>
          </a:r>
          <a:endParaRPr lang="en-US"/>
        </a:p>
      </dgm:t>
    </dgm:pt>
    <dgm:pt modelId="{0D2CF647-8249-4465-819A-7F56BCDC7F43}" type="parTrans" cxnId="{0FB15747-16B6-4883-A3BD-C80B4447660B}">
      <dgm:prSet/>
      <dgm:spPr/>
      <dgm:t>
        <a:bodyPr/>
        <a:lstStyle/>
        <a:p>
          <a:endParaRPr lang="en-US"/>
        </a:p>
      </dgm:t>
    </dgm:pt>
    <dgm:pt modelId="{2B266D8C-723D-4EEC-BB15-8C66B2BE00A2}" type="sibTrans" cxnId="{0FB15747-16B6-4883-A3BD-C80B4447660B}">
      <dgm:prSet/>
      <dgm:spPr/>
      <dgm:t>
        <a:bodyPr/>
        <a:lstStyle/>
        <a:p>
          <a:endParaRPr lang="en-US"/>
        </a:p>
      </dgm:t>
    </dgm:pt>
    <dgm:pt modelId="{33E95AA0-33E2-41C1-A61B-403860336D19}" type="pres">
      <dgm:prSet presAssocID="{39F8BC11-A157-4D54-800C-7B0A2B9119B6}" presName="diagram" presStyleCnt="0">
        <dgm:presLayoutVars>
          <dgm:dir/>
          <dgm:resizeHandles val="exact"/>
        </dgm:presLayoutVars>
      </dgm:prSet>
      <dgm:spPr/>
    </dgm:pt>
    <dgm:pt modelId="{8210BA2D-CA00-4AF8-AB6A-134FEFD7B5FE}" type="pres">
      <dgm:prSet presAssocID="{C27A707F-47B6-484B-A2C0-BE0FF7C57227}" presName="node" presStyleLbl="node1" presStyleIdx="0" presStyleCnt="6">
        <dgm:presLayoutVars>
          <dgm:bulletEnabled val="1"/>
        </dgm:presLayoutVars>
      </dgm:prSet>
      <dgm:spPr/>
    </dgm:pt>
    <dgm:pt modelId="{FD579D96-B00D-465C-9B7A-DC7E7E2F9211}" type="pres">
      <dgm:prSet presAssocID="{5976B882-AD7F-4A65-A7E7-6B1854F850A0}" presName="sibTrans" presStyleCnt="0"/>
      <dgm:spPr/>
    </dgm:pt>
    <dgm:pt modelId="{1E1A038C-1B1F-46DD-B426-CAFB70F89D67}" type="pres">
      <dgm:prSet presAssocID="{F95F568A-55E8-444E-A30A-EF06673C2C51}" presName="node" presStyleLbl="node1" presStyleIdx="1" presStyleCnt="6">
        <dgm:presLayoutVars>
          <dgm:bulletEnabled val="1"/>
        </dgm:presLayoutVars>
      </dgm:prSet>
      <dgm:spPr/>
    </dgm:pt>
    <dgm:pt modelId="{4B720BF3-FF50-4C1D-B1A0-CF529A19B45A}" type="pres">
      <dgm:prSet presAssocID="{6114CEF0-4A0E-40C5-BF43-33A36DF0F9A8}" presName="sibTrans" presStyleCnt="0"/>
      <dgm:spPr/>
    </dgm:pt>
    <dgm:pt modelId="{1A4EA5BD-2289-4122-B9F0-049701C778FF}" type="pres">
      <dgm:prSet presAssocID="{4F3E1072-2510-499A-B4E9-265FF23189E4}" presName="node" presStyleLbl="node1" presStyleIdx="2" presStyleCnt="6">
        <dgm:presLayoutVars>
          <dgm:bulletEnabled val="1"/>
        </dgm:presLayoutVars>
      </dgm:prSet>
      <dgm:spPr/>
    </dgm:pt>
    <dgm:pt modelId="{4E191058-86D5-449F-A917-43730ABD662A}" type="pres">
      <dgm:prSet presAssocID="{DE2142AC-8F59-47CE-A994-E0AFD3C3C82B}" presName="sibTrans" presStyleCnt="0"/>
      <dgm:spPr/>
    </dgm:pt>
    <dgm:pt modelId="{FB79B293-02DF-49FA-B16A-0A5396852BE2}" type="pres">
      <dgm:prSet presAssocID="{D8EEA378-E667-4D38-B55E-F4C719A2B159}" presName="node" presStyleLbl="node1" presStyleIdx="3" presStyleCnt="6">
        <dgm:presLayoutVars>
          <dgm:bulletEnabled val="1"/>
        </dgm:presLayoutVars>
      </dgm:prSet>
      <dgm:spPr/>
    </dgm:pt>
    <dgm:pt modelId="{135A9D27-F58C-41E4-A833-6FD8F4643276}" type="pres">
      <dgm:prSet presAssocID="{4A8EECD9-6D89-4AB1-8C42-EE889A716C36}" presName="sibTrans" presStyleCnt="0"/>
      <dgm:spPr/>
    </dgm:pt>
    <dgm:pt modelId="{40F633D3-DFAE-4CFB-BABA-3BCDDC6AADF5}" type="pres">
      <dgm:prSet presAssocID="{2F88C922-BC4F-4B9C-8922-352B4802E043}" presName="node" presStyleLbl="node1" presStyleIdx="4" presStyleCnt="6">
        <dgm:presLayoutVars>
          <dgm:bulletEnabled val="1"/>
        </dgm:presLayoutVars>
      </dgm:prSet>
      <dgm:spPr/>
    </dgm:pt>
    <dgm:pt modelId="{E03C9B86-455B-4E87-AFEB-5BCFECF5478A}" type="pres">
      <dgm:prSet presAssocID="{76AAD143-1907-4E75-A8A8-EFFC803C4A80}" presName="sibTrans" presStyleCnt="0"/>
      <dgm:spPr/>
    </dgm:pt>
    <dgm:pt modelId="{A6740F0F-8810-401D-A2E5-D422A417FB99}" type="pres">
      <dgm:prSet presAssocID="{E6C5607E-EF2C-41E1-B6B9-236B21242620}" presName="node" presStyleLbl="node1" presStyleIdx="5" presStyleCnt="6">
        <dgm:presLayoutVars>
          <dgm:bulletEnabled val="1"/>
        </dgm:presLayoutVars>
      </dgm:prSet>
      <dgm:spPr/>
    </dgm:pt>
  </dgm:ptLst>
  <dgm:cxnLst>
    <dgm:cxn modelId="{0872510D-B17A-41D5-A485-E44C901D8B94}" srcId="{39F8BC11-A157-4D54-800C-7B0A2B9119B6}" destId="{4F3E1072-2510-499A-B4E9-265FF23189E4}" srcOrd="2" destOrd="0" parTransId="{B01740B4-C2E7-4FF4-9A3C-75D9EDE70F51}" sibTransId="{DE2142AC-8F59-47CE-A994-E0AFD3C3C82B}"/>
    <dgm:cxn modelId="{41E4820D-8D0B-462A-A87D-39035DCBEBB1}" type="presOf" srcId="{4F3E1072-2510-499A-B4E9-265FF23189E4}" destId="{1A4EA5BD-2289-4122-B9F0-049701C778FF}" srcOrd="0" destOrd="0" presId="urn:microsoft.com/office/officeart/2005/8/layout/default"/>
    <dgm:cxn modelId="{0FB15747-16B6-4883-A3BD-C80B4447660B}" srcId="{39F8BC11-A157-4D54-800C-7B0A2B9119B6}" destId="{E6C5607E-EF2C-41E1-B6B9-236B21242620}" srcOrd="5" destOrd="0" parTransId="{0D2CF647-8249-4465-819A-7F56BCDC7F43}" sibTransId="{2B266D8C-723D-4EEC-BB15-8C66B2BE00A2}"/>
    <dgm:cxn modelId="{F98D8776-CC56-4C4C-9783-F4DE6F26DBF5}" srcId="{39F8BC11-A157-4D54-800C-7B0A2B9119B6}" destId="{D8EEA378-E667-4D38-B55E-F4C719A2B159}" srcOrd="3" destOrd="0" parTransId="{E462CE15-56EB-4D61-9235-65D037FCD4D5}" sibTransId="{4A8EECD9-6D89-4AB1-8C42-EE889A716C36}"/>
    <dgm:cxn modelId="{4AE31977-7BA6-44F3-871E-2C0EA195AFA0}" type="presOf" srcId="{E6C5607E-EF2C-41E1-B6B9-236B21242620}" destId="{A6740F0F-8810-401D-A2E5-D422A417FB99}" srcOrd="0" destOrd="0" presId="urn:microsoft.com/office/officeart/2005/8/layout/default"/>
    <dgm:cxn modelId="{7638338D-4695-48F3-B272-B07F95BA52D3}" srcId="{39F8BC11-A157-4D54-800C-7B0A2B9119B6}" destId="{F95F568A-55E8-444E-A30A-EF06673C2C51}" srcOrd="1" destOrd="0" parTransId="{A26F7F0F-B7CC-48B5-88FD-A2C39F7A2401}" sibTransId="{6114CEF0-4A0E-40C5-BF43-33A36DF0F9A8}"/>
    <dgm:cxn modelId="{36095B92-4262-444F-BDB9-F994B8096841}" type="presOf" srcId="{39F8BC11-A157-4D54-800C-7B0A2B9119B6}" destId="{33E95AA0-33E2-41C1-A61B-403860336D19}" srcOrd="0" destOrd="0" presId="urn:microsoft.com/office/officeart/2005/8/layout/default"/>
    <dgm:cxn modelId="{F1C422A8-073B-4B4C-AC8A-E5B73CC4BFCD}" type="presOf" srcId="{D8EEA378-E667-4D38-B55E-F4C719A2B159}" destId="{FB79B293-02DF-49FA-B16A-0A5396852BE2}" srcOrd="0" destOrd="0" presId="urn:microsoft.com/office/officeart/2005/8/layout/default"/>
    <dgm:cxn modelId="{8B0DF2D8-7F99-4E12-A758-2BDE148E3EFB}" srcId="{39F8BC11-A157-4D54-800C-7B0A2B9119B6}" destId="{C27A707F-47B6-484B-A2C0-BE0FF7C57227}" srcOrd="0" destOrd="0" parTransId="{5537877C-A0D5-4757-8130-1E93D536E786}" sibTransId="{5976B882-AD7F-4A65-A7E7-6B1854F850A0}"/>
    <dgm:cxn modelId="{216885DC-41C8-46AA-919A-EE1838AF479E}" type="presOf" srcId="{F95F568A-55E8-444E-A30A-EF06673C2C51}" destId="{1E1A038C-1B1F-46DD-B426-CAFB70F89D67}" srcOrd="0" destOrd="0" presId="urn:microsoft.com/office/officeart/2005/8/layout/default"/>
    <dgm:cxn modelId="{CA9824E0-F878-46DD-B70A-18496BE890BF}" type="presOf" srcId="{2F88C922-BC4F-4B9C-8922-352B4802E043}" destId="{40F633D3-DFAE-4CFB-BABA-3BCDDC6AADF5}" srcOrd="0" destOrd="0" presId="urn:microsoft.com/office/officeart/2005/8/layout/default"/>
    <dgm:cxn modelId="{9C3759E5-6E73-482B-802A-53442889336A}" type="presOf" srcId="{C27A707F-47B6-484B-A2C0-BE0FF7C57227}" destId="{8210BA2D-CA00-4AF8-AB6A-134FEFD7B5FE}" srcOrd="0" destOrd="0" presId="urn:microsoft.com/office/officeart/2005/8/layout/default"/>
    <dgm:cxn modelId="{02AD68F2-41E8-4B5A-A910-5C6B9C2C3203}" srcId="{39F8BC11-A157-4D54-800C-7B0A2B9119B6}" destId="{2F88C922-BC4F-4B9C-8922-352B4802E043}" srcOrd="4" destOrd="0" parTransId="{BC7A7F01-F163-4B74-B1CE-3378E3825029}" sibTransId="{76AAD143-1907-4E75-A8A8-EFFC803C4A80}"/>
    <dgm:cxn modelId="{C3640C7A-3CC8-4168-8425-B6F2775F4D70}" type="presParOf" srcId="{33E95AA0-33E2-41C1-A61B-403860336D19}" destId="{8210BA2D-CA00-4AF8-AB6A-134FEFD7B5FE}" srcOrd="0" destOrd="0" presId="urn:microsoft.com/office/officeart/2005/8/layout/default"/>
    <dgm:cxn modelId="{BD98BD37-44DE-4648-A214-B05F74D054FE}" type="presParOf" srcId="{33E95AA0-33E2-41C1-A61B-403860336D19}" destId="{FD579D96-B00D-465C-9B7A-DC7E7E2F9211}" srcOrd="1" destOrd="0" presId="urn:microsoft.com/office/officeart/2005/8/layout/default"/>
    <dgm:cxn modelId="{62528E0C-E268-4711-8C3D-B87DF3929811}" type="presParOf" srcId="{33E95AA0-33E2-41C1-A61B-403860336D19}" destId="{1E1A038C-1B1F-46DD-B426-CAFB70F89D67}" srcOrd="2" destOrd="0" presId="urn:microsoft.com/office/officeart/2005/8/layout/default"/>
    <dgm:cxn modelId="{B1F47B58-11D9-40B4-9626-83E24BAD0C9D}" type="presParOf" srcId="{33E95AA0-33E2-41C1-A61B-403860336D19}" destId="{4B720BF3-FF50-4C1D-B1A0-CF529A19B45A}" srcOrd="3" destOrd="0" presId="urn:microsoft.com/office/officeart/2005/8/layout/default"/>
    <dgm:cxn modelId="{73A5291E-7CCB-4DED-9602-0DBB81BFD257}" type="presParOf" srcId="{33E95AA0-33E2-41C1-A61B-403860336D19}" destId="{1A4EA5BD-2289-4122-B9F0-049701C778FF}" srcOrd="4" destOrd="0" presId="urn:microsoft.com/office/officeart/2005/8/layout/default"/>
    <dgm:cxn modelId="{42B34BC3-CA5F-43C1-B4BA-5B6A9156C596}" type="presParOf" srcId="{33E95AA0-33E2-41C1-A61B-403860336D19}" destId="{4E191058-86D5-449F-A917-43730ABD662A}" srcOrd="5" destOrd="0" presId="urn:microsoft.com/office/officeart/2005/8/layout/default"/>
    <dgm:cxn modelId="{DD40F892-5CD1-4339-8D67-67038DFC2893}" type="presParOf" srcId="{33E95AA0-33E2-41C1-A61B-403860336D19}" destId="{FB79B293-02DF-49FA-B16A-0A5396852BE2}" srcOrd="6" destOrd="0" presId="urn:microsoft.com/office/officeart/2005/8/layout/default"/>
    <dgm:cxn modelId="{619D47E0-1672-40AC-B311-E78D573A4270}" type="presParOf" srcId="{33E95AA0-33E2-41C1-A61B-403860336D19}" destId="{135A9D27-F58C-41E4-A833-6FD8F4643276}" srcOrd="7" destOrd="0" presId="urn:microsoft.com/office/officeart/2005/8/layout/default"/>
    <dgm:cxn modelId="{865E47F8-E713-4C35-93EA-DE9687B033B5}" type="presParOf" srcId="{33E95AA0-33E2-41C1-A61B-403860336D19}" destId="{40F633D3-DFAE-4CFB-BABA-3BCDDC6AADF5}" srcOrd="8" destOrd="0" presId="urn:microsoft.com/office/officeart/2005/8/layout/default"/>
    <dgm:cxn modelId="{3D3963D1-A446-40EE-B9D7-364706CCEF69}" type="presParOf" srcId="{33E95AA0-33E2-41C1-A61B-403860336D19}" destId="{E03C9B86-455B-4E87-AFEB-5BCFECF5478A}" srcOrd="9" destOrd="0" presId="urn:microsoft.com/office/officeart/2005/8/layout/default"/>
    <dgm:cxn modelId="{4CE5972A-0871-4FE5-9EFB-A5A385FF8621}" type="presParOf" srcId="{33E95AA0-33E2-41C1-A61B-403860336D19}" destId="{A6740F0F-8810-401D-A2E5-D422A417FB9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05604B-2645-4337-A9CD-03D9018612E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7A8217A-DC3F-4ED4-9AF4-421264101CB8}">
      <dgm:prSet/>
      <dgm:spPr>
        <a:solidFill>
          <a:schemeClr val="tx2"/>
        </a:solidFill>
      </dgm:spPr>
      <dgm:t>
        <a:bodyPr/>
        <a:lstStyle/>
        <a:p>
          <a:r>
            <a:rPr lang="en-US" baseline="0"/>
            <a:t>Overview of the financial statements</a:t>
          </a:r>
          <a:endParaRPr lang="en-US"/>
        </a:p>
      </dgm:t>
    </dgm:pt>
    <dgm:pt modelId="{54F9B2A7-ACE2-48F5-8652-DA5000F96860}" type="parTrans" cxnId="{84EAD28F-EF4E-4ADB-B3D6-5428B0E58C5E}">
      <dgm:prSet/>
      <dgm:spPr/>
      <dgm:t>
        <a:bodyPr/>
        <a:lstStyle/>
        <a:p>
          <a:endParaRPr lang="en-US"/>
        </a:p>
      </dgm:t>
    </dgm:pt>
    <dgm:pt modelId="{E3393063-4267-4CA2-8FA8-0E3F585802E8}" type="sibTrans" cxnId="{84EAD28F-EF4E-4ADB-B3D6-5428B0E58C5E}">
      <dgm:prSet/>
      <dgm:spPr/>
      <dgm:t>
        <a:bodyPr/>
        <a:lstStyle/>
        <a:p>
          <a:endParaRPr lang="en-US"/>
        </a:p>
      </dgm:t>
    </dgm:pt>
    <dgm:pt modelId="{87AA8A95-69D1-4701-B215-C387DB7271A8}">
      <dgm:prSet/>
      <dgm:spPr>
        <a:solidFill>
          <a:schemeClr val="tx2"/>
        </a:solidFill>
      </dgm:spPr>
      <dgm:t>
        <a:bodyPr/>
        <a:lstStyle/>
        <a:p>
          <a:r>
            <a:rPr lang="en-US" baseline="0"/>
            <a:t>Financial summary</a:t>
          </a:r>
          <a:endParaRPr lang="en-US"/>
        </a:p>
      </dgm:t>
    </dgm:pt>
    <dgm:pt modelId="{6F3E253B-95F3-4A37-9A72-B554D3BFC7D5}" type="parTrans" cxnId="{98CD1888-11D1-4AF7-8050-F64CB80AE6C8}">
      <dgm:prSet/>
      <dgm:spPr/>
      <dgm:t>
        <a:bodyPr/>
        <a:lstStyle/>
        <a:p>
          <a:endParaRPr lang="en-US"/>
        </a:p>
      </dgm:t>
    </dgm:pt>
    <dgm:pt modelId="{94576433-DC0F-44C8-9A6F-1866C4786525}" type="sibTrans" cxnId="{98CD1888-11D1-4AF7-8050-F64CB80AE6C8}">
      <dgm:prSet/>
      <dgm:spPr/>
      <dgm:t>
        <a:bodyPr/>
        <a:lstStyle/>
        <a:p>
          <a:endParaRPr lang="en-US"/>
        </a:p>
      </dgm:t>
    </dgm:pt>
    <dgm:pt modelId="{10CAAA71-C98B-4C29-B56D-634E332EB49F}">
      <dgm:prSet/>
      <dgm:spPr>
        <a:solidFill>
          <a:schemeClr val="tx2"/>
        </a:solidFill>
      </dgm:spPr>
      <dgm:t>
        <a:bodyPr/>
        <a:lstStyle/>
        <a:p>
          <a:r>
            <a:rPr lang="en-US" baseline="0"/>
            <a:t>Detailed analyses</a:t>
          </a:r>
          <a:endParaRPr lang="en-US"/>
        </a:p>
      </dgm:t>
    </dgm:pt>
    <dgm:pt modelId="{B54EA6AE-2795-45D2-874A-ABC5C81304BB}" type="parTrans" cxnId="{73CDE12F-8456-4D50-AE82-69732292FC6A}">
      <dgm:prSet/>
      <dgm:spPr/>
      <dgm:t>
        <a:bodyPr/>
        <a:lstStyle/>
        <a:p>
          <a:endParaRPr lang="en-US"/>
        </a:p>
      </dgm:t>
    </dgm:pt>
    <dgm:pt modelId="{80F3CEA7-03FB-43D0-92DE-9BCA6BABAADD}" type="sibTrans" cxnId="{73CDE12F-8456-4D50-AE82-69732292FC6A}">
      <dgm:prSet/>
      <dgm:spPr/>
      <dgm:t>
        <a:bodyPr/>
        <a:lstStyle/>
        <a:p>
          <a:endParaRPr lang="en-US"/>
        </a:p>
      </dgm:t>
    </dgm:pt>
    <dgm:pt modelId="{FE74BFB0-57E2-4219-BABE-E94BE51D8C4E}">
      <dgm:prSet/>
      <dgm:spPr>
        <a:solidFill>
          <a:schemeClr val="tx2"/>
        </a:solidFill>
      </dgm:spPr>
      <dgm:t>
        <a:bodyPr/>
        <a:lstStyle/>
        <a:p>
          <a:r>
            <a:rPr lang="en-US" baseline="0"/>
            <a:t>Significant Capital Asset and Long-Term Financing Activity</a:t>
          </a:r>
          <a:endParaRPr lang="en-US"/>
        </a:p>
      </dgm:t>
    </dgm:pt>
    <dgm:pt modelId="{AA0D209F-E161-4E44-BB20-E112D22208F2}" type="parTrans" cxnId="{54682E0D-BC0D-43C3-A3F9-A7B0E4A2F759}">
      <dgm:prSet/>
      <dgm:spPr/>
      <dgm:t>
        <a:bodyPr/>
        <a:lstStyle/>
        <a:p>
          <a:endParaRPr lang="en-US"/>
        </a:p>
      </dgm:t>
    </dgm:pt>
    <dgm:pt modelId="{D9C30FB0-D3DB-4A72-99B8-959608BC1ADB}" type="sibTrans" cxnId="{54682E0D-BC0D-43C3-A3F9-A7B0E4A2F759}">
      <dgm:prSet/>
      <dgm:spPr/>
      <dgm:t>
        <a:bodyPr/>
        <a:lstStyle/>
        <a:p>
          <a:endParaRPr lang="en-US"/>
        </a:p>
      </dgm:t>
    </dgm:pt>
    <dgm:pt modelId="{CDFF19B4-259C-4784-B429-B4E3E7371CE0}">
      <dgm:prSet/>
      <dgm:spPr>
        <a:solidFill>
          <a:schemeClr val="tx2"/>
        </a:solidFill>
      </dgm:spPr>
      <dgm:t>
        <a:bodyPr/>
        <a:lstStyle/>
        <a:p>
          <a:r>
            <a:rPr lang="en-US" baseline="0"/>
            <a:t>Currently Known Facts, Decisions, or Conditions</a:t>
          </a:r>
          <a:endParaRPr lang="en-US"/>
        </a:p>
      </dgm:t>
    </dgm:pt>
    <dgm:pt modelId="{301835CE-BEBE-4C02-9F63-3D088B4D34CC}" type="parTrans" cxnId="{6846BA2A-5400-4EC3-91D1-95B89F935C8D}">
      <dgm:prSet/>
      <dgm:spPr/>
      <dgm:t>
        <a:bodyPr/>
        <a:lstStyle/>
        <a:p>
          <a:endParaRPr lang="en-US"/>
        </a:p>
      </dgm:t>
    </dgm:pt>
    <dgm:pt modelId="{DDE0D6A5-F3C3-4E3F-9A62-5F134972FD9F}" type="sibTrans" cxnId="{6846BA2A-5400-4EC3-91D1-95B89F935C8D}">
      <dgm:prSet/>
      <dgm:spPr/>
      <dgm:t>
        <a:bodyPr/>
        <a:lstStyle/>
        <a:p>
          <a:endParaRPr lang="en-US"/>
        </a:p>
      </dgm:t>
    </dgm:pt>
    <dgm:pt modelId="{FF975984-D85F-46D5-BCF5-5D5467156FD5}" type="pres">
      <dgm:prSet presAssocID="{5A05604B-2645-4337-A9CD-03D9018612E9}" presName="CompostProcess" presStyleCnt="0">
        <dgm:presLayoutVars>
          <dgm:dir/>
          <dgm:resizeHandles val="exact"/>
        </dgm:presLayoutVars>
      </dgm:prSet>
      <dgm:spPr/>
    </dgm:pt>
    <dgm:pt modelId="{4DF6F387-0240-4B86-BF8F-30C8C3C06C63}" type="pres">
      <dgm:prSet presAssocID="{5A05604B-2645-4337-A9CD-03D9018612E9}" presName="arrow" presStyleLbl="bgShp" presStyleIdx="0" presStyleCnt="1"/>
      <dgm:spPr>
        <a:solidFill>
          <a:schemeClr val="accent4">
            <a:lumMod val="20000"/>
            <a:lumOff val="80000"/>
          </a:schemeClr>
        </a:solidFill>
        <a:ln w="28575">
          <a:solidFill>
            <a:schemeClr val="tx2"/>
          </a:solidFill>
        </a:ln>
      </dgm:spPr>
    </dgm:pt>
    <dgm:pt modelId="{A6029E94-ED89-4CD4-95D1-8EA30A463432}" type="pres">
      <dgm:prSet presAssocID="{5A05604B-2645-4337-A9CD-03D9018612E9}" presName="linearProcess" presStyleCnt="0"/>
      <dgm:spPr/>
    </dgm:pt>
    <dgm:pt modelId="{CBA182B8-7C1B-48CC-8F90-DEDEA8CB9820}" type="pres">
      <dgm:prSet presAssocID="{C7A8217A-DC3F-4ED4-9AF4-421264101CB8}" presName="textNode" presStyleLbl="node1" presStyleIdx="0" presStyleCnt="5">
        <dgm:presLayoutVars>
          <dgm:bulletEnabled val="1"/>
        </dgm:presLayoutVars>
      </dgm:prSet>
      <dgm:spPr/>
    </dgm:pt>
    <dgm:pt modelId="{9C09CB63-6C5B-4CF4-8550-459C73513365}" type="pres">
      <dgm:prSet presAssocID="{E3393063-4267-4CA2-8FA8-0E3F585802E8}" presName="sibTrans" presStyleCnt="0"/>
      <dgm:spPr/>
    </dgm:pt>
    <dgm:pt modelId="{2F0BE909-0D4A-43E6-ACDD-9588EF4DA3F8}" type="pres">
      <dgm:prSet presAssocID="{87AA8A95-69D1-4701-B215-C387DB7271A8}" presName="textNode" presStyleLbl="node1" presStyleIdx="1" presStyleCnt="5">
        <dgm:presLayoutVars>
          <dgm:bulletEnabled val="1"/>
        </dgm:presLayoutVars>
      </dgm:prSet>
      <dgm:spPr/>
    </dgm:pt>
    <dgm:pt modelId="{15E29FDF-6445-4484-9E55-CBD5B91E3AE9}" type="pres">
      <dgm:prSet presAssocID="{94576433-DC0F-44C8-9A6F-1866C4786525}" presName="sibTrans" presStyleCnt="0"/>
      <dgm:spPr/>
    </dgm:pt>
    <dgm:pt modelId="{EED3C12C-43BB-46CB-A031-DE999A1248B5}" type="pres">
      <dgm:prSet presAssocID="{10CAAA71-C98B-4C29-B56D-634E332EB49F}" presName="textNode" presStyleLbl="node1" presStyleIdx="2" presStyleCnt="5">
        <dgm:presLayoutVars>
          <dgm:bulletEnabled val="1"/>
        </dgm:presLayoutVars>
      </dgm:prSet>
      <dgm:spPr/>
    </dgm:pt>
    <dgm:pt modelId="{CAD7B01D-09F8-4A90-9334-80F8ABB7F96F}" type="pres">
      <dgm:prSet presAssocID="{80F3CEA7-03FB-43D0-92DE-9BCA6BABAADD}" presName="sibTrans" presStyleCnt="0"/>
      <dgm:spPr/>
    </dgm:pt>
    <dgm:pt modelId="{2E604D2E-98E9-4ED9-B8C1-2CBAF5969823}" type="pres">
      <dgm:prSet presAssocID="{FE74BFB0-57E2-4219-BABE-E94BE51D8C4E}" presName="textNode" presStyleLbl="node1" presStyleIdx="3" presStyleCnt="5">
        <dgm:presLayoutVars>
          <dgm:bulletEnabled val="1"/>
        </dgm:presLayoutVars>
      </dgm:prSet>
      <dgm:spPr/>
    </dgm:pt>
    <dgm:pt modelId="{FD535F8C-2D96-4E82-AA3D-031BAB923F20}" type="pres">
      <dgm:prSet presAssocID="{D9C30FB0-D3DB-4A72-99B8-959608BC1ADB}" presName="sibTrans" presStyleCnt="0"/>
      <dgm:spPr/>
    </dgm:pt>
    <dgm:pt modelId="{CFE2EBEE-352E-49CC-8625-9F7A7ACE8FBE}" type="pres">
      <dgm:prSet presAssocID="{CDFF19B4-259C-4784-B429-B4E3E7371CE0}" presName="textNode" presStyleLbl="node1" presStyleIdx="4" presStyleCnt="5">
        <dgm:presLayoutVars>
          <dgm:bulletEnabled val="1"/>
        </dgm:presLayoutVars>
      </dgm:prSet>
      <dgm:spPr/>
    </dgm:pt>
  </dgm:ptLst>
  <dgm:cxnLst>
    <dgm:cxn modelId="{54682E0D-BC0D-43C3-A3F9-A7B0E4A2F759}" srcId="{5A05604B-2645-4337-A9CD-03D9018612E9}" destId="{FE74BFB0-57E2-4219-BABE-E94BE51D8C4E}" srcOrd="3" destOrd="0" parTransId="{AA0D209F-E161-4E44-BB20-E112D22208F2}" sibTransId="{D9C30FB0-D3DB-4A72-99B8-959608BC1ADB}"/>
    <dgm:cxn modelId="{6846BA2A-5400-4EC3-91D1-95B89F935C8D}" srcId="{5A05604B-2645-4337-A9CD-03D9018612E9}" destId="{CDFF19B4-259C-4784-B429-B4E3E7371CE0}" srcOrd="4" destOrd="0" parTransId="{301835CE-BEBE-4C02-9F63-3D088B4D34CC}" sibTransId="{DDE0D6A5-F3C3-4E3F-9A62-5F134972FD9F}"/>
    <dgm:cxn modelId="{73CDE12F-8456-4D50-AE82-69732292FC6A}" srcId="{5A05604B-2645-4337-A9CD-03D9018612E9}" destId="{10CAAA71-C98B-4C29-B56D-634E332EB49F}" srcOrd="2" destOrd="0" parTransId="{B54EA6AE-2795-45D2-874A-ABC5C81304BB}" sibTransId="{80F3CEA7-03FB-43D0-92DE-9BCA6BABAADD}"/>
    <dgm:cxn modelId="{CA7C3A45-EB46-40D1-8022-90CF626811EA}" type="presOf" srcId="{CDFF19B4-259C-4784-B429-B4E3E7371CE0}" destId="{CFE2EBEE-352E-49CC-8625-9F7A7ACE8FBE}" srcOrd="0" destOrd="0" presId="urn:microsoft.com/office/officeart/2005/8/layout/hProcess9"/>
    <dgm:cxn modelId="{D7968C45-12A5-4685-B3D4-F9B0C6D30FB7}" type="presOf" srcId="{5A05604B-2645-4337-A9CD-03D9018612E9}" destId="{FF975984-D85F-46D5-BCF5-5D5467156FD5}" srcOrd="0" destOrd="0" presId="urn:microsoft.com/office/officeart/2005/8/layout/hProcess9"/>
    <dgm:cxn modelId="{7554C078-574E-403F-A3FA-E3355E05E7B3}" type="presOf" srcId="{87AA8A95-69D1-4701-B215-C387DB7271A8}" destId="{2F0BE909-0D4A-43E6-ACDD-9588EF4DA3F8}" srcOrd="0" destOrd="0" presId="urn:microsoft.com/office/officeart/2005/8/layout/hProcess9"/>
    <dgm:cxn modelId="{98CD1888-11D1-4AF7-8050-F64CB80AE6C8}" srcId="{5A05604B-2645-4337-A9CD-03D9018612E9}" destId="{87AA8A95-69D1-4701-B215-C387DB7271A8}" srcOrd="1" destOrd="0" parTransId="{6F3E253B-95F3-4A37-9A72-B554D3BFC7D5}" sibTransId="{94576433-DC0F-44C8-9A6F-1866C4786525}"/>
    <dgm:cxn modelId="{D102D78C-AD71-4980-A1AB-1360F736F867}" type="presOf" srcId="{FE74BFB0-57E2-4219-BABE-E94BE51D8C4E}" destId="{2E604D2E-98E9-4ED9-B8C1-2CBAF5969823}" srcOrd="0" destOrd="0" presId="urn:microsoft.com/office/officeart/2005/8/layout/hProcess9"/>
    <dgm:cxn modelId="{84EAD28F-EF4E-4ADB-B3D6-5428B0E58C5E}" srcId="{5A05604B-2645-4337-A9CD-03D9018612E9}" destId="{C7A8217A-DC3F-4ED4-9AF4-421264101CB8}" srcOrd="0" destOrd="0" parTransId="{54F9B2A7-ACE2-48F5-8652-DA5000F96860}" sibTransId="{E3393063-4267-4CA2-8FA8-0E3F585802E8}"/>
    <dgm:cxn modelId="{9451D8E6-C935-40B6-ADBE-191D334D8D61}" type="presOf" srcId="{10CAAA71-C98B-4C29-B56D-634E332EB49F}" destId="{EED3C12C-43BB-46CB-A031-DE999A1248B5}" srcOrd="0" destOrd="0" presId="urn:microsoft.com/office/officeart/2005/8/layout/hProcess9"/>
    <dgm:cxn modelId="{DFB0D3FB-5211-431C-8E84-C9ECFBD8D366}" type="presOf" srcId="{C7A8217A-DC3F-4ED4-9AF4-421264101CB8}" destId="{CBA182B8-7C1B-48CC-8F90-DEDEA8CB9820}" srcOrd="0" destOrd="0" presId="urn:microsoft.com/office/officeart/2005/8/layout/hProcess9"/>
    <dgm:cxn modelId="{563301A8-0EE3-4532-B87F-4C180AF50636}" type="presParOf" srcId="{FF975984-D85F-46D5-BCF5-5D5467156FD5}" destId="{4DF6F387-0240-4B86-BF8F-30C8C3C06C63}" srcOrd="0" destOrd="0" presId="urn:microsoft.com/office/officeart/2005/8/layout/hProcess9"/>
    <dgm:cxn modelId="{67E9A9B4-CDA4-4B87-A8AA-EDC8AF3118B8}" type="presParOf" srcId="{FF975984-D85F-46D5-BCF5-5D5467156FD5}" destId="{A6029E94-ED89-4CD4-95D1-8EA30A463432}" srcOrd="1" destOrd="0" presId="urn:microsoft.com/office/officeart/2005/8/layout/hProcess9"/>
    <dgm:cxn modelId="{76C2B592-C98A-40CD-B912-EA99C914E814}" type="presParOf" srcId="{A6029E94-ED89-4CD4-95D1-8EA30A463432}" destId="{CBA182B8-7C1B-48CC-8F90-DEDEA8CB9820}" srcOrd="0" destOrd="0" presId="urn:microsoft.com/office/officeart/2005/8/layout/hProcess9"/>
    <dgm:cxn modelId="{021F2CDC-5FBD-47FF-A379-6E5EF57C4A6D}" type="presParOf" srcId="{A6029E94-ED89-4CD4-95D1-8EA30A463432}" destId="{9C09CB63-6C5B-4CF4-8550-459C73513365}" srcOrd="1" destOrd="0" presId="urn:microsoft.com/office/officeart/2005/8/layout/hProcess9"/>
    <dgm:cxn modelId="{7190F92C-236A-4BA9-B920-F272644555D1}" type="presParOf" srcId="{A6029E94-ED89-4CD4-95D1-8EA30A463432}" destId="{2F0BE909-0D4A-43E6-ACDD-9588EF4DA3F8}" srcOrd="2" destOrd="0" presId="urn:microsoft.com/office/officeart/2005/8/layout/hProcess9"/>
    <dgm:cxn modelId="{DECAEE56-7AF7-489F-AC4B-3A8ACE10F395}" type="presParOf" srcId="{A6029E94-ED89-4CD4-95D1-8EA30A463432}" destId="{15E29FDF-6445-4484-9E55-CBD5B91E3AE9}" srcOrd="3" destOrd="0" presId="urn:microsoft.com/office/officeart/2005/8/layout/hProcess9"/>
    <dgm:cxn modelId="{00CFB67F-FE6E-413D-AA91-4C3629D53600}" type="presParOf" srcId="{A6029E94-ED89-4CD4-95D1-8EA30A463432}" destId="{EED3C12C-43BB-46CB-A031-DE999A1248B5}" srcOrd="4" destOrd="0" presId="urn:microsoft.com/office/officeart/2005/8/layout/hProcess9"/>
    <dgm:cxn modelId="{E3719B85-9589-44A6-BF24-972970CE1953}" type="presParOf" srcId="{A6029E94-ED89-4CD4-95D1-8EA30A463432}" destId="{CAD7B01D-09F8-4A90-9334-80F8ABB7F96F}" srcOrd="5" destOrd="0" presId="urn:microsoft.com/office/officeart/2005/8/layout/hProcess9"/>
    <dgm:cxn modelId="{184F14D5-F1A6-4AB4-8BB0-4FDE5409F23D}" type="presParOf" srcId="{A6029E94-ED89-4CD4-95D1-8EA30A463432}" destId="{2E604D2E-98E9-4ED9-B8C1-2CBAF5969823}" srcOrd="6" destOrd="0" presId="urn:microsoft.com/office/officeart/2005/8/layout/hProcess9"/>
    <dgm:cxn modelId="{399CA2D7-696E-4DA5-8AD3-A577EB733B20}" type="presParOf" srcId="{A6029E94-ED89-4CD4-95D1-8EA30A463432}" destId="{FD535F8C-2D96-4E82-AA3D-031BAB923F20}" srcOrd="7" destOrd="0" presId="urn:microsoft.com/office/officeart/2005/8/layout/hProcess9"/>
    <dgm:cxn modelId="{9927ABE5-7CEF-41C6-A800-2BB639EE6F3E}" type="presParOf" srcId="{A6029E94-ED89-4CD4-95D1-8EA30A463432}" destId="{CFE2EBEE-352E-49CC-8625-9F7A7ACE8FB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9511D3-E769-46AB-8793-FEA91AD5E1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D89F3D-563E-41DC-8514-6BCFB1D069A4}">
      <dgm:prSet phldrT="[Text]"/>
      <dgm:spPr>
        <a:solidFill>
          <a:schemeClr val="tx2"/>
        </a:solidFill>
      </dgm:spPr>
      <dgm:t>
        <a:bodyPr/>
        <a:lstStyle/>
        <a:p>
          <a:r>
            <a:rPr lang="en-US"/>
            <a:t>Operating</a:t>
          </a:r>
        </a:p>
      </dgm:t>
    </dgm:pt>
    <dgm:pt modelId="{EF47F428-1719-4826-B719-11BCA13237F6}" type="parTrans" cxnId="{00481C21-CE1E-419F-906B-38B64C5FF63D}">
      <dgm:prSet/>
      <dgm:spPr/>
      <dgm:t>
        <a:bodyPr/>
        <a:lstStyle/>
        <a:p>
          <a:endParaRPr lang="en-US"/>
        </a:p>
      </dgm:t>
    </dgm:pt>
    <dgm:pt modelId="{783AF5FA-BF79-46B6-996C-FC12E64B7B86}" type="sibTrans" cxnId="{00481C21-CE1E-419F-906B-38B64C5FF63D}">
      <dgm:prSet/>
      <dgm:spPr/>
      <dgm:t>
        <a:bodyPr/>
        <a:lstStyle/>
        <a:p>
          <a:endParaRPr lang="en-US"/>
        </a:p>
      </dgm:t>
    </dgm:pt>
    <dgm:pt modelId="{690DB459-9132-44FE-8839-EB5795D9FC3C}">
      <dgm:prSet phldrT="[Text]"/>
      <dgm:spPr>
        <a:solidFill>
          <a:schemeClr val="accent4">
            <a:lumMod val="20000"/>
            <a:lumOff val="80000"/>
            <a:alpha val="90000"/>
          </a:schemeClr>
        </a:solidFill>
        <a:ln w="28575">
          <a:solidFill>
            <a:schemeClr val="tx2">
              <a:alpha val="90000"/>
            </a:schemeClr>
          </a:solidFill>
        </a:ln>
      </dgm:spPr>
      <dgm:t>
        <a:bodyPr/>
        <a:lstStyle/>
        <a:p>
          <a:r>
            <a:rPr lang="en-US">
              <a:solidFill>
                <a:schemeClr val="tx2"/>
              </a:solidFill>
            </a:rPr>
            <a:t>Activities other than nonoperating activities</a:t>
          </a:r>
        </a:p>
      </dgm:t>
    </dgm:pt>
    <dgm:pt modelId="{3BEFAFB9-C3EC-4014-9E37-1326F9471C3F}" type="parTrans" cxnId="{24CFB70B-6090-47A3-9BF5-33EA49E7F7B1}">
      <dgm:prSet/>
      <dgm:spPr/>
      <dgm:t>
        <a:bodyPr/>
        <a:lstStyle/>
        <a:p>
          <a:endParaRPr lang="en-US"/>
        </a:p>
      </dgm:t>
    </dgm:pt>
    <dgm:pt modelId="{A1F5C8D9-B7AB-4401-BE1C-A901D6D5695B}" type="sibTrans" cxnId="{24CFB70B-6090-47A3-9BF5-33EA49E7F7B1}">
      <dgm:prSet/>
      <dgm:spPr/>
      <dgm:t>
        <a:bodyPr/>
        <a:lstStyle/>
        <a:p>
          <a:endParaRPr lang="en-US"/>
        </a:p>
      </dgm:t>
    </dgm:pt>
    <dgm:pt modelId="{D6EA38C9-82C1-4FD6-A356-77967631CBB9}">
      <dgm:prSet phldrT="[Text]"/>
      <dgm:spPr>
        <a:solidFill>
          <a:schemeClr val="tx2"/>
        </a:solidFill>
      </dgm:spPr>
      <dgm:t>
        <a:bodyPr/>
        <a:lstStyle/>
        <a:p>
          <a:r>
            <a:rPr lang="en-US"/>
            <a:t>Nonoperating</a:t>
          </a:r>
        </a:p>
      </dgm:t>
    </dgm:pt>
    <dgm:pt modelId="{A511A350-038A-49E9-9656-5F026B26ACEB}" type="parTrans" cxnId="{A41BD4ED-9962-4A3A-827B-EA02BD7460F2}">
      <dgm:prSet/>
      <dgm:spPr/>
      <dgm:t>
        <a:bodyPr/>
        <a:lstStyle/>
        <a:p>
          <a:endParaRPr lang="en-US"/>
        </a:p>
      </dgm:t>
    </dgm:pt>
    <dgm:pt modelId="{EB91015F-821B-41CA-90E1-4BAE1FDF58CC}" type="sibTrans" cxnId="{A41BD4ED-9962-4A3A-827B-EA02BD7460F2}">
      <dgm:prSet/>
      <dgm:spPr/>
      <dgm:t>
        <a:bodyPr/>
        <a:lstStyle/>
        <a:p>
          <a:endParaRPr lang="en-US"/>
        </a:p>
      </dgm:t>
    </dgm:pt>
    <dgm:pt modelId="{FD693EF4-AD91-42EE-9419-873D6EACA096}">
      <dgm:prSet phldrT="[Text]"/>
      <dgm:spPr>
        <a:solidFill>
          <a:schemeClr val="accent4">
            <a:lumMod val="20000"/>
            <a:lumOff val="80000"/>
            <a:alpha val="90000"/>
          </a:schemeClr>
        </a:solidFill>
        <a:ln w="28575">
          <a:solidFill>
            <a:schemeClr val="tx2">
              <a:alpha val="90000"/>
            </a:schemeClr>
          </a:solidFill>
        </a:ln>
      </dgm:spPr>
      <dgm:t>
        <a:bodyPr/>
        <a:lstStyle/>
        <a:p>
          <a:r>
            <a:rPr lang="en-US" dirty="0">
              <a:solidFill>
                <a:schemeClr val="tx2"/>
              </a:solidFill>
            </a:rPr>
            <a:t>Subsidies received and provided</a:t>
          </a:r>
        </a:p>
      </dgm:t>
    </dgm:pt>
    <dgm:pt modelId="{AA1052A1-58E0-4FD2-B4EE-1DDFCA482E81}" type="parTrans" cxnId="{4A025197-87BC-457F-8D87-DF7E3DDEE402}">
      <dgm:prSet/>
      <dgm:spPr/>
      <dgm:t>
        <a:bodyPr/>
        <a:lstStyle/>
        <a:p>
          <a:endParaRPr lang="en-US"/>
        </a:p>
      </dgm:t>
    </dgm:pt>
    <dgm:pt modelId="{66F31D4D-DC49-4F9B-9F0D-795820F635F7}" type="sibTrans" cxnId="{4A025197-87BC-457F-8D87-DF7E3DDEE402}">
      <dgm:prSet/>
      <dgm:spPr/>
      <dgm:t>
        <a:bodyPr/>
        <a:lstStyle/>
        <a:p>
          <a:endParaRPr lang="en-US"/>
        </a:p>
      </dgm:t>
    </dgm:pt>
    <dgm:pt modelId="{05797E82-C5DB-4421-ABC2-7DD882C8F083}">
      <dgm:prSet/>
      <dgm:spPr>
        <a:solidFill>
          <a:schemeClr val="accent4">
            <a:lumMod val="20000"/>
            <a:lumOff val="80000"/>
            <a:alpha val="90000"/>
          </a:schemeClr>
        </a:solidFill>
        <a:ln w="28575">
          <a:solidFill>
            <a:schemeClr val="tx2">
              <a:alpha val="90000"/>
            </a:schemeClr>
          </a:solidFill>
        </a:ln>
      </dgm:spPr>
      <dgm:t>
        <a:bodyPr/>
        <a:lstStyle/>
        <a:p>
          <a:r>
            <a:rPr lang="en-US">
              <a:solidFill>
                <a:schemeClr val="tx2"/>
              </a:solidFill>
            </a:rPr>
            <a:t>Revenues and expenses of financing</a:t>
          </a:r>
        </a:p>
      </dgm:t>
    </dgm:pt>
    <dgm:pt modelId="{19C15EBF-EF8C-4D73-95CF-3EFA0C6C7CBC}" type="parTrans" cxnId="{CACC566F-2209-49A3-8868-B43C2E1344FB}">
      <dgm:prSet/>
      <dgm:spPr/>
      <dgm:t>
        <a:bodyPr/>
        <a:lstStyle/>
        <a:p>
          <a:endParaRPr lang="en-US"/>
        </a:p>
      </dgm:t>
    </dgm:pt>
    <dgm:pt modelId="{F1222CE6-4A5D-43FE-9897-CC15DFCC6582}" type="sibTrans" cxnId="{CACC566F-2209-49A3-8868-B43C2E1344FB}">
      <dgm:prSet/>
      <dgm:spPr/>
      <dgm:t>
        <a:bodyPr/>
        <a:lstStyle/>
        <a:p>
          <a:endParaRPr lang="en-US"/>
        </a:p>
      </dgm:t>
    </dgm:pt>
    <dgm:pt modelId="{A9E39332-C07D-4708-868C-480B0D46B6ED}">
      <dgm:prSet/>
      <dgm:spPr>
        <a:solidFill>
          <a:schemeClr val="accent4">
            <a:lumMod val="20000"/>
            <a:lumOff val="80000"/>
            <a:alpha val="90000"/>
          </a:schemeClr>
        </a:solidFill>
        <a:ln w="28575">
          <a:solidFill>
            <a:schemeClr val="tx2">
              <a:alpha val="90000"/>
            </a:schemeClr>
          </a:solidFill>
        </a:ln>
      </dgm:spPr>
      <dgm:t>
        <a:bodyPr/>
        <a:lstStyle/>
        <a:p>
          <a:r>
            <a:rPr lang="en-US">
              <a:solidFill>
                <a:schemeClr val="tx2"/>
              </a:solidFill>
            </a:rPr>
            <a:t>Resources from the disposal of capital assets and inventory</a:t>
          </a:r>
        </a:p>
      </dgm:t>
    </dgm:pt>
    <dgm:pt modelId="{934FC371-5E7A-40D5-87A3-ED74920A9D79}" type="parTrans" cxnId="{EF31E234-8326-4C8C-8523-51EFD1DE4816}">
      <dgm:prSet/>
      <dgm:spPr/>
      <dgm:t>
        <a:bodyPr/>
        <a:lstStyle/>
        <a:p>
          <a:endParaRPr lang="en-US"/>
        </a:p>
      </dgm:t>
    </dgm:pt>
    <dgm:pt modelId="{6C4A8242-21D6-4EA0-9B89-75D9BF11B20B}" type="sibTrans" cxnId="{EF31E234-8326-4C8C-8523-51EFD1DE4816}">
      <dgm:prSet/>
      <dgm:spPr/>
      <dgm:t>
        <a:bodyPr/>
        <a:lstStyle/>
        <a:p>
          <a:endParaRPr lang="en-US"/>
        </a:p>
      </dgm:t>
    </dgm:pt>
    <dgm:pt modelId="{910DD6B0-AF56-4FF3-A2AF-2C03932A0903}">
      <dgm:prSet/>
      <dgm:spPr>
        <a:solidFill>
          <a:schemeClr val="accent4">
            <a:lumMod val="20000"/>
            <a:lumOff val="80000"/>
            <a:alpha val="90000"/>
          </a:schemeClr>
        </a:solidFill>
        <a:ln w="28575">
          <a:solidFill>
            <a:schemeClr val="tx2">
              <a:alpha val="90000"/>
            </a:schemeClr>
          </a:solidFill>
        </a:ln>
      </dgm:spPr>
      <dgm:t>
        <a:bodyPr/>
        <a:lstStyle/>
        <a:p>
          <a:r>
            <a:rPr lang="en-US">
              <a:solidFill>
                <a:schemeClr val="tx2"/>
              </a:solidFill>
            </a:rPr>
            <a:t>Investment income and expenses</a:t>
          </a:r>
        </a:p>
      </dgm:t>
    </dgm:pt>
    <dgm:pt modelId="{2B3F38A6-8F9D-4888-962B-EFA7EB1406C6}" type="parTrans" cxnId="{2AA20D10-948B-4B3B-8BF4-9E5945EC0DD7}">
      <dgm:prSet/>
      <dgm:spPr/>
      <dgm:t>
        <a:bodyPr/>
        <a:lstStyle/>
        <a:p>
          <a:endParaRPr lang="en-US"/>
        </a:p>
      </dgm:t>
    </dgm:pt>
    <dgm:pt modelId="{413C4E1E-3D71-48BE-AA84-A097DD2F961D}" type="sibTrans" cxnId="{2AA20D10-948B-4B3B-8BF4-9E5945EC0DD7}">
      <dgm:prSet/>
      <dgm:spPr/>
      <dgm:t>
        <a:bodyPr/>
        <a:lstStyle/>
        <a:p>
          <a:endParaRPr lang="en-US"/>
        </a:p>
      </dgm:t>
    </dgm:pt>
    <dgm:pt modelId="{C0B10D42-9F88-4A7D-95FC-973DDE2ADD53}">
      <dgm:prSet/>
      <dgm:spPr>
        <a:solidFill>
          <a:schemeClr val="accent4">
            <a:lumMod val="20000"/>
            <a:lumOff val="80000"/>
            <a:alpha val="90000"/>
          </a:schemeClr>
        </a:solidFill>
        <a:ln w="28575">
          <a:solidFill>
            <a:schemeClr val="tx2">
              <a:alpha val="90000"/>
            </a:schemeClr>
          </a:solidFill>
        </a:ln>
      </dgm:spPr>
      <dgm:t>
        <a:bodyPr/>
        <a:lstStyle/>
        <a:p>
          <a:r>
            <a:rPr lang="en-US">
              <a:solidFill>
                <a:schemeClr val="tx2"/>
              </a:solidFill>
            </a:rPr>
            <a:t>Contributions to permanent and term endowments</a:t>
          </a:r>
        </a:p>
      </dgm:t>
    </dgm:pt>
    <dgm:pt modelId="{340E64FE-A0D5-4481-8EE6-3A0AC98C4052}" type="parTrans" cxnId="{2C733A97-9865-4A0B-88C5-E10B94E4306D}">
      <dgm:prSet/>
      <dgm:spPr/>
      <dgm:t>
        <a:bodyPr/>
        <a:lstStyle/>
        <a:p>
          <a:endParaRPr lang="en-US"/>
        </a:p>
      </dgm:t>
    </dgm:pt>
    <dgm:pt modelId="{01535AAC-C2BE-4125-936B-58E468CB8B24}" type="sibTrans" cxnId="{2C733A97-9865-4A0B-88C5-E10B94E4306D}">
      <dgm:prSet/>
      <dgm:spPr/>
      <dgm:t>
        <a:bodyPr/>
        <a:lstStyle/>
        <a:p>
          <a:endParaRPr lang="en-US"/>
        </a:p>
      </dgm:t>
    </dgm:pt>
    <dgm:pt modelId="{A5B346F9-902E-45F5-BE95-D6F849CA691E}" type="pres">
      <dgm:prSet presAssocID="{3C9511D3-E769-46AB-8793-FEA91AD5E137}" presName="Name0" presStyleCnt="0">
        <dgm:presLayoutVars>
          <dgm:dir/>
          <dgm:animLvl val="lvl"/>
          <dgm:resizeHandles val="exact"/>
        </dgm:presLayoutVars>
      </dgm:prSet>
      <dgm:spPr/>
    </dgm:pt>
    <dgm:pt modelId="{0F73D2BE-4305-4BAD-B3B4-1E9D14AC5955}" type="pres">
      <dgm:prSet presAssocID="{E9D89F3D-563E-41DC-8514-6BCFB1D069A4}" presName="linNode" presStyleCnt="0"/>
      <dgm:spPr/>
    </dgm:pt>
    <dgm:pt modelId="{6C5B97C5-241F-4E1C-8483-FCC12942AD8A}" type="pres">
      <dgm:prSet presAssocID="{E9D89F3D-563E-41DC-8514-6BCFB1D069A4}" presName="parentText" presStyleLbl="node1" presStyleIdx="0" presStyleCnt="2">
        <dgm:presLayoutVars>
          <dgm:chMax val="1"/>
          <dgm:bulletEnabled val="1"/>
        </dgm:presLayoutVars>
      </dgm:prSet>
      <dgm:spPr/>
    </dgm:pt>
    <dgm:pt modelId="{466708F3-67CF-471F-9A64-FB232A3955CE}" type="pres">
      <dgm:prSet presAssocID="{E9D89F3D-563E-41DC-8514-6BCFB1D069A4}" presName="descendantText" presStyleLbl="alignAccFollowNode1" presStyleIdx="0" presStyleCnt="2">
        <dgm:presLayoutVars>
          <dgm:bulletEnabled val="1"/>
        </dgm:presLayoutVars>
      </dgm:prSet>
      <dgm:spPr/>
    </dgm:pt>
    <dgm:pt modelId="{288AEF7D-C787-4DC0-840F-EFC5AD5F1B89}" type="pres">
      <dgm:prSet presAssocID="{783AF5FA-BF79-46B6-996C-FC12E64B7B86}" presName="sp" presStyleCnt="0"/>
      <dgm:spPr/>
    </dgm:pt>
    <dgm:pt modelId="{72895431-32F0-4FB4-BE63-30067B42CA82}" type="pres">
      <dgm:prSet presAssocID="{D6EA38C9-82C1-4FD6-A356-77967631CBB9}" presName="linNode" presStyleCnt="0"/>
      <dgm:spPr/>
    </dgm:pt>
    <dgm:pt modelId="{0185401C-7773-4F5C-B206-213FE6EF8E3D}" type="pres">
      <dgm:prSet presAssocID="{D6EA38C9-82C1-4FD6-A356-77967631CBB9}" presName="parentText" presStyleLbl="node1" presStyleIdx="1" presStyleCnt="2">
        <dgm:presLayoutVars>
          <dgm:chMax val="1"/>
          <dgm:bulletEnabled val="1"/>
        </dgm:presLayoutVars>
      </dgm:prSet>
      <dgm:spPr/>
    </dgm:pt>
    <dgm:pt modelId="{F6631DD5-3FAC-4A2E-9764-48A0F0D3DA9B}" type="pres">
      <dgm:prSet presAssocID="{D6EA38C9-82C1-4FD6-A356-77967631CBB9}" presName="descendantText" presStyleLbl="alignAccFollowNode1" presStyleIdx="1" presStyleCnt="2">
        <dgm:presLayoutVars>
          <dgm:bulletEnabled val="1"/>
        </dgm:presLayoutVars>
      </dgm:prSet>
      <dgm:spPr/>
    </dgm:pt>
  </dgm:ptLst>
  <dgm:cxnLst>
    <dgm:cxn modelId="{24CFB70B-6090-47A3-9BF5-33EA49E7F7B1}" srcId="{E9D89F3D-563E-41DC-8514-6BCFB1D069A4}" destId="{690DB459-9132-44FE-8839-EB5795D9FC3C}" srcOrd="0" destOrd="0" parTransId="{3BEFAFB9-C3EC-4014-9E37-1326F9471C3F}" sibTransId="{A1F5C8D9-B7AB-4401-BE1C-A901D6D5695B}"/>
    <dgm:cxn modelId="{2AA20D10-948B-4B3B-8BF4-9E5945EC0DD7}" srcId="{D6EA38C9-82C1-4FD6-A356-77967631CBB9}" destId="{910DD6B0-AF56-4FF3-A2AF-2C03932A0903}" srcOrd="3" destOrd="0" parTransId="{2B3F38A6-8F9D-4888-962B-EFA7EB1406C6}" sibTransId="{413C4E1E-3D71-48BE-AA84-A097DD2F961D}"/>
    <dgm:cxn modelId="{00481C21-CE1E-419F-906B-38B64C5FF63D}" srcId="{3C9511D3-E769-46AB-8793-FEA91AD5E137}" destId="{E9D89F3D-563E-41DC-8514-6BCFB1D069A4}" srcOrd="0" destOrd="0" parTransId="{EF47F428-1719-4826-B719-11BCA13237F6}" sibTransId="{783AF5FA-BF79-46B6-996C-FC12E64B7B86}"/>
    <dgm:cxn modelId="{EF31E234-8326-4C8C-8523-51EFD1DE4816}" srcId="{D6EA38C9-82C1-4FD6-A356-77967631CBB9}" destId="{A9E39332-C07D-4708-868C-480B0D46B6ED}" srcOrd="2" destOrd="0" parTransId="{934FC371-5E7A-40D5-87A3-ED74920A9D79}" sibTransId="{6C4A8242-21D6-4EA0-9B89-75D9BF11B20B}"/>
    <dgm:cxn modelId="{E0D8C03B-A59D-463F-8644-605F1FA85A36}" type="presOf" srcId="{E9D89F3D-563E-41DC-8514-6BCFB1D069A4}" destId="{6C5B97C5-241F-4E1C-8483-FCC12942AD8A}" srcOrd="0" destOrd="0" presId="urn:microsoft.com/office/officeart/2005/8/layout/vList5"/>
    <dgm:cxn modelId="{B9386544-AAF1-4AAA-99F2-FBFBAC808E88}" type="presOf" srcId="{3C9511D3-E769-46AB-8793-FEA91AD5E137}" destId="{A5B346F9-902E-45F5-BE95-D6F849CA691E}" srcOrd="0" destOrd="0" presId="urn:microsoft.com/office/officeart/2005/8/layout/vList5"/>
    <dgm:cxn modelId="{5155276E-1E10-4449-8FDD-8FE09B819257}" type="presOf" srcId="{C0B10D42-9F88-4A7D-95FC-973DDE2ADD53}" destId="{F6631DD5-3FAC-4A2E-9764-48A0F0D3DA9B}" srcOrd="0" destOrd="4" presId="urn:microsoft.com/office/officeart/2005/8/layout/vList5"/>
    <dgm:cxn modelId="{CACC566F-2209-49A3-8868-B43C2E1344FB}" srcId="{D6EA38C9-82C1-4FD6-A356-77967631CBB9}" destId="{05797E82-C5DB-4421-ABC2-7DD882C8F083}" srcOrd="1" destOrd="0" parTransId="{19C15EBF-EF8C-4D73-95CF-3EFA0C6C7CBC}" sibTransId="{F1222CE6-4A5D-43FE-9897-CC15DFCC6582}"/>
    <dgm:cxn modelId="{18A5A76F-3787-43E1-B2B7-825BCC7FE690}" type="presOf" srcId="{FD693EF4-AD91-42EE-9419-873D6EACA096}" destId="{F6631DD5-3FAC-4A2E-9764-48A0F0D3DA9B}" srcOrd="0" destOrd="0" presId="urn:microsoft.com/office/officeart/2005/8/layout/vList5"/>
    <dgm:cxn modelId="{2C733A97-9865-4A0B-88C5-E10B94E4306D}" srcId="{D6EA38C9-82C1-4FD6-A356-77967631CBB9}" destId="{C0B10D42-9F88-4A7D-95FC-973DDE2ADD53}" srcOrd="4" destOrd="0" parTransId="{340E64FE-A0D5-4481-8EE6-3A0AC98C4052}" sibTransId="{01535AAC-C2BE-4125-936B-58E468CB8B24}"/>
    <dgm:cxn modelId="{4A025197-87BC-457F-8D87-DF7E3DDEE402}" srcId="{D6EA38C9-82C1-4FD6-A356-77967631CBB9}" destId="{FD693EF4-AD91-42EE-9419-873D6EACA096}" srcOrd="0" destOrd="0" parTransId="{AA1052A1-58E0-4FD2-B4EE-1DDFCA482E81}" sibTransId="{66F31D4D-DC49-4F9B-9F0D-795820F635F7}"/>
    <dgm:cxn modelId="{AD61A1A4-6277-4F96-8EA9-50A7135039D6}" type="presOf" srcId="{A9E39332-C07D-4708-868C-480B0D46B6ED}" destId="{F6631DD5-3FAC-4A2E-9764-48A0F0D3DA9B}" srcOrd="0" destOrd="2" presId="urn:microsoft.com/office/officeart/2005/8/layout/vList5"/>
    <dgm:cxn modelId="{31A886B2-E270-4497-9A41-1689AD3DFB2A}" type="presOf" srcId="{D6EA38C9-82C1-4FD6-A356-77967631CBB9}" destId="{0185401C-7773-4F5C-B206-213FE6EF8E3D}" srcOrd="0" destOrd="0" presId="urn:microsoft.com/office/officeart/2005/8/layout/vList5"/>
    <dgm:cxn modelId="{A821B0C1-C42B-4F56-8FAA-E3CD40690E97}" type="presOf" srcId="{05797E82-C5DB-4421-ABC2-7DD882C8F083}" destId="{F6631DD5-3FAC-4A2E-9764-48A0F0D3DA9B}" srcOrd="0" destOrd="1" presId="urn:microsoft.com/office/officeart/2005/8/layout/vList5"/>
    <dgm:cxn modelId="{A41BD4ED-9962-4A3A-827B-EA02BD7460F2}" srcId="{3C9511D3-E769-46AB-8793-FEA91AD5E137}" destId="{D6EA38C9-82C1-4FD6-A356-77967631CBB9}" srcOrd="1" destOrd="0" parTransId="{A511A350-038A-49E9-9656-5F026B26ACEB}" sibTransId="{EB91015F-821B-41CA-90E1-4BAE1FDF58CC}"/>
    <dgm:cxn modelId="{44DF95F8-1518-41F0-A689-BABA071962D7}" type="presOf" srcId="{910DD6B0-AF56-4FF3-A2AF-2C03932A0903}" destId="{F6631DD5-3FAC-4A2E-9764-48A0F0D3DA9B}" srcOrd="0" destOrd="3" presId="urn:microsoft.com/office/officeart/2005/8/layout/vList5"/>
    <dgm:cxn modelId="{5367F0F9-2A20-42C0-8AE8-92C3302072A0}" type="presOf" srcId="{690DB459-9132-44FE-8839-EB5795D9FC3C}" destId="{466708F3-67CF-471F-9A64-FB232A3955CE}" srcOrd="0" destOrd="0" presId="urn:microsoft.com/office/officeart/2005/8/layout/vList5"/>
    <dgm:cxn modelId="{FFEAF73F-D82E-4395-A535-C412704ED63C}" type="presParOf" srcId="{A5B346F9-902E-45F5-BE95-D6F849CA691E}" destId="{0F73D2BE-4305-4BAD-B3B4-1E9D14AC5955}" srcOrd="0" destOrd="0" presId="urn:microsoft.com/office/officeart/2005/8/layout/vList5"/>
    <dgm:cxn modelId="{7C2BB170-BD45-4533-8B37-61D95C641A46}" type="presParOf" srcId="{0F73D2BE-4305-4BAD-B3B4-1E9D14AC5955}" destId="{6C5B97C5-241F-4E1C-8483-FCC12942AD8A}" srcOrd="0" destOrd="0" presId="urn:microsoft.com/office/officeart/2005/8/layout/vList5"/>
    <dgm:cxn modelId="{AC5E1339-85F4-4A68-BDAA-DD2E983ED9F2}" type="presParOf" srcId="{0F73D2BE-4305-4BAD-B3B4-1E9D14AC5955}" destId="{466708F3-67CF-471F-9A64-FB232A3955CE}" srcOrd="1" destOrd="0" presId="urn:microsoft.com/office/officeart/2005/8/layout/vList5"/>
    <dgm:cxn modelId="{C2A9F89A-63C4-4032-B7D2-CB4F9C92773A}" type="presParOf" srcId="{A5B346F9-902E-45F5-BE95-D6F849CA691E}" destId="{288AEF7D-C787-4DC0-840F-EFC5AD5F1B89}" srcOrd="1" destOrd="0" presId="urn:microsoft.com/office/officeart/2005/8/layout/vList5"/>
    <dgm:cxn modelId="{96256700-6F2E-4EAB-8A43-754396AE1235}" type="presParOf" srcId="{A5B346F9-902E-45F5-BE95-D6F849CA691E}" destId="{72895431-32F0-4FB4-BE63-30067B42CA82}" srcOrd="2" destOrd="0" presId="urn:microsoft.com/office/officeart/2005/8/layout/vList5"/>
    <dgm:cxn modelId="{828206DE-FF94-4BC0-80EA-4A015EBF8A1B}" type="presParOf" srcId="{72895431-32F0-4FB4-BE63-30067B42CA82}" destId="{0185401C-7773-4F5C-B206-213FE6EF8E3D}" srcOrd="0" destOrd="0" presId="urn:microsoft.com/office/officeart/2005/8/layout/vList5"/>
    <dgm:cxn modelId="{9A57673D-5DAC-4A7A-9832-2EAC389ACC93}" type="presParOf" srcId="{72895431-32F0-4FB4-BE63-30067B42CA82}" destId="{F6631DD5-3FAC-4A2E-9764-48A0F0D3DA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7B3-5ABD-43A7-B846-FBBA5CD58FF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6FFB7AB-BC65-4AEF-962A-8AEAD0ED3DEA}">
      <dgm:prSet/>
      <dgm:spPr>
        <a:solidFill>
          <a:schemeClr val="tx2"/>
        </a:solidFill>
      </dgm:spPr>
      <dgm:t>
        <a:bodyPr/>
        <a:lstStyle/>
        <a:p>
          <a:r>
            <a:rPr lang="en-US" dirty="0"/>
            <a:t>Understand the purpose and application of GASB Statement No. 75 (OPEB).</a:t>
          </a:r>
        </a:p>
      </dgm:t>
    </dgm:pt>
    <dgm:pt modelId="{5ABFA853-CE4F-41DF-9B61-135BF6C1CF56}" type="parTrans" cxnId="{4AA679E4-F7A9-44BF-B6DC-10737FEF7453}">
      <dgm:prSet/>
      <dgm:spPr/>
      <dgm:t>
        <a:bodyPr/>
        <a:lstStyle/>
        <a:p>
          <a:endParaRPr lang="en-US"/>
        </a:p>
      </dgm:t>
    </dgm:pt>
    <dgm:pt modelId="{B630A4E3-6156-4DBA-B908-22F473429E7F}" type="sibTrans" cxnId="{4AA679E4-F7A9-44BF-B6DC-10737FEF7453}">
      <dgm:prSet/>
      <dgm:spPr/>
      <dgm:t>
        <a:bodyPr/>
        <a:lstStyle/>
        <a:p>
          <a:endParaRPr lang="en-US"/>
        </a:p>
      </dgm:t>
    </dgm:pt>
    <dgm:pt modelId="{DF7967B5-CF08-4958-944F-43AA71033634}">
      <dgm:prSet/>
      <dgm:spPr>
        <a:solidFill>
          <a:schemeClr val="tx2"/>
        </a:solidFill>
      </dgm:spPr>
      <dgm:t>
        <a:bodyPr/>
        <a:lstStyle/>
        <a:p>
          <a:pPr eaLnBrk="1" latinLnBrk="0"/>
          <a:r>
            <a:rPr lang="en-US" dirty="0"/>
            <a:t>Understand the purpose and application of GASB Statements No. 87 &amp; 96 (leases &amp; SBITAs).</a:t>
          </a:r>
        </a:p>
      </dgm:t>
    </dgm:pt>
    <dgm:pt modelId="{22173A5C-5330-48C3-AD46-81D51DFF354A}" type="parTrans" cxnId="{8C24C470-60BC-452E-8900-CDC29DE3A40D}">
      <dgm:prSet/>
      <dgm:spPr/>
      <dgm:t>
        <a:bodyPr/>
        <a:lstStyle/>
        <a:p>
          <a:endParaRPr lang="en-US"/>
        </a:p>
      </dgm:t>
    </dgm:pt>
    <dgm:pt modelId="{86D92B9B-B496-4515-84B5-9164825DEFF7}" type="sibTrans" cxnId="{8C24C470-60BC-452E-8900-CDC29DE3A40D}">
      <dgm:prSet/>
      <dgm:spPr/>
      <dgm:t>
        <a:bodyPr/>
        <a:lstStyle/>
        <a:p>
          <a:endParaRPr lang="en-US"/>
        </a:p>
      </dgm:t>
    </dgm:pt>
    <dgm:pt modelId="{F4BBB3B0-76D5-488D-9784-069F1CC2CFAC}">
      <dgm:prSet phldrT="[Text]"/>
      <dgm:spPr>
        <a:solidFill>
          <a:schemeClr val="tx2"/>
        </a:solidFill>
      </dgm:spPr>
      <dgm:t>
        <a:bodyPr/>
        <a:lstStyle/>
        <a:p>
          <a:r>
            <a:rPr lang="en-US" dirty="0"/>
            <a:t>Learn about current and upcoming GASB Statements, including Nos. 101 and 103.</a:t>
          </a:r>
        </a:p>
      </dgm:t>
    </dgm:pt>
    <dgm:pt modelId="{75437514-4B16-4973-A560-4D257B4B2C6C}" type="parTrans" cxnId="{7EA0FED9-F7EA-46A0-AA44-6488589E30A7}">
      <dgm:prSet/>
      <dgm:spPr/>
      <dgm:t>
        <a:bodyPr/>
        <a:lstStyle/>
        <a:p>
          <a:endParaRPr lang="en-US"/>
        </a:p>
      </dgm:t>
    </dgm:pt>
    <dgm:pt modelId="{259B7113-5AED-4781-AAD4-C789F610A0B7}" type="sibTrans" cxnId="{7EA0FED9-F7EA-46A0-AA44-6488589E30A7}">
      <dgm:prSet/>
      <dgm:spPr/>
      <dgm:t>
        <a:bodyPr/>
        <a:lstStyle/>
        <a:p>
          <a:endParaRPr lang="en-US"/>
        </a:p>
      </dgm:t>
    </dgm:pt>
    <dgm:pt modelId="{4C0CA150-25E2-4C9F-BAAD-D785C7D82AF0}">
      <dgm:prSet phldrT="[Text]"/>
      <dgm:spPr>
        <a:solidFill>
          <a:schemeClr val="tx2"/>
        </a:solidFill>
      </dgm:spPr>
      <dgm:t>
        <a:bodyPr/>
        <a:lstStyle/>
        <a:p>
          <a:r>
            <a:rPr lang="en-US" dirty="0"/>
            <a:t>Understand the purpose and application of GASB Statement No. 68 (pensions).</a:t>
          </a:r>
        </a:p>
      </dgm:t>
    </dgm:pt>
    <dgm:pt modelId="{566A9847-1593-42B3-B48E-2B565377909F}" type="parTrans" cxnId="{1FD1E5EE-A7A8-4DF0-84C6-9C41731DC499}">
      <dgm:prSet/>
      <dgm:spPr/>
      <dgm:t>
        <a:bodyPr/>
        <a:lstStyle/>
        <a:p>
          <a:endParaRPr lang="en-US"/>
        </a:p>
      </dgm:t>
    </dgm:pt>
    <dgm:pt modelId="{C83468A5-52B4-46A2-8F14-E0539BDF172A}" type="sibTrans" cxnId="{1FD1E5EE-A7A8-4DF0-84C6-9C41731DC499}">
      <dgm:prSet/>
      <dgm:spPr/>
      <dgm:t>
        <a:bodyPr/>
        <a:lstStyle/>
        <a:p>
          <a:endParaRPr lang="en-US"/>
        </a:p>
      </dgm:t>
    </dgm:pt>
    <dgm:pt modelId="{5C3F88EE-049B-4FCD-A82C-B466B4FD8897}" type="pres">
      <dgm:prSet presAssocID="{CBDD17B3-5ABD-43A7-B846-FBBA5CD58FF1}" presName="linear" presStyleCnt="0">
        <dgm:presLayoutVars>
          <dgm:animLvl val="lvl"/>
          <dgm:resizeHandles val="exact"/>
        </dgm:presLayoutVars>
      </dgm:prSet>
      <dgm:spPr/>
    </dgm:pt>
    <dgm:pt modelId="{2058B4B1-E6F7-4802-9692-5EA13503FF8D}" type="pres">
      <dgm:prSet presAssocID="{4C0CA150-25E2-4C9F-BAAD-D785C7D82AF0}" presName="parentText" presStyleLbl="node1" presStyleIdx="0" presStyleCnt="4">
        <dgm:presLayoutVars>
          <dgm:chMax val="0"/>
          <dgm:bulletEnabled val="1"/>
        </dgm:presLayoutVars>
      </dgm:prSet>
      <dgm:spPr/>
    </dgm:pt>
    <dgm:pt modelId="{DA4550A0-65B9-4870-95B8-A4DEBDF7475C}" type="pres">
      <dgm:prSet presAssocID="{C83468A5-52B4-46A2-8F14-E0539BDF172A}" presName="spacer" presStyleCnt="0"/>
      <dgm:spPr/>
    </dgm:pt>
    <dgm:pt modelId="{1CE68ECD-91BD-459F-8269-9FC6C879522F}" type="pres">
      <dgm:prSet presAssocID="{26FFB7AB-BC65-4AEF-962A-8AEAD0ED3DEA}" presName="parentText" presStyleLbl="node1" presStyleIdx="1" presStyleCnt="4">
        <dgm:presLayoutVars>
          <dgm:chMax val="0"/>
          <dgm:bulletEnabled val="1"/>
        </dgm:presLayoutVars>
      </dgm:prSet>
      <dgm:spPr/>
    </dgm:pt>
    <dgm:pt modelId="{B385B0AE-9A68-49AF-8910-7E06F8840470}" type="pres">
      <dgm:prSet presAssocID="{B630A4E3-6156-4DBA-B908-22F473429E7F}" presName="spacer" presStyleCnt="0"/>
      <dgm:spPr/>
    </dgm:pt>
    <dgm:pt modelId="{D2BCDDFC-67CF-456D-A45C-8A8509D480A2}" type="pres">
      <dgm:prSet presAssocID="{DF7967B5-CF08-4958-944F-43AA71033634}" presName="parentText" presStyleLbl="node1" presStyleIdx="2" presStyleCnt="4">
        <dgm:presLayoutVars>
          <dgm:chMax val="0"/>
          <dgm:bulletEnabled val="1"/>
        </dgm:presLayoutVars>
      </dgm:prSet>
      <dgm:spPr/>
    </dgm:pt>
    <dgm:pt modelId="{8D3C5819-44C6-4DD7-BEDD-25F4C7BB1718}" type="pres">
      <dgm:prSet presAssocID="{86D92B9B-B496-4515-84B5-9164825DEFF7}" presName="spacer" presStyleCnt="0"/>
      <dgm:spPr/>
    </dgm:pt>
    <dgm:pt modelId="{CCC83E6B-CBC5-4065-90D9-6E98E60565F2}" type="pres">
      <dgm:prSet presAssocID="{F4BBB3B0-76D5-488D-9784-069F1CC2CFAC}" presName="parentText" presStyleLbl="node1" presStyleIdx="3" presStyleCnt="4">
        <dgm:presLayoutVars>
          <dgm:chMax val="0"/>
          <dgm:bulletEnabled val="1"/>
        </dgm:presLayoutVars>
      </dgm:prSet>
      <dgm:spPr/>
    </dgm:pt>
  </dgm:ptLst>
  <dgm:cxnLst>
    <dgm:cxn modelId="{48BF8844-0EE5-4D08-AE2A-6A6C8F659E80}" type="presOf" srcId="{DF7967B5-CF08-4958-944F-43AA71033634}" destId="{D2BCDDFC-67CF-456D-A45C-8A8509D480A2}" srcOrd="0" destOrd="0" presId="urn:microsoft.com/office/officeart/2005/8/layout/vList2"/>
    <dgm:cxn modelId="{90DA1D66-85E1-44FE-82FD-576798822CB0}" type="presOf" srcId="{4C0CA150-25E2-4C9F-BAAD-D785C7D82AF0}" destId="{2058B4B1-E6F7-4802-9692-5EA13503FF8D}" srcOrd="0" destOrd="0" presId="urn:microsoft.com/office/officeart/2005/8/layout/vList2"/>
    <dgm:cxn modelId="{920C096B-9DEB-468A-B7B1-CE9011E0D34D}" type="presOf" srcId="{CBDD17B3-5ABD-43A7-B846-FBBA5CD58FF1}" destId="{5C3F88EE-049B-4FCD-A82C-B466B4FD8897}" srcOrd="0" destOrd="0" presId="urn:microsoft.com/office/officeart/2005/8/layout/vList2"/>
    <dgm:cxn modelId="{8C24C470-60BC-452E-8900-CDC29DE3A40D}" srcId="{CBDD17B3-5ABD-43A7-B846-FBBA5CD58FF1}" destId="{DF7967B5-CF08-4958-944F-43AA71033634}" srcOrd="2" destOrd="0" parTransId="{22173A5C-5330-48C3-AD46-81D51DFF354A}" sibTransId="{86D92B9B-B496-4515-84B5-9164825DEFF7}"/>
    <dgm:cxn modelId="{DCBA7AD3-6892-4E78-8642-8105CE2A9CA6}" type="presOf" srcId="{F4BBB3B0-76D5-488D-9784-069F1CC2CFAC}" destId="{CCC83E6B-CBC5-4065-90D9-6E98E60565F2}" srcOrd="0" destOrd="0" presId="urn:microsoft.com/office/officeart/2005/8/layout/vList2"/>
    <dgm:cxn modelId="{7EA0FED9-F7EA-46A0-AA44-6488589E30A7}" srcId="{CBDD17B3-5ABD-43A7-B846-FBBA5CD58FF1}" destId="{F4BBB3B0-76D5-488D-9784-069F1CC2CFAC}" srcOrd="3" destOrd="0" parTransId="{75437514-4B16-4973-A560-4D257B4B2C6C}" sibTransId="{259B7113-5AED-4781-AAD4-C789F610A0B7}"/>
    <dgm:cxn modelId="{70F6D8DE-800F-4F42-9E95-593766AE5651}" type="presOf" srcId="{26FFB7AB-BC65-4AEF-962A-8AEAD0ED3DEA}" destId="{1CE68ECD-91BD-459F-8269-9FC6C879522F}" srcOrd="0" destOrd="0" presId="urn:microsoft.com/office/officeart/2005/8/layout/vList2"/>
    <dgm:cxn modelId="{4AA679E4-F7A9-44BF-B6DC-10737FEF7453}" srcId="{CBDD17B3-5ABD-43A7-B846-FBBA5CD58FF1}" destId="{26FFB7AB-BC65-4AEF-962A-8AEAD0ED3DEA}" srcOrd="1" destOrd="0" parTransId="{5ABFA853-CE4F-41DF-9B61-135BF6C1CF56}" sibTransId="{B630A4E3-6156-4DBA-B908-22F473429E7F}"/>
    <dgm:cxn modelId="{1FD1E5EE-A7A8-4DF0-84C6-9C41731DC499}" srcId="{CBDD17B3-5ABD-43A7-B846-FBBA5CD58FF1}" destId="{4C0CA150-25E2-4C9F-BAAD-D785C7D82AF0}" srcOrd="0" destOrd="0" parTransId="{566A9847-1593-42B3-B48E-2B565377909F}" sibTransId="{C83468A5-52B4-46A2-8F14-E0539BDF172A}"/>
    <dgm:cxn modelId="{5FDA8690-F0A5-445A-AC1A-75A08AFB400C}" type="presParOf" srcId="{5C3F88EE-049B-4FCD-A82C-B466B4FD8897}" destId="{2058B4B1-E6F7-4802-9692-5EA13503FF8D}" srcOrd="0" destOrd="0" presId="urn:microsoft.com/office/officeart/2005/8/layout/vList2"/>
    <dgm:cxn modelId="{7EBB57B0-C6BC-4454-A322-D57470C39C2B}" type="presParOf" srcId="{5C3F88EE-049B-4FCD-A82C-B466B4FD8897}" destId="{DA4550A0-65B9-4870-95B8-A4DEBDF7475C}" srcOrd="1" destOrd="0" presId="urn:microsoft.com/office/officeart/2005/8/layout/vList2"/>
    <dgm:cxn modelId="{5ECA7715-92A0-4541-8E59-2F07AE184B17}" type="presParOf" srcId="{5C3F88EE-049B-4FCD-A82C-B466B4FD8897}" destId="{1CE68ECD-91BD-459F-8269-9FC6C879522F}" srcOrd="2" destOrd="0" presId="urn:microsoft.com/office/officeart/2005/8/layout/vList2"/>
    <dgm:cxn modelId="{A4B51D56-8D47-49B9-A42D-0BEE703A5223}" type="presParOf" srcId="{5C3F88EE-049B-4FCD-A82C-B466B4FD8897}" destId="{B385B0AE-9A68-49AF-8910-7E06F8840470}" srcOrd="3" destOrd="0" presId="urn:microsoft.com/office/officeart/2005/8/layout/vList2"/>
    <dgm:cxn modelId="{A72F97A3-2698-4C23-9E49-50FFEF6FF02F}" type="presParOf" srcId="{5C3F88EE-049B-4FCD-A82C-B466B4FD8897}" destId="{D2BCDDFC-67CF-456D-A45C-8A8509D480A2}" srcOrd="4" destOrd="0" presId="urn:microsoft.com/office/officeart/2005/8/layout/vList2"/>
    <dgm:cxn modelId="{ED8D4CED-18E1-47E0-B766-3DDC429ED93A}" type="presParOf" srcId="{5C3F88EE-049B-4FCD-A82C-B466B4FD8897}" destId="{8D3C5819-44C6-4DD7-BEDD-25F4C7BB1718}" srcOrd="5" destOrd="0" presId="urn:microsoft.com/office/officeart/2005/8/layout/vList2"/>
    <dgm:cxn modelId="{8F1C9D7E-CDE8-4F5D-9F24-CFF9A1736CE3}" type="presParOf" srcId="{5C3F88EE-049B-4FCD-A82C-B466B4FD8897}" destId="{CCC83E6B-CBC5-4065-90D9-6E98E60565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9511D3-E769-46AB-8793-FEA91AD5E1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D89F3D-563E-41DC-8514-6BCFB1D069A4}">
      <dgm:prSet phldrT="[Text]"/>
      <dgm:spPr>
        <a:solidFill>
          <a:schemeClr val="tx2"/>
        </a:solidFill>
      </dgm:spPr>
      <dgm:t>
        <a:bodyPr/>
        <a:lstStyle/>
        <a:p>
          <a:r>
            <a:rPr lang="en-US"/>
            <a:t>Subsidies</a:t>
          </a:r>
        </a:p>
      </dgm:t>
    </dgm:pt>
    <dgm:pt modelId="{EF47F428-1719-4826-B719-11BCA13237F6}" type="parTrans" cxnId="{00481C21-CE1E-419F-906B-38B64C5FF63D}">
      <dgm:prSet/>
      <dgm:spPr/>
      <dgm:t>
        <a:bodyPr/>
        <a:lstStyle/>
        <a:p>
          <a:endParaRPr lang="en-US"/>
        </a:p>
      </dgm:t>
    </dgm:pt>
    <dgm:pt modelId="{783AF5FA-BF79-46B6-996C-FC12E64B7B86}" type="sibTrans" cxnId="{00481C21-CE1E-419F-906B-38B64C5FF63D}">
      <dgm:prSet/>
      <dgm:spPr/>
      <dgm:t>
        <a:bodyPr/>
        <a:lstStyle/>
        <a:p>
          <a:endParaRPr lang="en-US"/>
        </a:p>
      </dgm:t>
    </dgm:pt>
    <dgm:pt modelId="{690DB459-9132-44FE-8839-EB5795D9FC3C}">
      <dgm:prSet phldrT="[Tex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1800" dirty="0">
              <a:solidFill>
                <a:schemeClr val="tx2"/>
              </a:solidFill>
            </a:rPr>
            <a:t>Resources received from another party or fund (1) for which the proprietary fund does not provide goods and services to the other party or fund and (2) that directly or indirectly keep the proprietary fund’s current or future fees and charges lower than they would be otherwise</a:t>
          </a:r>
        </a:p>
      </dgm:t>
    </dgm:pt>
    <dgm:pt modelId="{3BEFAFB9-C3EC-4014-9E37-1326F9471C3F}" type="parTrans" cxnId="{24CFB70B-6090-47A3-9BF5-33EA49E7F7B1}">
      <dgm:prSet/>
      <dgm:spPr/>
      <dgm:t>
        <a:bodyPr/>
        <a:lstStyle/>
        <a:p>
          <a:endParaRPr lang="en-US"/>
        </a:p>
      </dgm:t>
    </dgm:pt>
    <dgm:pt modelId="{A1F5C8D9-B7AB-4401-BE1C-A901D6D5695B}" type="sibTrans" cxnId="{24CFB70B-6090-47A3-9BF5-33EA49E7F7B1}">
      <dgm:prSet/>
      <dgm:spPr/>
      <dgm:t>
        <a:bodyPr/>
        <a:lstStyle/>
        <a:p>
          <a:endParaRPr lang="en-US"/>
        </a:p>
      </dgm:t>
    </dgm:pt>
    <dgm:pt modelId="{81A7188D-3708-4BF0-B2DC-28F646ABAC9A}">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1800" dirty="0">
              <a:solidFill>
                <a:schemeClr val="tx2"/>
              </a:solidFill>
            </a:rPr>
            <a:t>Resources provided to another party or fund (1) for which the other party or fund does not provide goods and services to the proprietary fund and (2) that are recoverable through the proprietary fund’s current or future pricing policies</a:t>
          </a:r>
        </a:p>
      </dgm:t>
    </dgm:pt>
    <dgm:pt modelId="{B122108A-45AB-44D3-9DD8-4921CABCB620}" type="parTrans" cxnId="{425DA75B-CD3D-4E1F-A50E-3F85F9962596}">
      <dgm:prSet/>
      <dgm:spPr/>
      <dgm:t>
        <a:bodyPr/>
        <a:lstStyle/>
        <a:p>
          <a:endParaRPr lang="en-US"/>
        </a:p>
      </dgm:t>
    </dgm:pt>
    <dgm:pt modelId="{299D98AB-38B3-49CE-8B2E-F722AB149FBD}" type="sibTrans" cxnId="{425DA75B-CD3D-4E1F-A50E-3F85F9962596}">
      <dgm:prSet/>
      <dgm:spPr/>
      <dgm:t>
        <a:bodyPr/>
        <a:lstStyle/>
        <a:p>
          <a:endParaRPr lang="en-US"/>
        </a:p>
      </dgm:t>
    </dgm:pt>
    <dgm:pt modelId="{C50D951D-B498-4639-83D4-E259EB84307C}">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1800" dirty="0">
              <a:solidFill>
                <a:schemeClr val="tx2"/>
              </a:solidFill>
            </a:rPr>
            <a:t>All other transfers</a:t>
          </a:r>
          <a:endParaRPr lang="en-US" sz="1200" dirty="0">
            <a:solidFill>
              <a:schemeClr val="tx2"/>
            </a:solidFill>
          </a:endParaRPr>
        </a:p>
      </dgm:t>
    </dgm:pt>
    <dgm:pt modelId="{E7EF89D6-4EAD-4D07-A0E8-A54D0B822ADD}" type="parTrans" cxnId="{DAB2BC51-5A24-41F9-B210-F5522A5EBEC9}">
      <dgm:prSet/>
      <dgm:spPr/>
      <dgm:t>
        <a:bodyPr/>
        <a:lstStyle/>
        <a:p>
          <a:endParaRPr lang="en-US"/>
        </a:p>
      </dgm:t>
    </dgm:pt>
    <dgm:pt modelId="{FCFF5AC7-F1A7-4CB3-954A-98459F255C9F}" type="sibTrans" cxnId="{DAB2BC51-5A24-41F9-B210-F5522A5EBEC9}">
      <dgm:prSet/>
      <dgm:spPr/>
      <dgm:t>
        <a:bodyPr/>
        <a:lstStyle/>
        <a:p>
          <a:endParaRPr lang="en-US"/>
        </a:p>
      </dgm:t>
    </dgm:pt>
    <dgm:pt modelId="{A5B346F9-902E-45F5-BE95-D6F849CA691E}" type="pres">
      <dgm:prSet presAssocID="{3C9511D3-E769-46AB-8793-FEA91AD5E137}" presName="Name0" presStyleCnt="0">
        <dgm:presLayoutVars>
          <dgm:dir/>
          <dgm:animLvl val="lvl"/>
          <dgm:resizeHandles val="exact"/>
        </dgm:presLayoutVars>
      </dgm:prSet>
      <dgm:spPr/>
    </dgm:pt>
    <dgm:pt modelId="{0F73D2BE-4305-4BAD-B3B4-1E9D14AC5955}" type="pres">
      <dgm:prSet presAssocID="{E9D89F3D-563E-41DC-8514-6BCFB1D069A4}" presName="linNode" presStyleCnt="0"/>
      <dgm:spPr/>
    </dgm:pt>
    <dgm:pt modelId="{6C5B97C5-241F-4E1C-8483-FCC12942AD8A}" type="pres">
      <dgm:prSet presAssocID="{E9D89F3D-563E-41DC-8514-6BCFB1D069A4}" presName="parentText" presStyleLbl="node1" presStyleIdx="0" presStyleCnt="1">
        <dgm:presLayoutVars>
          <dgm:chMax val="1"/>
          <dgm:bulletEnabled val="1"/>
        </dgm:presLayoutVars>
      </dgm:prSet>
      <dgm:spPr/>
    </dgm:pt>
    <dgm:pt modelId="{466708F3-67CF-471F-9A64-FB232A3955CE}" type="pres">
      <dgm:prSet presAssocID="{E9D89F3D-563E-41DC-8514-6BCFB1D069A4}" presName="descendantText" presStyleLbl="alignAccFollowNode1" presStyleIdx="0" presStyleCnt="1">
        <dgm:presLayoutVars>
          <dgm:bulletEnabled val="1"/>
        </dgm:presLayoutVars>
      </dgm:prSet>
      <dgm:spPr/>
    </dgm:pt>
  </dgm:ptLst>
  <dgm:cxnLst>
    <dgm:cxn modelId="{4722D307-2AD8-45F6-9F00-B3835ECA7060}" type="presOf" srcId="{C50D951D-B498-4639-83D4-E259EB84307C}" destId="{466708F3-67CF-471F-9A64-FB232A3955CE}" srcOrd="0" destOrd="2" presId="urn:microsoft.com/office/officeart/2005/8/layout/vList5"/>
    <dgm:cxn modelId="{24CFB70B-6090-47A3-9BF5-33EA49E7F7B1}" srcId="{E9D89F3D-563E-41DC-8514-6BCFB1D069A4}" destId="{690DB459-9132-44FE-8839-EB5795D9FC3C}" srcOrd="0" destOrd="0" parTransId="{3BEFAFB9-C3EC-4014-9E37-1326F9471C3F}" sibTransId="{A1F5C8D9-B7AB-4401-BE1C-A901D6D5695B}"/>
    <dgm:cxn modelId="{00481C21-CE1E-419F-906B-38B64C5FF63D}" srcId="{3C9511D3-E769-46AB-8793-FEA91AD5E137}" destId="{E9D89F3D-563E-41DC-8514-6BCFB1D069A4}" srcOrd="0" destOrd="0" parTransId="{EF47F428-1719-4826-B719-11BCA13237F6}" sibTransId="{783AF5FA-BF79-46B6-996C-FC12E64B7B86}"/>
    <dgm:cxn modelId="{E0D8C03B-A59D-463F-8644-605F1FA85A36}" type="presOf" srcId="{E9D89F3D-563E-41DC-8514-6BCFB1D069A4}" destId="{6C5B97C5-241F-4E1C-8483-FCC12942AD8A}" srcOrd="0" destOrd="0" presId="urn:microsoft.com/office/officeart/2005/8/layout/vList5"/>
    <dgm:cxn modelId="{425DA75B-CD3D-4E1F-A50E-3F85F9962596}" srcId="{E9D89F3D-563E-41DC-8514-6BCFB1D069A4}" destId="{81A7188D-3708-4BF0-B2DC-28F646ABAC9A}" srcOrd="1" destOrd="0" parTransId="{B122108A-45AB-44D3-9DD8-4921CABCB620}" sibTransId="{299D98AB-38B3-49CE-8B2E-F722AB149FBD}"/>
    <dgm:cxn modelId="{B9386544-AAF1-4AAA-99F2-FBFBAC808E88}" type="presOf" srcId="{3C9511D3-E769-46AB-8793-FEA91AD5E137}" destId="{A5B346F9-902E-45F5-BE95-D6F849CA691E}" srcOrd="0" destOrd="0" presId="urn:microsoft.com/office/officeart/2005/8/layout/vList5"/>
    <dgm:cxn modelId="{DAB2BC51-5A24-41F9-B210-F5522A5EBEC9}" srcId="{E9D89F3D-563E-41DC-8514-6BCFB1D069A4}" destId="{C50D951D-B498-4639-83D4-E259EB84307C}" srcOrd="2" destOrd="0" parTransId="{E7EF89D6-4EAD-4D07-A0E8-A54D0B822ADD}" sibTransId="{FCFF5AC7-F1A7-4CB3-954A-98459F255C9F}"/>
    <dgm:cxn modelId="{36135CAE-4B86-44EB-803E-AE1905B9940B}" type="presOf" srcId="{81A7188D-3708-4BF0-B2DC-28F646ABAC9A}" destId="{466708F3-67CF-471F-9A64-FB232A3955CE}" srcOrd="0" destOrd="1" presId="urn:microsoft.com/office/officeart/2005/8/layout/vList5"/>
    <dgm:cxn modelId="{5367F0F9-2A20-42C0-8AE8-92C3302072A0}" type="presOf" srcId="{690DB459-9132-44FE-8839-EB5795D9FC3C}" destId="{466708F3-67CF-471F-9A64-FB232A3955CE}" srcOrd="0" destOrd="0" presId="urn:microsoft.com/office/officeart/2005/8/layout/vList5"/>
    <dgm:cxn modelId="{FFEAF73F-D82E-4395-A535-C412704ED63C}" type="presParOf" srcId="{A5B346F9-902E-45F5-BE95-D6F849CA691E}" destId="{0F73D2BE-4305-4BAD-B3B4-1E9D14AC5955}" srcOrd="0" destOrd="0" presId="urn:microsoft.com/office/officeart/2005/8/layout/vList5"/>
    <dgm:cxn modelId="{7C2BB170-BD45-4533-8B37-61D95C641A46}" type="presParOf" srcId="{0F73D2BE-4305-4BAD-B3B4-1E9D14AC5955}" destId="{6C5B97C5-241F-4E1C-8483-FCC12942AD8A}" srcOrd="0" destOrd="0" presId="urn:microsoft.com/office/officeart/2005/8/layout/vList5"/>
    <dgm:cxn modelId="{AC5E1339-85F4-4A68-BDAA-DD2E983ED9F2}" type="presParOf" srcId="{0F73D2BE-4305-4BAD-B3B4-1E9D14AC5955}" destId="{466708F3-67CF-471F-9A64-FB232A3955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9511D3-E769-46AB-8793-FEA91AD5E1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D89F3D-563E-41DC-8514-6BCFB1D069A4}">
      <dgm:prSet phldrT="[Text]"/>
      <dgm:spPr>
        <a:solidFill>
          <a:schemeClr val="tx2"/>
        </a:solidFill>
      </dgm:spPr>
      <dgm:t>
        <a:bodyPr/>
        <a:lstStyle/>
        <a:p>
          <a:r>
            <a:rPr lang="en-US"/>
            <a:t>Unusual or Infrequent Items</a:t>
          </a:r>
        </a:p>
      </dgm:t>
    </dgm:pt>
    <dgm:pt modelId="{EF47F428-1719-4826-B719-11BCA13237F6}" type="parTrans" cxnId="{00481C21-CE1E-419F-906B-38B64C5FF63D}">
      <dgm:prSet/>
      <dgm:spPr/>
      <dgm:t>
        <a:bodyPr/>
        <a:lstStyle/>
        <a:p>
          <a:endParaRPr lang="en-US"/>
        </a:p>
      </dgm:t>
    </dgm:pt>
    <dgm:pt modelId="{783AF5FA-BF79-46B6-996C-FC12E64B7B86}" type="sibTrans" cxnId="{00481C21-CE1E-419F-906B-38B64C5FF63D}">
      <dgm:prSet/>
      <dgm:spPr/>
      <dgm:t>
        <a:bodyPr/>
        <a:lstStyle/>
        <a:p>
          <a:endParaRPr lang="en-US"/>
        </a:p>
      </dgm:t>
    </dgm:pt>
    <dgm:pt modelId="{690DB459-9132-44FE-8839-EB5795D9FC3C}">
      <dgm:prSet phldrT="[Tex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dirty="0">
              <a:solidFill>
                <a:schemeClr val="tx2"/>
              </a:solidFill>
            </a:rPr>
            <a:t>Unusual in nature – the underlying event or transaction should possess a high degree of abnormality and be of a type clearly unrelated to, or only incidentally related to, the ordinary and typical activities of the government, taking into account the environment in which the government operates. (GASB 62 par. 46a)</a:t>
          </a:r>
        </a:p>
      </dgm:t>
    </dgm:pt>
    <dgm:pt modelId="{3BEFAFB9-C3EC-4014-9E37-1326F9471C3F}" type="parTrans" cxnId="{24CFB70B-6090-47A3-9BF5-33EA49E7F7B1}">
      <dgm:prSet/>
      <dgm:spPr/>
      <dgm:t>
        <a:bodyPr/>
        <a:lstStyle/>
        <a:p>
          <a:endParaRPr lang="en-US"/>
        </a:p>
      </dgm:t>
    </dgm:pt>
    <dgm:pt modelId="{A1F5C8D9-B7AB-4401-BE1C-A901D6D5695B}" type="sibTrans" cxnId="{24CFB70B-6090-47A3-9BF5-33EA49E7F7B1}">
      <dgm:prSet/>
      <dgm:spPr/>
      <dgm:t>
        <a:bodyPr/>
        <a:lstStyle/>
        <a:p>
          <a:endParaRPr lang="en-US"/>
        </a:p>
      </dgm:t>
    </dgm:pt>
    <dgm:pt modelId="{0D613D15-8A58-491A-8374-D363F746E84F}">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dirty="0">
              <a:solidFill>
                <a:schemeClr val="tx2"/>
              </a:solidFill>
            </a:rPr>
            <a:t>Infrequency of occurrence – the underlying event or transaction should be of a type that would not reasonably be expected to recur in the foreseeable future, taking into account the environment in which the government operates. (GASB 62 par. 46b)</a:t>
          </a:r>
        </a:p>
      </dgm:t>
    </dgm:pt>
    <dgm:pt modelId="{CFC6D0C1-F6ED-49FB-B7F5-E8BD781D2565}" type="parTrans" cxnId="{0C1F8EE4-28CA-4F4E-93BF-12E4C1E365C7}">
      <dgm:prSet/>
      <dgm:spPr/>
      <dgm:t>
        <a:bodyPr/>
        <a:lstStyle/>
        <a:p>
          <a:endParaRPr lang="en-US"/>
        </a:p>
      </dgm:t>
    </dgm:pt>
    <dgm:pt modelId="{AB2B2E4A-833C-4E1A-AF64-AA0AC6E90CDE}" type="sibTrans" cxnId="{0C1F8EE4-28CA-4F4E-93BF-12E4C1E365C7}">
      <dgm:prSet/>
      <dgm:spPr/>
      <dgm:t>
        <a:bodyPr/>
        <a:lstStyle/>
        <a:p>
          <a:endParaRPr lang="en-US"/>
        </a:p>
      </dgm:t>
    </dgm:pt>
    <dgm:pt modelId="{65562951-9FF3-42A2-B3EC-3AFFD39214D6}">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600"/>
            </a:spcAft>
          </a:pPr>
          <a:r>
            <a:rPr lang="en-US" sz="2000" dirty="0">
              <a:solidFill>
                <a:schemeClr val="tx2"/>
              </a:solidFill>
            </a:rPr>
            <a:t>Further details in GASB 62 (par. 47 &amp; 48).</a:t>
          </a:r>
          <a:endParaRPr lang="en-US" sz="2100" dirty="0">
            <a:solidFill>
              <a:schemeClr val="tx2"/>
            </a:solidFill>
          </a:endParaRPr>
        </a:p>
      </dgm:t>
    </dgm:pt>
    <dgm:pt modelId="{9ACBAE44-465C-4DE1-9D02-EE92D95B7848}" type="parTrans" cxnId="{9F438344-E6D3-4B70-AA9F-22E1D3F2E002}">
      <dgm:prSet/>
      <dgm:spPr/>
      <dgm:t>
        <a:bodyPr/>
        <a:lstStyle/>
        <a:p>
          <a:endParaRPr lang="en-US"/>
        </a:p>
      </dgm:t>
    </dgm:pt>
    <dgm:pt modelId="{4BC1F407-0D9E-4B9B-8B3B-F570A147DD70}" type="sibTrans" cxnId="{9F438344-E6D3-4B70-AA9F-22E1D3F2E002}">
      <dgm:prSet/>
      <dgm:spPr/>
      <dgm:t>
        <a:bodyPr/>
        <a:lstStyle/>
        <a:p>
          <a:endParaRPr lang="en-US"/>
        </a:p>
      </dgm:t>
    </dgm:pt>
    <dgm:pt modelId="{A5B346F9-902E-45F5-BE95-D6F849CA691E}" type="pres">
      <dgm:prSet presAssocID="{3C9511D3-E769-46AB-8793-FEA91AD5E137}" presName="Name0" presStyleCnt="0">
        <dgm:presLayoutVars>
          <dgm:dir/>
          <dgm:animLvl val="lvl"/>
          <dgm:resizeHandles val="exact"/>
        </dgm:presLayoutVars>
      </dgm:prSet>
      <dgm:spPr/>
    </dgm:pt>
    <dgm:pt modelId="{0F73D2BE-4305-4BAD-B3B4-1E9D14AC5955}" type="pres">
      <dgm:prSet presAssocID="{E9D89F3D-563E-41DC-8514-6BCFB1D069A4}" presName="linNode" presStyleCnt="0"/>
      <dgm:spPr/>
    </dgm:pt>
    <dgm:pt modelId="{6C5B97C5-241F-4E1C-8483-FCC12942AD8A}" type="pres">
      <dgm:prSet presAssocID="{E9D89F3D-563E-41DC-8514-6BCFB1D069A4}" presName="parentText" presStyleLbl="node1" presStyleIdx="0" presStyleCnt="1">
        <dgm:presLayoutVars>
          <dgm:chMax val="1"/>
          <dgm:bulletEnabled val="1"/>
        </dgm:presLayoutVars>
      </dgm:prSet>
      <dgm:spPr/>
    </dgm:pt>
    <dgm:pt modelId="{466708F3-67CF-471F-9A64-FB232A3955CE}" type="pres">
      <dgm:prSet presAssocID="{E9D89F3D-563E-41DC-8514-6BCFB1D069A4}" presName="descendantText" presStyleLbl="alignAccFollowNode1" presStyleIdx="0" presStyleCnt="1">
        <dgm:presLayoutVars>
          <dgm:bulletEnabled val="1"/>
        </dgm:presLayoutVars>
      </dgm:prSet>
      <dgm:spPr/>
    </dgm:pt>
  </dgm:ptLst>
  <dgm:cxnLst>
    <dgm:cxn modelId="{24CFB70B-6090-47A3-9BF5-33EA49E7F7B1}" srcId="{E9D89F3D-563E-41DC-8514-6BCFB1D069A4}" destId="{690DB459-9132-44FE-8839-EB5795D9FC3C}" srcOrd="0" destOrd="0" parTransId="{3BEFAFB9-C3EC-4014-9E37-1326F9471C3F}" sibTransId="{A1F5C8D9-B7AB-4401-BE1C-A901D6D5695B}"/>
    <dgm:cxn modelId="{00481C21-CE1E-419F-906B-38B64C5FF63D}" srcId="{3C9511D3-E769-46AB-8793-FEA91AD5E137}" destId="{E9D89F3D-563E-41DC-8514-6BCFB1D069A4}" srcOrd="0" destOrd="0" parTransId="{EF47F428-1719-4826-B719-11BCA13237F6}" sibTransId="{783AF5FA-BF79-46B6-996C-FC12E64B7B86}"/>
    <dgm:cxn modelId="{40746A21-F063-4A11-B3A1-A45E61F6915D}" type="presOf" srcId="{0D613D15-8A58-491A-8374-D363F746E84F}" destId="{466708F3-67CF-471F-9A64-FB232A3955CE}" srcOrd="0" destOrd="1" presId="urn:microsoft.com/office/officeart/2005/8/layout/vList5"/>
    <dgm:cxn modelId="{E0D8C03B-A59D-463F-8644-605F1FA85A36}" type="presOf" srcId="{E9D89F3D-563E-41DC-8514-6BCFB1D069A4}" destId="{6C5B97C5-241F-4E1C-8483-FCC12942AD8A}" srcOrd="0" destOrd="0" presId="urn:microsoft.com/office/officeart/2005/8/layout/vList5"/>
    <dgm:cxn modelId="{B9386544-AAF1-4AAA-99F2-FBFBAC808E88}" type="presOf" srcId="{3C9511D3-E769-46AB-8793-FEA91AD5E137}" destId="{A5B346F9-902E-45F5-BE95-D6F849CA691E}" srcOrd="0" destOrd="0" presId="urn:microsoft.com/office/officeart/2005/8/layout/vList5"/>
    <dgm:cxn modelId="{9F438344-E6D3-4B70-AA9F-22E1D3F2E002}" srcId="{E9D89F3D-563E-41DC-8514-6BCFB1D069A4}" destId="{65562951-9FF3-42A2-B3EC-3AFFD39214D6}" srcOrd="2" destOrd="0" parTransId="{9ACBAE44-465C-4DE1-9D02-EE92D95B7848}" sibTransId="{4BC1F407-0D9E-4B9B-8B3B-F570A147DD70}"/>
    <dgm:cxn modelId="{33BE3155-255F-4280-828A-99F15DABA87A}" type="presOf" srcId="{65562951-9FF3-42A2-B3EC-3AFFD39214D6}" destId="{466708F3-67CF-471F-9A64-FB232A3955CE}" srcOrd="0" destOrd="2" presId="urn:microsoft.com/office/officeart/2005/8/layout/vList5"/>
    <dgm:cxn modelId="{0C1F8EE4-28CA-4F4E-93BF-12E4C1E365C7}" srcId="{E9D89F3D-563E-41DC-8514-6BCFB1D069A4}" destId="{0D613D15-8A58-491A-8374-D363F746E84F}" srcOrd="1" destOrd="0" parTransId="{CFC6D0C1-F6ED-49FB-B7F5-E8BD781D2565}" sibTransId="{AB2B2E4A-833C-4E1A-AF64-AA0AC6E90CDE}"/>
    <dgm:cxn modelId="{5367F0F9-2A20-42C0-8AE8-92C3302072A0}" type="presOf" srcId="{690DB459-9132-44FE-8839-EB5795D9FC3C}" destId="{466708F3-67CF-471F-9A64-FB232A3955CE}" srcOrd="0" destOrd="0" presId="urn:microsoft.com/office/officeart/2005/8/layout/vList5"/>
    <dgm:cxn modelId="{FFEAF73F-D82E-4395-A535-C412704ED63C}" type="presParOf" srcId="{A5B346F9-902E-45F5-BE95-D6F849CA691E}" destId="{0F73D2BE-4305-4BAD-B3B4-1E9D14AC5955}" srcOrd="0" destOrd="0" presId="urn:microsoft.com/office/officeart/2005/8/layout/vList5"/>
    <dgm:cxn modelId="{7C2BB170-BD45-4533-8B37-61D95C641A46}" type="presParOf" srcId="{0F73D2BE-4305-4BAD-B3B4-1E9D14AC5955}" destId="{6C5B97C5-241F-4E1C-8483-FCC12942AD8A}" srcOrd="0" destOrd="0" presId="urn:microsoft.com/office/officeart/2005/8/layout/vList5"/>
    <dgm:cxn modelId="{AC5E1339-85F4-4A68-BDAA-DD2E983ED9F2}" type="presParOf" srcId="{0F73D2BE-4305-4BAD-B3B4-1E9D14AC5955}" destId="{466708F3-67CF-471F-9A64-FB232A3955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9511D3-E769-46AB-8793-FEA91AD5E1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D89F3D-563E-41DC-8514-6BCFB1D069A4}">
      <dgm:prSet phldrT="[Text]"/>
      <dgm:spPr>
        <a:solidFill>
          <a:schemeClr val="tx2"/>
        </a:solidFill>
      </dgm:spPr>
      <dgm:t>
        <a:bodyPr/>
        <a:lstStyle/>
        <a:p>
          <a:r>
            <a:rPr lang="en-US"/>
            <a:t>Unusual or Infrequent Items</a:t>
          </a:r>
        </a:p>
      </dgm:t>
    </dgm:pt>
    <dgm:pt modelId="{EF47F428-1719-4826-B719-11BCA13237F6}" type="parTrans" cxnId="{00481C21-CE1E-419F-906B-38B64C5FF63D}">
      <dgm:prSet/>
      <dgm:spPr/>
      <dgm:t>
        <a:bodyPr/>
        <a:lstStyle/>
        <a:p>
          <a:endParaRPr lang="en-US"/>
        </a:p>
      </dgm:t>
    </dgm:pt>
    <dgm:pt modelId="{783AF5FA-BF79-46B6-996C-FC12E64B7B86}" type="sibTrans" cxnId="{00481C21-CE1E-419F-906B-38B64C5FF63D}">
      <dgm:prSet/>
      <dgm:spPr/>
      <dgm:t>
        <a:bodyPr/>
        <a:lstStyle/>
        <a:p>
          <a:endParaRPr lang="en-US"/>
        </a:p>
      </dgm:t>
    </dgm:pt>
    <dgm:pt modelId="{690DB459-9132-44FE-8839-EB5795D9FC3C}">
      <dgm:prSet phldrT="[Tex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400" dirty="0">
              <a:solidFill>
                <a:schemeClr val="tx2"/>
              </a:solidFill>
            </a:rPr>
            <a:t>Separately present inflows and outflows of resources that are unusual in nature and/or infrequent in occurrence (replacing extraordinary and special items).</a:t>
          </a:r>
        </a:p>
      </dgm:t>
    </dgm:pt>
    <dgm:pt modelId="{3BEFAFB9-C3EC-4014-9E37-1326F9471C3F}" type="parTrans" cxnId="{24CFB70B-6090-47A3-9BF5-33EA49E7F7B1}">
      <dgm:prSet/>
      <dgm:spPr/>
      <dgm:t>
        <a:bodyPr/>
        <a:lstStyle/>
        <a:p>
          <a:endParaRPr lang="en-US"/>
        </a:p>
      </dgm:t>
    </dgm:pt>
    <dgm:pt modelId="{A1F5C8D9-B7AB-4401-BE1C-A901D6D5695B}" type="sibTrans" cxnId="{24CFB70B-6090-47A3-9BF5-33EA49E7F7B1}">
      <dgm:prSet/>
      <dgm:spPr/>
      <dgm:t>
        <a:bodyPr/>
        <a:lstStyle/>
        <a:p>
          <a:endParaRPr lang="en-US"/>
        </a:p>
      </dgm:t>
    </dgm:pt>
    <dgm:pt modelId="{51C1DF99-A477-4205-A0F6-EE5C31D51956}">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400" dirty="0">
              <a:solidFill>
                <a:schemeClr val="tx2"/>
              </a:solidFill>
            </a:rPr>
            <a:t>Disclose additional information about those inflows and outflows, including the programs, functions, or identifiable activities to which they are related and whether they are within the control of management.</a:t>
          </a:r>
        </a:p>
      </dgm:t>
    </dgm:pt>
    <dgm:pt modelId="{34DD7AA8-4678-41C4-8C3B-BBD86B8ABD23}" type="parTrans" cxnId="{B5CFEC2A-7ADF-4A2F-9C5A-B4AA15DD44CE}">
      <dgm:prSet/>
      <dgm:spPr/>
      <dgm:t>
        <a:bodyPr/>
        <a:lstStyle/>
        <a:p>
          <a:endParaRPr lang="en-US"/>
        </a:p>
      </dgm:t>
    </dgm:pt>
    <dgm:pt modelId="{1CEE5471-6DE6-4E6F-9650-8226F0666040}" type="sibTrans" cxnId="{B5CFEC2A-7ADF-4A2F-9C5A-B4AA15DD44CE}">
      <dgm:prSet/>
      <dgm:spPr/>
      <dgm:t>
        <a:bodyPr/>
        <a:lstStyle/>
        <a:p>
          <a:endParaRPr lang="en-US"/>
        </a:p>
      </dgm:t>
    </dgm:pt>
    <dgm:pt modelId="{A5B346F9-902E-45F5-BE95-D6F849CA691E}" type="pres">
      <dgm:prSet presAssocID="{3C9511D3-E769-46AB-8793-FEA91AD5E137}" presName="Name0" presStyleCnt="0">
        <dgm:presLayoutVars>
          <dgm:dir/>
          <dgm:animLvl val="lvl"/>
          <dgm:resizeHandles val="exact"/>
        </dgm:presLayoutVars>
      </dgm:prSet>
      <dgm:spPr/>
    </dgm:pt>
    <dgm:pt modelId="{0F73D2BE-4305-4BAD-B3B4-1E9D14AC5955}" type="pres">
      <dgm:prSet presAssocID="{E9D89F3D-563E-41DC-8514-6BCFB1D069A4}" presName="linNode" presStyleCnt="0"/>
      <dgm:spPr/>
    </dgm:pt>
    <dgm:pt modelId="{6C5B97C5-241F-4E1C-8483-FCC12942AD8A}" type="pres">
      <dgm:prSet presAssocID="{E9D89F3D-563E-41DC-8514-6BCFB1D069A4}" presName="parentText" presStyleLbl="node1" presStyleIdx="0" presStyleCnt="1">
        <dgm:presLayoutVars>
          <dgm:chMax val="1"/>
          <dgm:bulletEnabled val="1"/>
        </dgm:presLayoutVars>
      </dgm:prSet>
      <dgm:spPr/>
    </dgm:pt>
    <dgm:pt modelId="{466708F3-67CF-471F-9A64-FB232A3955CE}" type="pres">
      <dgm:prSet presAssocID="{E9D89F3D-563E-41DC-8514-6BCFB1D069A4}" presName="descendantText" presStyleLbl="alignAccFollowNode1" presStyleIdx="0" presStyleCnt="1">
        <dgm:presLayoutVars>
          <dgm:bulletEnabled val="1"/>
        </dgm:presLayoutVars>
      </dgm:prSet>
      <dgm:spPr/>
    </dgm:pt>
  </dgm:ptLst>
  <dgm:cxnLst>
    <dgm:cxn modelId="{24CFB70B-6090-47A3-9BF5-33EA49E7F7B1}" srcId="{E9D89F3D-563E-41DC-8514-6BCFB1D069A4}" destId="{690DB459-9132-44FE-8839-EB5795D9FC3C}" srcOrd="0" destOrd="0" parTransId="{3BEFAFB9-C3EC-4014-9E37-1326F9471C3F}" sibTransId="{A1F5C8D9-B7AB-4401-BE1C-A901D6D5695B}"/>
    <dgm:cxn modelId="{00481C21-CE1E-419F-906B-38B64C5FF63D}" srcId="{3C9511D3-E769-46AB-8793-FEA91AD5E137}" destId="{E9D89F3D-563E-41DC-8514-6BCFB1D069A4}" srcOrd="0" destOrd="0" parTransId="{EF47F428-1719-4826-B719-11BCA13237F6}" sibTransId="{783AF5FA-BF79-46B6-996C-FC12E64B7B86}"/>
    <dgm:cxn modelId="{B5CFEC2A-7ADF-4A2F-9C5A-B4AA15DD44CE}" srcId="{E9D89F3D-563E-41DC-8514-6BCFB1D069A4}" destId="{51C1DF99-A477-4205-A0F6-EE5C31D51956}" srcOrd="1" destOrd="0" parTransId="{34DD7AA8-4678-41C4-8C3B-BBD86B8ABD23}" sibTransId="{1CEE5471-6DE6-4E6F-9650-8226F0666040}"/>
    <dgm:cxn modelId="{E0D8C03B-A59D-463F-8644-605F1FA85A36}" type="presOf" srcId="{E9D89F3D-563E-41DC-8514-6BCFB1D069A4}" destId="{6C5B97C5-241F-4E1C-8483-FCC12942AD8A}" srcOrd="0" destOrd="0" presId="urn:microsoft.com/office/officeart/2005/8/layout/vList5"/>
    <dgm:cxn modelId="{B9386544-AAF1-4AAA-99F2-FBFBAC808E88}" type="presOf" srcId="{3C9511D3-E769-46AB-8793-FEA91AD5E137}" destId="{A5B346F9-902E-45F5-BE95-D6F849CA691E}" srcOrd="0" destOrd="0" presId="urn:microsoft.com/office/officeart/2005/8/layout/vList5"/>
    <dgm:cxn modelId="{2E2FD046-780C-4B9E-9503-2468CA27BA23}" type="presOf" srcId="{51C1DF99-A477-4205-A0F6-EE5C31D51956}" destId="{466708F3-67CF-471F-9A64-FB232A3955CE}" srcOrd="0" destOrd="1" presId="urn:microsoft.com/office/officeart/2005/8/layout/vList5"/>
    <dgm:cxn modelId="{5367F0F9-2A20-42C0-8AE8-92C3302072A0}" type="presOf" srcId="{690DB459-9132-44FE-8839-EB5795D9FC3C}" destId="{466708F3-67CF-471F-9A64-FB232A3955CE}" srcOrd="0" destOrd="0" presId="urn:microsoft.com/office/officeart/2005/8/layout/vList5"/>
    <dgm:cxn modelId="{FFEAF73F-D82E-4395-A535-C412704ED63C}" type="presParOf" srcId="{A5B346F9-902E-45F5-BE95-D6F849CA691E}" destId="{0F73D2BE-4305-4BAD-B3B4-1E9D14AC5955}" srcOrd="0" destOrd="0" presId="urn:microsoft.com/office/officeart/2005/8/layout/vList5"/>
    <dgm:cxn modelId="{7C2BB170-BD45-4533-8B37-61D95C641A46}" type="presParOf" srcId="{0F73D2BE-4305-4BAD-B3B4-1E9D14AC5955}" destId="{6C5B97C5-241F-4E1C-8483-FCC12942AD8A}" srcOrd="0" destOrd="0" presId="urn:microsoft.com/office/officeart/2005/8/layout/vList5"/>
    <dgm:cxn modelId="{AC5E1339-85F4-4A68-BDAA-DD2E983ED9F2}" type="presParOf" srcId="{0F73D2BE-4305-4BAD-B3B4-1E9D14AC5955}" destId="{466708F3-67CF-471F-9A64-FB232A3955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8B6B25D-6A3B-4A5F-8C07-A8A478CECE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7587EF9-8955-466D-8385-441E42469B88}">
      <dgm:prSet custT="1"/>
      <dgm:spPr>
        <a:solidFill>
          <a:schemeClr val="tx2"/>
        </a:solidFill>
      </dgm:spPr>
      <dgm:t>
        <a:bodyPr/>
        <a:lstStyle/>
        <a:p>
          <a:r>
            <a:rPr lang="en-US" sz="2400" baseline="0"/>
            <a:t>Capital assets to be classified as held for sale if:</a:t>
          </a:r>
          <a:endParaRPr lang="en-US" sz="2400"/>
        </a:p>
      </dgm:t>
    </dgm:pt>
    <dgm:pt modelId="{2A4A91A5-B59A-4440-9198-DC9C2D802088}" type="parTrans" cxnId="{9D566B8C-4631-4A40-B409-E065310466FB}">
      <dgm:prSet/>
      <dgm:spPr/>
      <dgm:t>
        <a:bodyPr/>
        <a:lstStyle/>
        <a:p>
          <a:endParaRPr lang="en-US"/>
        </a:p>
      </dgm:t>
    </dgm:pt>
    <dgm:pt modelId="{5253E5FF-EB3A-47CE-9E5B-C719CB5B83E7}" type="sibTrans" cxnId="{9D566B8C-4631-4A40-B409-E065310466FB}">
      <dgm:prSet/>
      <dgm:spPr/>
      <dgm:t>
        <a:bodyPr/>
        <a:lstStyle/>
        <a:p>
          <a:endParaRPr lang="en-US"/>
        </a:p>
      </dgm:t>
    </dgm:pt>
    <dgm:pt modelId="{5DD2F844-7897-4C43-90AB-088E306288ED}">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The government has decided to pursue the sale of the asset.</a:t>
          </a:r>
          <a:endParaRPr lang="en-US" sz="2000">
            <a:solidFill>
              <a:schemeClr val="tx2"/>
            </a:solidFill>
          </a:endParaRPr>
        </a:p>
      </dgm:t>
    </dgm:pt>
    <dgm:pt modelId="{753802B5-D986-4FE2-A95F-0BA1357DB34D}" type="parTrans" cxnId="{BC5C29E9-E9D3-45C7-BAAA-7D9F0B392725}">
      <dgm:prSet/>
      <dgm:spPr/>
      <dgm:t>
        <a:bodyPr/>
        <a:lstStyle/>
        <a:p>
          <a:endParaRPr lang="en-US"/>
        </a:p>
      </dgm:t>
    </dgm:pt>
    <dgm:pt modelId="{FB9E646F-0508-46A9-9879-10DCECB4F7B7}" type="sibTrans" cxnId="{BC5C29E9-E9D3-45C7-BAAA-7D9F0B392725}">
      <dgm:prSet/>
      <dgm:spPr/>
      <dgm:t>
        <a:bodyPr/>
        <a:lstStyle/>
        <a:p>
          <a:endParaRPr lang="en-US"/>
        </a:p>
      </dgm:t>
    </dgm:pt>
    <dgm:pt modelId="{C95D18EB-56FB-4412-9B84-6D7097FFFCE6}">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It is probable that the sale will be finalized within one year of the financial statement date.</a:t>
          </a:r>
          <a:endParaRPr lang="en-US" sz="2000">
            <a:solidFill>
              <a:schemeClr val="tx2"/>
            </a:solidFill>
          </a:endParaRPr>
        </a:p>
      </dgm:t>
    </dgm:pt>
    <dgm:pt modelId="{6AB70240-0A84-46ED-BCDE-716B6B6DFE59}" type="parTrans" cxnId="{FE8E41CC-6DE4-4B65-8E0C-D7331EDF2F04}">
      <dgm:prSet/>
      <dgm:spPr/>
      <dgm:t>
        <a:bodyPr/>
        <a:lstStyle/>
        <a:p>
          <a:endParaRPr lang="en-US"/>
        </a:p>
      </dgm:t>
    </dgm:pt>
    <dgm:pt modelId="{B2F753D8-52BC-42AA-8305-35A7C8034782}" type="sibTrans" cxnId="{FE8E41CC-6DE4-4B65-8E0C-D7331EDF2F04}">
      <dgm:prSet/>
      <dgm:spPr/>
      <dgm:t>
        <a:bodyPr/>
        <a:lstStyle/>
        <a:p>
          <a:endParaRPr lang="en-US"/>
        </a:p>
      </dgm:t>
    </dgm:pt>
    <dgm:pt modelId="{4A405351-DACC-4570-94CE-6711DCABB0ED}">
      <dgm:prSet custT="1"/>
      <dgm:spPr>
        <a:solidFill>
          <a:schemeClr val="tx2"/>
        </a:solidFill>
      </dgm:spPr>
      <dgm:t>
        <a:bodyPr/>
        <a:lstStyle/>
        <a:p>
          <a:r>
            <a:rPr lang="en-US" sz="2400" baseline="0"/>
            <a:t>Factors to consider if it is probable that the sale will occur within one year:</a:t>
          </a:r>
          <a:endParaRPr lang="en-US" sz="2400"/>
        </a:p>
      </dgm:t>
    </dgm:pt>
    <dgm:pt modelId="{2764BEA8-DBF6-4CD5-BCB6-E9E75CE2F821}" type="parTrans" cxnId="{06BC2C7B-3CEF-41AA-9B0E-C9BAF70FFFB0}">
      <dgm:prSet/>
      <dgm:spPr/>
      <dgm:t>
        <a:bodyPr/>
        <a:lstStyle/>
        <a:p>
          <a:endParaRPr lang="en-US"/>
        </a:p>
      </dgm:t>
    </dgm:pt>
    <dgm:pt modelId="{67884544-677E-444D-9D6E-1577A493B55D}" type="sibTrans" cxnId="{06BC2C7B-3CEF-41AA-9B0E-C9BAF70FFFB0}">
      <dgm:prSet/>
      <dgm:spPr/>
      <dgm:t>
        <a:bodyPr/>
        <a:lstStyle/>
        <a:p>
          <a:endParaRPr lang="en-US"/>
        </a:p>
      </dgm:t>
    </dgm:pt>
    <dgm:pt modelId="{8087D286-FF8E-44B8-980A-1D8EEFCB03BA}">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Asset is available for immediate sale in its present condition.</a:t>
          </a:r>
          <a:endParaRPr lang="en-US" sz="2000">
            <a:solidFill>
              <a:schemeClr val="tx2"/>
            </a:solidFill>
          </a:endParaRPr>
        </a:p>
      </dgm:t>
    </dgm:pt>
    <dgm:pt modelId="{B1810ABB-4AB1-4B6B-BDF9-12B096BB4D06}" type="parTrans" cxnId="{BFB94B1F-A139-4BE1-A50C-269C2BE411A0}">
      <dgm:prSet/>
      <dgm:spPr/>
      <dgm:t>
        <a:bodyPr/>
        <a:lstStyle/>
        <a:p>
          <a:endParaRPr lang="en-US"/>
        </a:p>
      </dgm:t>
    </dgm:pt>
    <dgm:pt modelId="{58775E98-DC6F-49A0-BACE-51005842324A}" type="sibTrans" cxnId="{BFB94B1F-A139-4BE1-A50C-269C2BE411A0}">
      <dgm:prSet/>
      <dgm:spPr/>
      <dgm:t>
        <a:bodyPr/>
        <a:lstStyle/>
        <a:p>
          <a:endParaRPr lang="en-US"/>
        </a:p>
      </dgm:t>
    </dgm:pt>
    <dgm:pt modelId="{10F252E0-1381-4F01-B01E-193ECDEDACD2}">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Active program to locate buyer has been initiated, may include being put out for bid.</a:t>
          </a:r>
          <a:endParaRPr lang="en-US" sz="2000">
            <a:solidFill>
              <a:schemeClr val="tx2"/>
            </a:solidFill>
          </a:endParaRPr>
        </a:p>
      </dgm:t>
    </dgm:pt>
    <dgm:pt modelId="{BF8A7903-F4AA-4DE5-A89F-0684C2545072}" type="parTrans" cxnId="{67F5D729-1C05-4208-9CF5-8ACE132A7118}">
      <dgm:prSet/>
      <dgm:spPr/>
      <dgm:t>
        <a:bodyPr/>
        <a:lstStyle/>
        <a:p>
          <a:endParaRPr lang="en-US"/>
        </a:p>
      </dgm:t>
    </dgm:pt>
    <dgm:pt modelId="{AEF62F8F-4507-42A9-B69E-7E4F017F0A24}" type="sibTrans" cxnId="{67F5D729-1C05-4208-9CF5-8ACE132A7118}">
      <dgm:prSet/>
      <dgm:spPr/>
      <dgm:t>
        <a:bodyPr/>
        <a:lstStyle/>
        <a:p>
          <a:endParaRPr lang="en-US"/>
        </a:p>
      </dgm:t>
    </dgm:pt>
    <dgm:pt modelId="{DAB43196-5A45-4680-917E-28920E36909C}">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Market conditions for the type of asset.</a:t>
          </a:r>
          <a:endParaRPr lang="en-US" sz="2000">
            <a:solidFill>
              <a:schemeClr val="tx2"/>
            </a:solidFill>
          </a:endParaRPr>
        </a:p>
      </dgm:t>
    </dgm:pt>
    <dgm:pt modelId="{92DFC615-963B-4AA5-A0BD-1335CEEFF80E}" type="parTrans" cxnId="{B3346416-FA66-4046-A129-455F96AEB0F0}">
      <dgm:prSet/>
      <dgm:spPr/>
      <dgm:t>
        <a:bodyPr/>
        <a:lstStyle/>
        <a:p>
          <a:endParaRPr lang="en-US"/>
        </a:p>
      </dgm:t>
    </dgm:pt>
    <dgm:pt modelId="{95810F8F-C265-4E6A-8489-432EB857EF48}" type="sibTrans" cxnId="{B3346416-FA66-4046-A129-455F96AEB0F0}">
      <dgm:prSet/>
      <dgm:spPr/>
      <dgm:t>
        <a:bodyPr/>
        <a:lstStyle/>
        <a:p>
          <a:endParaRPr lang="en-US"/>
        </a:p>
      </dgm:t>
    </dgm:pt>
    <dgm:pt modelId="{84CDFBB7-8A24-42EE-A5A4-E161F073A845}">
      <dgm:prSet custT="1"/>
      <dgm:spPr>
        <a:solidFill>
          <a:schemeClr val="accent4">
            <a:lumMod val="20000"/>
            <a:lumOff val="80000"/>
            <a:alpha val="90000"/>
          </a:schemeClr>
        </a:solidFill>
        <a:ln w="19050">
          <a:solidFill>
            <a:schemeClr val="tx2"/>
          </a:solidFill>
        </a:ln>
      </dgm:spPr>
      <dgm:t>
        <a:bodyPr/>
        <a:lstStyle/>
        <a:p>
          <a:pPr>
            <a:lnSpc>
              <a:spcPct val="100000"/>
            </a:lnSpc>
            <a:spcAft>
              <a:spcPts val="600"/>
            </a:spcAft>
          </a:pPr>
          <a:r>
            <a:rPr lang="en-US" sz="2000" baseline="0">
              <a:solidFill>
                <a:schemeClr val="tx2"/>
              </a:solidFill>
            </a:rPr>
            <a:t>Regulatory approvals needed to sell the asset.</a:t>
          </a:r>
          <a:endParaRPr lang="en-US" sz="2000">
            <a:solidFill>
              <a:schemeClr val="tx2"/>
            </a:solidFill>
          </a:endParaRPr>
        </a:p>
      </dgm:t>
    </dgm:pt>
    <dgm:pt modelId="{D749D86C-27BB-45AA-A28B-8C12EFCDB006}" type="parTrans" cxnId="{37BD5041-A254-4565-B487-8AE1121A0F9B}">
      <dgm:prSet/>
      <dgm:spPr/>
      <dgm:t>
        <a:bodyPr/>
        <a:lstStyle/>
        <a:p>
          <a:endParaRPr lang="en-US"/>
        </a:p>
      </dgm:t>
    </dgm:pt>
    <dgm:pt modelId="{5CED303E-BF54-411A-93B6-0D3FB579EABD}" type="sibTrans" cxnId="{37BD5041-A254-4565-B487-8AE1121A0F9B}">
      <dgm:prSet/>
      <dgm:spPr/>
      <dgm:t>
        <a:bodyPr/>
        <a:lstStyle/>
        <a:p>
          <a:endParaRPr lang="en-US"/>
        </a:p>
      </dgm:t>
    </dgm:pt>
    <dgm:pt modelId="{DA01CD7E-75A5-4F62-8708-1C30865C0246}">
      <dgm:prSet custT="1"/>
      <dgm:spPr>
        <a:solidFill>
          <a:schemeClr val="tx2"/>
        </a:solidFill>
      </dgm:spPr>
      <dgm:t>
        <a:bodyPr/>
        <a:lstStyle/>
        <a:p>
          <a:r>
            <a:rPr lang="en-US" sz="2400" baseline="0"/>
            <a:t>No change to measurement.</a:t>
          </a:r>
          <a:endParaRPr lang="en-US" sz="2400"/>
        </a:p>
      </dgm:t>
    </dgm:pt>
    <dgm:pt modelId="{E2AE4D09-856E-47F7-B287-48172F0F2F6D}" type="parTrans" cxnId="{8F07723B-45B3-4A06-A675-5AE36B431707}">
      <dgm:prSet/>
      <dgm:spPr/>
      <dgm:t>
        <a:bodyPr/>
        <a:lstStyle/>
        <a:p>
          <a:endParaRPr lang="en-US"/>
        </a:p>
      </dgm:t>
    </dgm:pt>
    <dgm:pt modelId="{1EDAF51A-B52F-4CC6-B521-87DA9A0D793B}" type="sibTrans" cxnId="{8F07723B-45B3-4A06-A675-5AE36B431707}">
      <dgm:prSet/>
      <dgm:spPr/>
      <dgm:t>
        <a:bodyPr/>
        <a:lstStyle/>
        <a:p>
          <a:endParaRPr lang="en-US"/>
        </a:p>
      </dgm:t>
    </dgm:pt>
    <dgm:pt modelId="{89017BC7-3BB3-4663-8B52-64DA216F0916}" type="pres">
      <dgm:prSet presAssocID="{78B6B25D-6A3B-4A5F-8C07-A8A478CECED4}" presName="linear" presStyleCnt="0">
        <dgm:presLayoutVars>
          <dgm:dir/>
          <dgm:animLvl val="lvl"/>
          <dgm:resizeHandles val="exact"/>
        </dgm:presLayoutVars>
      </dgm:prSet>
      <dgm:spPr/>
    </dgm:pt>
    <dgm:pt modelId="{D104C816-A14E-4D0C-9345-33D8C535DD9F}" type="pres">
      <dgm:prSet presAssocID="{E7587EF9-8955-466D-8385-441E42469B88}" presName="parentLin" presStyleCnt="0"/>
      <dgm:spPr/>
    </dgm:pt>
    <dgm:pt modelId="{2F9AE7D6-C54A-4928-BF05-D3D332E10E80}" type="pres">
      <dgm:prSet presAssocID="{E7587EF9-8955-466D-8385-441E42469B88}" presName="parentLeftMargin" presStyleLbl="node1" presStyleIdx="0" presStyleCnt="3"/>
      <dgm:spPr/>
    </dgm:pt>
    <dgm:pt modelId="{4FA33FB1-573F-42B0-B16E-1AD2F611E147}" type="pres">
      <dgm:prSet presAssocID="{E7587EF9-8955-466D-8385-441E42469B88}" presName="parentText" presStyleLbl="node1" presStyleIdx="0" presStyleCnt="3" custScaleX="120676">
        <dgm:presLayoutVars>
          <dgm:chMax val="0"/>
          <dgm:bulletEnabled val="1"/>
        </dgm:presLayoutVars>
      </dgm:prSet>
      <dgm:spPr/>
    </dgm:pt>
    <dgm:pt modelId="{3D403175-CBA4-4280-8823-52E26DD753DE}" type="pres">
      <dgm:prSet presAssocID="{E7587EF9-8955-466D-8385-441E42469B88}" presName="negativeSpace" presStyleCnt="0"/>
      <dgm:spPr/>
    </dgm:pt>
    <dgm:pt modelId="{089B003F-0F7C-4B9A-888B-4A593BC0E36E}" type="pres">
      <dgm:prSet presAssocID="{E7587EF9-8955-466D-8385-441E42469B88}" presName="childText" presStyleLbl="conFgAcc1" presStyleIdx="0" presStyleCnt="3">
        <dgm:presLayoutVars>
          <dgm:bulletEnabled val="1"/>
        </dgm:presLayoutVars>
      </dgm:prSet>
      <dgm:spPr/>
    </dgm:pt>
    <dgm:pt modelId="{6CA1C281-990B-4E98-AC6F-73E2D7C7F328}" type="pres">
      <dgm:prSet presAssocID="{5253E5FF-EB3A-47CE-9E5B-C719CB5B83E7}" presName="spaceBetweenRectangles" presStyleCnt="0"/>
      <dgm:spPr/>
    </dgm:pt>
    <dgm:pt modelId="{FCB65834-796D-4167-81DB-3D03BC0A9D6C}" type="pres">
      <dgm:prSet presAssocID="{4A405351-DACC-4570-94CE-6711DCABB0ED}" presName="parentLin" presStyleCnt="0"/>
      <dgm:spPr/>
    </dgm:pt>
    <dgm:pt modelId="{29F92E82-41F5-4C2A-9E8B-2AF09D023BE2}" type="pres">
      <dgm:prSet presAssocID="{4A405351-DACC-4570-94CE-6711DCABB0ED}" presName="parentLeftMargin" presStyleLbl="node1" presStyleIdx="0" presStyleCnt="3"/>
      <dgm:spPr/>
    </dgm:pt>
    <dgm:pt modelId="{0AC7C1BD-818D-41F4-8706-5009620C1A4A}" type="pres">
      <dgm:prSet presAssocID="{4A405351-DACC-4570-94CE-6711DCABB0ED}" presName="parentText" presStyleLbl="node1" presStyleIdx="1" presStyleCnt="3" custScaleX="120676">
        <dgm:presLayoutVars>
          <dgm:chMax val="0"/>
          <dgm:bulletEnabled val="1"/>
        </dgm:presLayoutVars>
      </dgm:prSet>
      <dgm:spPr/>
    </dgm:pt>
    <dgm:pt modelId="{BF3E521D-F8B6-44D6-BAD4-682CF38648CE}" type="pres">
      <dgm:prSet presAssocID="{4A405351-DACC-4570-94CE-6711DCABB0ED}" presName="negativeSpace" presStyleCnt="0"/>
      <dgm:spPr/>
    </dgm:pt>
    <dgm:pt modelId="{6C15C467-BECA-45AD-B862-F6A16E21ED53}" type="pres">
      <dgm:prSet presAssocID="{4A405351-DACC-4570-94CE-6711DCABB0ED}" presName="childText" presStyleLbl="conFgAcc1" presStyleIdx="1" presStyleCnt="3">
        <dgm:presLayoutVars>
          <dgm:bulletEnabled val="1"/>
        </dgm:presLayoutVars>
      </dgm:prSet>
      <dgm:spPr/>
    </dgm:pt>
    <dgm:pt modelId="{B6ED746D-0BA1-4B35-9563-7DFEA294BA7D}" type="pres">
      <dgm:prSet presAssocID="{67884544-677E-444D-9D6E-1577A493B55D}" presName="spaceBetweenRectangles" presStyleCnt="0"/>
      <dgm:spPr/>
    </dgm:pt>
    <dgm:pt modelId="{F42AB7E3-B074-4D79-B34B-DB6B5ED0038E}" type="pres">
      <dgm:prSet presAssocID="{DA01CD7E-75A5-4F62-8708-1C30865C0246}" presName="parentLin" presStyleCnt="0"/>
      <dgm:spPr/>
    </dgm:pt>
    <dgm:pt modelId="{00A4E7B3-D99D-48C8-B80F-AF587DEA0334}" type="pres">
      <dgm:prSet presAssocID="{DA01CD7E-75A5-4F62-8708-1C30865C0246}" presName="parentLeftMargin" presStyleLbl="node1" presStyleIdx="1" presStyleCnt="3"/>
      <dgm:spPr/>
    </dgm:pt>
    <dgm:pt modelId="{91974EDF-B3EC-4E7D-A6FE-6FDB4DB7E1AD}" type="pres">
      <dgm:prSet presAssocID="{DA01CD7E-75A5-4F62-8708-1C30865C0246}" presName="parentText" presStyleLbl="node1" presStyleIdx="2" presStyleCnt="3" custScaleX="120676">
        <dgm:presLayoutVars>
          <dgm:chMax val="0"/>
          <dgm:bulletEnabled val="1"/>
        </dgm:presLayoutVars>
      </dgm:prSet>
      <dgm:spPr/>
    </dgm:pt>
    <dgm:pt modelId="{EF2C7A79-CAD3-4C79-AF30-CCB5FF97E77B}" type="pres">
      <dgm:prSet presAssocID="{DA01CD7E-75A5-4F62-8708-1C30865C0246}" presName="negativeSpace" presStyleCnt="0"/>
      <dgm:spPr/>
    </dgm:pt>
    <dgm:pt modelId="{F9D0175C-0E60-41AD-9391-FE3B91E5E35B}" type="pres">
      <dgm:prSet presAssocID="{DA01CD7E-75A5-4F62-8708-1C30865C0246}" presName="childText" presStyleLbl="conFgAcc1" presStyleIdx="2" presStyleCnt="3">
        <dgm:presLayoutVars>
          <dgm:bulletEnabled val="1"/>
        </dgm:presLayoutVars>
      </dgm:prSet>
      <dgm:spPr>
        <a:solidFill>
          <a:schemeClr val="accent4">
            <a:lumMod val="20000"/>
            <a:lumOff val="80000"/>
            <a:alpha val="90000"/>
          </a:schemeClr>
        </a:solidFill>
        <a:ln w="19050">
          <a:solidFill>
            <a:schemeClr val="tx2"/>
          </a:solidFill>
        </a:ln>
      </dgm:spPr>
    </dgm:pt>
  </dgm:ptLst>
  <dgm:cxnLst>
    <dgm:cxn modelId="{B3346416-FA66-4046-A129-455F96AEB0F0}" srcId="{4A405351-DACC-4570-94CE-6711DCABB0ED}" destId="{DAB43196-5A45-4680-917E-28920E36909C}" srcOrd="2" destOrd="0" parTransId="{92DFC615-963B-4AA5-A0BD-1335CEEFF80E}" sibTransId="{95810F8F-C265-4E6A-8489-432EB857EF48}"/>
    <dgm:cxn modelId="{BFB94B1F-A139-4BE1-A50C-269C2BE411A0}" srcId="{4A405351-DACC-4570-94CE-6711DCABB0ED}" destId="{8087D286-FF8E-44B8-980A-1D8EEFCB03BA}" srcOrd="0" destOrd="0" parTransId="{B1810ABB-4AB1-4B6B-BDF9-12B096BB4D06}" sibTransId="{58775E98-DC6F-49A0-BACE-51005842324A}"/>
    <dgm:cxn modelId="{6731E824-E101-437B-8AE3-FF9D78B9F740}" type="presOf" srcId="{E7587EF9-8955-466D-8385-441E42469B88}" destId="{4FA33FB1-573F-42B0-B16E-1AD2F611E147}" srcOrd="1" destOrd="0" presId="urn:microsoft.com/office/officeart/2005/8/layout/list1"/>
    <dgm:cxn modelId="{67F5D729-1C05-4208-9CF5-8ACE132A7118}" srcId="{4A405351-DACC-4570-94CE-6711DCABB0ED}" destId="{10F252E0-1381-4F01-B01E-193ECDEDACD2}" srcOrd="1" destOrd="0" parTransId="{BF8A7903-F4AA-4DE5-A89F-0684C2545072}" sibTransId="{AEF62F8F-4507-42A9-B69E-7E4F017F0A24}"/>
    <dgm:cxn modelId="{984B8538-8772-4D19-9F3B-6C5299604137}" type="presOf" srcId="{4A405351-DACC-4570-94CE-6711DCABB0ED}" destId="{0AC7C1BD-818D-41F4-8706-5009620C1A4A}" srcOrd="1" destOrd="0" presId="urn:microsoft.com/office/officeart/2005/8/layout/list1"/>
    <dgm:cxn modelId="{A7283A3B-650A-4444-8954-66AD7DBEA97D}" type="presOf" srcId="{DA01CD7E-75A5-4F62-8708-1C30865C0246}" destId="{91974EDF-B3EC-4E7D-A6FE-6FDB4DB7E1AD}" srcOrd="1" destOrd="0" presId="urn:microsoft.com/office/officeart/2005/8/layout/list1"/>
    <dgm:cxn modelId="{8F07723B-45B3-4A06-A675-5AE36B431707}" srcId="{78B6B25D-6A3B-4A5F-8C07-A8A478CECED4}" destId="{DA01CD7E-75A5-4F62-8708-1C30865C0246}" srcOrd="2" destOrd="0" parTransId="{E2AE4D09-856E-47F7-B287-48172F0F2F6D}" sibTransId="{1EDAF51A-B52F-4CC6-B521-87DA9A0D793B}"/>
    <dgm:cxn modelId="{108A995F-E9E3-40EE-B5C6-ADA4BCB66EC4}" type="presOf" srcId="{84CDFBB7-8A24-42EE-A5A4-E161F073A845}" destId="{6C15C467-BECA-45AD-B862-F6A16E21ED53}" srcOrd="0" destOrd="3" presId="urn:microsoft.com/office/officeart/2005/8/layout/list1"/>
    <dgm:cxn modelId="{37BD5041-A254-4565-B487-8AE1121A0F9B}" srcId="{4A405351-DACC-4570-94CE-6711DCABB0ED}" destId="{84CDFBB7-8A24-42EE-A5A4-E161F073A845}" srcOrd="3" destOrd="0" parTransId="{D749D86C-27BB-45AA-A28B-8C12EFCDB006}" sibTransId="{5CED303E-BF54-411A-93B6-0D3FB579EABD}"/>
    <dgm:cxn modelId="{ACB15F71-E262-41C9-9841-CF4DBABD1281}" type="presOf" srcId="{10F252E0-1381-4F01-B01E-193ECDEDACD2}" destId="{6C15C467-BECA-45AD-B862-F6A16E21ED53}" srcOrd="0" destOrd="1" presId="urn:microsoft.com/office/officeart/2005/8/layout/list1"/>
    <dgm:cxn modelId="{06BC2C7B-3CEF-41AA-9B0E-C9BAF70FFFB0}" srcId="{78B6B25D-6A3B-4A5F-8C07-A8A478CECED4}" destId="{4A405351-DACC-4570-94CE-6711DCABB0ED}" srcOrd="1" destOrd="0" parTransId="{2764BEA8-DBF6-4CD5-BCB6-E9E75CE2F821}" sibTransId="{67884544-677E-444D-9D6E-1577A493B55D}"/>
    <dgm:cxn modelId="{9D566B8C-4631-4A40-B409-E065310466FB}" srcId="{78B6B25D-6A3B-4A5F-8C07-A8A478CECED4}" destId="{E7587EF9-8955-466D-8385-441E42469B88}" srcOrd="0" destOrd="0" parTransId="{2A4A91A5-B59A-4440-9198-DC9C2D802088}" sibTransId="{5253E5FF-EB3A-47CE-9E5B-C719CB5B83E7}"/>
    <dgm:cxn modelId="{7F17A391-BB71-4F9D-AF3B-BAD35D7091E8}" type="presOf" srcId="{4A405351-DACC-4570-94CE-6711DCABB0ED}" destId="{29F92E82-41F5-4C2A-9E8B-2AF09D023BE2}" srcOrd="0" destOrd="0" presId="urn:microsoft.com/office/officeart/2005/8/layout/list1"/>
    <dgm:cxn modelId="{9A1F30A9-7629-46C2-96E8-AD165EBC579F}" type="presOf" srcId="{8087D286-FF8E-44B8-980A-1D8EEFCB03BA}" destId="{6C15C467-BECA-45AD-B862-F6A16E21ED53}" srcOrd="0" destOrd="0" presId="urn:microsoft.com/office/officeart/2005/8/layout/list1"/>
    <dgm:cxn modelId="{8B7C7EB3-5259-4685-8F9E-0D5E45C8ECBA}" type="presOf" srcId="{C95D18EB-56FB-4412-9B84-6D7097FFFCE6}" destId="{089B003F-0F7C-4B9A-888B-4A593BC0E36E}" srcOrd="0" destOrd="1" presId="urn:microsoft.com/office/officeart/2005/8/layout/list1"/>
    <dgm:cxn modelId="{D03CBBB3-A742-480F-B2F8-9F35814FA364}" type="presOf" srcId="{5DD2F844-7897-4C43-90AB-088E306288ED}" destId="{089B003F-0F7C-4B9A-888B-4A593BC0E36E}" srcOrd="0" destOrd="0" presId="urn:microsoft.com/office/officeart/2005/8/layout/list1"/>
    <dgm:cxn modelId="{C440C1B8-22A3-4274-86DF-1E6B83BCAA8E}" type="presOf" srcId="{78B6B25D-6A3B-4A5F-8C07-A8A478CECED4}" destId="{89017BC7-3BB3-4663-8B52-64DA216F0916}" srcOrd="0" destOrd="0" presId="urn:microsoft.com/office/officeart/2005/8/layout/list1"/>
    <dgm:cxn modelId="{FE8E41CC-6DE4-4B65-8E0C-D7331EDF2F04}" srcId="{E7587EF9-8955-466D-8385-441E42469B88}" destId="{C95D18EB-56FB-4412-9B84-6D7097FFFCE6}" srcOrd="1" destOrd="0" parTransId="{6AB70240-0A84-46ED-BCDE-716B6B6DFE59}" sibTransId="{B2F753D8-52BC-42AA-8305-35A7C8034782}"/>
    <dgm:cxn modelId="{B8B140CE-9FC3-4E12-954F-B33064175ED5}" type="presOf" srcId="{DA01CD7E-75A5-4F62-8708-1C30865C0246}" destId="{00A4E7B3-D99D-48C8-B80F-AF587DEA0334}" srcOrd="0" destOrd="0" presId="urn:microsoft.com/office/officeart/2005/8/layout/list1"/>
    <dgm:cxn modelId="{42742FD4-C955-4B31-926A-8E706AC9F15F}" type="presOf" srcId="{E7587EF9-8955-466D-8385-441E42469B88}" destId="{2F9AE7D6-C54A-4928-BF05-D3D332E10E80}" srcOrd="0" destOrd="0" presId="urn:microsoft.com/office/officeart/2005/8/layout/list1"/>
    <dgm:cxn modelId="{A30295E7-80A0-4D5A-81AB-8AA02604D6C4}" type="presOf" srcId="{DAB43196-5A45-4680-917E-28920E36909C}" destId="{6C15C467-BECA-45AD-B862-F6A16E21ED53}" srcOrd="0" destOrd="2" presId="urn:microsoft.com/office/officeart/2005/8/layout/list1"/>
    <dgm:cxn modelId="{BC5C29E9-E9D3-45C7-BAAA-7D9F0B392725}" srcId="{E7587EF9-8955-466D-8385-441E42469B88}" destId="{5DD2F844-7897-4C43-90AB-088E306288ED}" srcOrd="0" destOrd="0" parTransId="{753802B5-D986-4FE2-A95F-0BA1357DB34D}" sibTransId="{FB9E646F-0508-46A9-9879-10DCECB4F7B7}"/>
    <dgm:cxn modelId="{4D5B6915-5724-4DAC-BEB1-8108EC9CC50F}" type="presParOf" srcId="{89017BC7-3BB3-4663-8B52-64DA216F0916}" destId="{D104C816-A14E-4D0C-9345-33D8C535DD9F}" srcOrd="0" destOrd="0" presId="urn:microsoft.com/office/officeart/2005/8/layout/list1"/>
    <dgm:cxn modelId="{F7838F3C-E43C-4CE9-8B20-C31B56D0D6FA}" type="presParOf" srcId="{D104C816-A14E-4D0C-9345-33D8C535DD9F}" destId="{2F9AE7D6-C54A-4928-BF05-D3D332E10E80}" srcOrd="0" destOrd="0" presId="urn:microsoft.com/office/officeart/2005/8/layout/list1"/>
    <dgm:cxn modelId="{31C0F34B-605B-480B-9B00-27369E61AB6C}" type="presParOf" srcId="{D104C816-A14E-4D0C-9345-33D8C535DD9F}" destId="{4FA33FB1-573F-42B0-B16E-1AD2F611E147}" srcOrd="1" destOrd="0" presId="urn:microsoft.com/office/officeart/2005/8/layout/list1"/>
    <dgm:cxn modelId="{58C5007D-CDCB-4E31-A6FD-0F516D6AC777}" type="presParOf" srcId="{89017BC7-3BB3-4663-8B52-64DA216F0916}" destId="{3D403175-CBA4-4280-8823-52E26DD753DE}" srcOrd="1" destOrd="0" presId="urn:microsoft.com/office/officeart/2005/8/layout/list1"/>
    <dgm:cxn modelId="{99DBCFEE-D7F9-44CF-8CE3-2D9CC764525A}" type="presParOf" srcId="{89017BC7-3BB3-4663-8B52-64DA216F0916}" destId="{089B003F-0F7C-4B9A-888B-4A593BC0E36E}" srcOrd="2" destOrd="0" presId="urn:microsoft.com/office/officeart/2005/8/layout/list1"/>
    <dgm:cxn modelId="{3A3F2165-9262-4878-B46B-7302D522F764}" type="presParOf" srcId="{89017BC7-3BB3-4663-8B52-64DA216F0916}" destId="{6CA1C281-990B-4E98-AC6F-73E2D7C7F328}" srcOrd="3" destOrd="0" presId="urn:microsoft.com/office/officeart/2005/8/layout/list1"/>
    <dgm:cxn modelId="{B0EC30A1-633B-4A9C-8B1B-A7C9F3B5C9AF}" type="presParOf" srcId="{89017BC7-3BB3-4663-8B52-64DA216F0916}" destId="{FCB65834-796D-4167-81DB-3D03BC0A9D6C}" srcOrd="4" destOrd="0" presId="urn:microsoft.com/office/officeart/2005/8/layout/list1"/>
    <dgm:cxn modelId="{87193195-58C5-45EC-85D2-D6451321EBED}" type="presParOf" srcId="{FCB65834-796D-4167-81DB-3D03BC0A9D6C}" destId="{29F92E82-41F5-4C2A-9E8B-2AF09D023BE2}" srcOrd="0" destOrd="0" presId="urn:microsoft.com/office/officeart/2005/8/layout/list1"/>
    <dgm:cxn modelId="{2B3E8B16-7BF3-4801-B885-59B0ABC1F932}" type="presParOf" srcId="{FCB65834-796D-4167-81DB-3D03BC0A9D6C}" destId="{0AC7C1BD-818D-41F4-8706-5009620C1A4A}" srcOrd="1" destOrd="0" presId="urn:microsoft.com/office/officeart/2005/8/layout/list1"/>
    <dgm:cxn modelId="{D125B473-F85E-4914-931F-715FAC0981D7}" type="presParOf" srcId="{89017BC7-3BB3-4663-8B52-64DA216F0916}" destId="{BF3E521D-F8B6-44D6-BAD4-682CF38648CE}" srcOrd="5" destOrd="0" presId="urn:microsoft.com/office/officeart/2005/8/layout/list1"/>
    <dgm:cxn modelId="{4A9024A0-E987-46B6-A3FD-15FD14139918}" type="presParOf" srcId="{89017BC7-3BB3-4663-8B52-64DA216F0916}" destId="{6C15C467-BECA-45AD-B862-F6A16E21ED53}" srcOrd="6" destOrd="0" presId="urn:microsoft.com/office/officeart/2005/8/layout/list1"/>
    <dgm:cxn modelId="{63130877-2378-4CE9-A021-4F80720E1A24}" type="presParOf" srcId="{89017BC7-3BB3-4663-8B52-64DA216F0916}" destId="{B6ED746D-0BA1-4B35-9563-7DFEA294BA7D}" srcOrd="7" destOrd="0" presId="urn:microsoft.com/office/officeart/2005/8/layout/list1"/>
    <dgm:cxn modelId="{3126710C-F94A-40C9-9FCE-0F8BFFB43904}" type="presParOf" srcId="{89017BC7-3BB3-4663-8B52-64DA216F0916}" destId="{F42AB7E3-B074-4D79-B34B-DB6B5ED0038E}" srcOrd="8" destOrd="0" presId="urn:microsoft.com/office/officeart/2005/8/layout/list1"/>
    <dgm:cxn modelId="{636822D0-614E-4DCE-81A0-1B98ECB165FA}" type="presParOf" srcId="{F42AB7E3-B074-4D79-B34B-DB6B5ED0038E}" destId="{00A4E7B3-D99D-48C8-B80F-AF587DEA0334}" srcOrd="0" destOrd="0" presId="urn:microsoft.com/office/officeart/2005/8/layout/list1"/>
    <dgm:cxn modelId="{51ABA2DB-C32D-4C66-831D-57144F9593D8}" type="presParOf" srcId="{F42AB7E3-B074-4D79-B34B-DB6B5ED0038E}" destId="{91974EDF-B3EC-4E7D-A6FE-6FDB4DB7E1AD}" srcOrd="1" destOrd="0" presId="urn:microsoft.com/office/officeart/2005/8/layout/list1"/>
    <dgm:cxn modelId="{9999611E-6122-4BCE-B09B-F6F9CA76F4C3}" type="presParOf" srcId="{89017BC7-3BB3-4663-8B52-64DA216F0916}" destId="{EF2C7A79-CAD3-4C79-AF30-CCB5FF97E77B}" srcOrd="9" destOrd="0" presId="urn:microsoft.com/office/officeart/2005/8/layout/list1"/>
    <dgm:cxn modelId="{6193B4A7-569B-4CDB-8604-D0CE9D1E5D7E}" type="presParOf" srcId="{89017BC7-3BB3-4663-8B52-64DA216F0916}" destId="{F9D0175C-0E60-41AD-9391-FE3B91E5E35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9090D6D-AC93-4DF7-B762-FB340B487DA5}">
      <dgm:prSet custT="1"/>
      <dgm:spPr/>
      <dgm:t>
        <a:bodyPr anchor="ctr"/>
        <a:lstStyle/>
        <a:p>
          <a:pPr>
            <a:lnSpc>
              <a:spcPct val="100000"/>
            </a:lnSpc>
            <a:defRPr cap="all"/>
          </a:pPr>
          <a:r>
            <a:rPr lang="en-US" sz="2000" baseline="0" dirty="0">
              <a:solidFill>
                <a:schemeClr val="tx2"/>
              </a:solidFill>
            </a:rPr>
            <a:t>Budget Monitoring</a:t>
          </a:r>
          <a:endParaRPr lang="en-US" sz="2000" dirty="0">
            <a:solidFill>
              <a:schemeClr val="tx2"/>
            </a:solidFill>
          </a:endParaRPr>
        </a:p>
      </dgm:t>
    </dgm:pt>
    <dgm:pt modelId="{A1369302-6C1D-483B-A8CF-DB6778D81249}" type="parTrans" cxnId="{83F15B84-2588-465E-B2C1-73F72F979DC4}">
      <dgm:prSet/>
      <dgm:spPr/>
      <dgm:t>
        <a:bodyPr/>
        <a:lstStyle/>
        <a:p>
          <a:endParaRPr lang="en-US"/>
        </a:p>
      </dgm:t>
    </dgm:pt>
    <dgm:pt modelId="{A50779E7-D8B4-4186-969F-CA74D05BD7C0}" type="sibTrans" cxnId="{83F15B84-2588-465E-B2C1-73F72F979DC4}">
      <dgm:prSet/>
      <dgm:spPr/>
      <dgm:t>
        <a:bodyPr/>
        <a:lstStyle/>
        <a:p>
          <a:endParaRPr lang="en-US"/>
        </a:p>
      </dgm:t>
    </dgm:pt>
    <dgm:pt modelId="{C6613DDB-DB90-4F96-9658-7B5BADB7DAE4}">
      <dgm:prSet custT="1"/>
      <dgm:spPr/>
      <dgm:t>
        <a:bodyPr anchor="ctr"/>
        <a:lstStyle/>
        <a:p>
          <a:pPr>
            <a:lnSpc>
              <a:spcPct val="100000"/>
            </a:lnSpc>
            <a:defRPr cap="all"/>
          </a:pPr>
          <a:r>
            <a:rPr lang="en-US" sz="2000" dirty="0">
              <a:solidFill>
                <a:schemeClr val="tx2"/>
              </a:solidFill>
            </a:rPr>
            <a:t>Responding to variances</a:t>
          </a:r>
        </a:p>
      </dgm:t>
    </dgm:pt>
    <dgm:pt modelId="{15D8DE3C-7A54-467B-A339-047085E74150}" type="parTrans" cxnId="{C75F93D9-8B33-4A00-A161-542856AAF089}">
      <dgm:prSet/>
      <dgm:spPr/>
      <dgm:t>
        <a:bodyPr/>
        <a:lstStyle/>
        <a:p>
          <a:endParaRPr lang="en-US"/>
        </a:p>
      </dgm:t>
    </dgm:pt>
    <dgm:pt modelId="{E9AE43D6-E14D-4F9D-80DA-2D572B5FA861}" type="sibTrans" cxnId="{C75F93D9-8B33-4A00-A161-542856AAF089}">
      <dgm:prSet/>
      <dgm:spPr/>
      <dgm:t>
        <a:bodyPr/>
        <a:lstStyle/>
        <a:p>
          <a:endParaRPr lang="en-US"/>
        </a:p>
      </dgm:t>
    </dgm:pt>
    <dgm:pt modelId="{FD9BF8C3-CD5F-4754-9BBD-FAD810857776}">
      <dgm:prSet custT="1"/>
      <dgm:spPr/>
      <dgm:t>
        <a:bodyPr anchor="ctr"/>
        <a:lstStyle/>
        <a:p>
          <a:pPr>
            <a:lnSpc>
              <a:spcPct val="100000"/>
            </a:lnSpc>
            <a:defRPr cap="all"/>
          </a:pPr>
          <a:r>
            <a:rPr lang="en-US" sz="2000" baseline="0" dirty="0">
              <a:solidFill>
                <a:schemeClr val="tx2"/>
              </a:solidFill>
            </a:rPr>
            <a:t>Interim Budget Reporting</a:t>
          </a:r>
        </a:p>
        <a:p>
          <a:pPr>
            <a:lnSpc>
              <a:spcPct val="100000"/>
            </a:lnSpc>
            <a:defRPr cap="all"/>
          </a:pPr>
          <a:endParaRPr lang="en-US" sz="1500" dirty="0">
            <a:solidFill>
              <a:schemeClr val="tx2"/>
            </a:solidFill>
          </a:endParaRPr>
        </a:p>
      </dgm:t>
    </dgm:pt>
    <dgm:pt modelId="{9D58A596-4BAE-4921-8696-6A20C7A5E0F1}" type="parTrans" cxnId="{B268F1BB-F739-4385-9250-024F544F6077}">
      <dgm:prSet/>
      <dgm:spPr/>
      <dgm:t>
        <a:bodyPr/>
        <a:lstStyle/>
        <a:p>
          <a:endParaRPr lang="en-US"/>
        </a:p>
      </dgm:t>
    </dgm:pt>
    <dgm:pt modelId="{2E9DCA73-BEFC-4BC5-8657-7DB7C7DFF079}" type="sibTrans" cxnId="{B268F1BB-F739-4385-9250-024F544F6077}">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77E22AEE-D040-41B2-A5B1-5F1462891535}" type="pres">
      <dgm:prSet presAssocID="{59090D6D-AC93-4DF7-B762-FB340B487DA5}" presName="compNode" presStyleCnt="0"/>
      <dgm:spPr/>
    </dgm:pt>
    <dgm:pt modelId="{1FD3F862-EDC3-48AE-99C5-61857EBCDE07}" type="pres">
      <dgm:prSet presAssocID="{59090D6D-AC93-4DF7-B762-FB340B487DA5}" presName="iconBgRect" presStyleLbl="bgShp" presStyleIdx="0" presStyleCnt="3"/>
      <dgm:spPr>
        <a:prstGeom prst="round2DiagRect">
          <a:avLst>
            <a:gd name="adj1" fmla="val 29727"/>
            <a:gd name="adj2" fmla="val 0"/>
          </a:avLst>
        </a:prstGeom>
        <a:solidFill>
          <a:schemeClr val="tx2"/>
        </a:solidFill>
      </dgm:spPr>
    </dgm:pt>
    <dgm:pt modelId="{03C0B486-82E4-4497-B0A1-C0B5F06D20BB}" type="pres">
      <dgm:prSet presAssocID="{59090D6D-AC93-4DF7-B762-FB340B487DA5}" presName="iconRect" presStyleLbl="node1" presStyleIdx="0" presStyleCnt="3" custScaleX="140617" custScaleY="14061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with solid fill"/>
        </a:ext>
      </dgm:extLst>
    </dgm:pt>
    <dgm:pt modelId="{83B07FB7-6CFE-4243-AA1B-2D99B4B7AD6C}" type="pres">
      <dgm:prSet presAssocID="{59090D6D-AC93-4DF7-B762-FB340B487DA5}" presName="spaceRect" presStyleCnt="0"/>
      <dgm:spPr/>
    </dgm:pt>
    <dgm:pt modelId="{733903D6-2AB4-445F-A521-98F7D0DE97F0}" type="pres">
      <dgm:prSet presAssocID="{59090D6D-AC93-4DF7-B762-FB340B487DA5}" presName="textRect" presStyleLbl="revTx" presStyleIdx="0" presStyleCnt="3">
        <dgm:presLayoutVars>
          <dgm:chMax val="1"/>
          <dgm:chPref val="1"/>
        </dgm:presLayoutVars>
      </dgm:prSet>
      <dgm:spPr/>
    </dgm:pt>
    <dgm:pt modelId="{016BE89D-243D-487E-9DA3-A80F87D799FB}" type="pres">
      <dgm:prSet presAssocID="{A50779E7-D8B4-4186-969F-CA74D05BD7C0}" presName="sibTrans" presStyleCnt="0"/>
      <dgm:spPr/>
    </dgm:pt>
    <dgm:pt modelId="{419BE906-5189-4114-8DD5-580B002DD7DA}" type="pres">
      <dgm:prSet presAssocID="{C6613DDB-DB90-4F96-9658-7B5BADB7DAE4}" presName="compNode" presStyleCnt="0"/>
      <dgm:spPr/>
    </dgm:pt>
    <dgm:pt modelId="{FAE70AF8-7461-4003-A954-68384ABF2039}" type="pres">
      <dgm:prSet presAssocID="{C6613DDB-DB90-4F96-9658-7B5BADB7DAE4}" presName="iconBgRect" presStyleLbl="bgShp" presStyleIdx="1" presStyleCnt="3"/>
      <dgm:spPr>
        <a:prstGeom prst="round2DiagRect">
          <a:avLst>
            <a:gd name="adj1" fmla="val 29727"/>
            <a:gd name="adj2" fmla="val 0"/>
          </a:avLst>
        </a:prstGeom>
        <a:solidFill>
          <a:schemeClr val="tx2"/>
        </a:solidFill>
      </dgm:spPr>
    </dgm:pt>
    <dgm:pt modelId="{FB76E70A-A50A-4C0B-932A-0AC5EC08B38D}" type="pres">
      <dgm:prSet presAssocID="{C6613DDB-DB90-4F96-9658-7B5BADB7DAE4}" presName="iconRect" presStyleLbl="node1" presStyleIdx="1" presStyleCnt="3" custScaleX="140617" custScaleY="14061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ghtbulb and gear with solid fill"/>
        </a:ext>
      </dgm:extLst>
    </dgm:pt>
    <dgm:pt modelId="{ADF06A5F-4580-4A7D-B9C0-D7FFF13FC91B}" type="pres">
      <dgm:prSet presAssocID="{C6613DDB-DB90-4F96-9658-7B5BADB7DAE4}" presName="spaceRect" presStyleCnt="0"/>
      <dgm:spPr/>
    </dgm:pt>
    <dgm:pt modelId="{A2AFBFEA-F389-43F7-A79E-E829403CDAB5}" type="pres">
      <dgm:prSet presAssocID="{C6613DDB-DB90-4F96-9658-7B5BADB7DAE4}" presName="textRect" presStyleLbl="revTx" presStyleIdx="1" presStyleCnt="3">
        <dgm:presLayoutVars>
          <dgm:chMax val="1"/>
          <dgm:chPref val="1"/>
        </dgm:presLayoutVars>
      </dgm:prSet>
      <dgm:spPr/>
    </dgm:pt>
    <dgm:pt modelId="{C8786526-33D3-4285-8F32-89050A9F3F06}" type="pres">
      <dgm:prSet presAssocID="{E9AE43D6-E14D-4F9D-80DA-2D572B5FA861}" presName="sibTrans" presStyleCnt="0"/>
      <dgm:spPr/>
    </dgm:pt>
    <dgm:pt modelId="{109BF168-AD38-4190-B1A6-4C8125159F78}" type="pres">
      <dgm:prSet presAssocID="{FD9BF8C3-CD5F-4754-9BBD-FAD810857776}" presName="compNode" presStyleCnt="0"/>
      <dgm:spPr/>
    </dgm:pt>
    <dgm:pt modelId="{3E1CDD0E-CD2A-4A79-B303-75039B20CA64}" type="pres">
      <dgm:prSet presAssocID="{FD9BF8C3-CD5F-4754-9BBD-FAD810857776}" presName="iconBgRect" presStyleLbl="bgShp" presStyleIdx="2" presStyleCnt="3"/>
      <dgm:spPr>
        <a:prstGeom prst="round2DiagRect">
          <a:avLst>
            <a:gd name="adj1" fmla="val 29727"/>
            <a:gd name="adj2" fmla="val 0"/>
          </a:avLst>
        </a:prstGeom>
        <a:solidFill>
          <a:schemeClr val="tx2"/>
        </a:solidFill>
      </dgm:spPr>
    </dgm:pt>
    <dgm:pt modelId="{43A26DBE-2C87-4F72-9351-7DEBB58F03D5}" type="pres">
      <dgm:prSet presAssocID="{FD9BF8C3-CD5F-4754-9BBD-FAD8108577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oks with solid fill"/>
        </a:ext>
      </dgm:extLst>
    </dgm:pt>
    <dgm:pt modelId="{AB3E7245-FAF7-43C1-A7CA-47A0F8BE7177}" type="pres">
      <dgm:prSet presAssocID="{FD9BF8C3-CD5F-4754-9BBD-FAD810857776}" presName="spaceRect" presStyleCnt="0"/>
      <dgm:spPr/>
    </dgm:pt>
    <dgm:pt modelId="{404EF9DF-1E6D-4E38-B80D-769E7523943A}" type="pres">
      <dgm:prSet presAssocID="{FD9BF8C3-CD5F-4754-9BBD-FAD810857776}" presName="textRect" presStyleLbl="revTx" presStyleIdx="2" presStyleCnt="3">
        <dgm:presLayoutVars>
          <dgm:chMax val="1"/>
          <dgm:chPref val="1"/>
        </dgm:presLayoutVars>
      </dgm:prSet>
      <dgm:spPr/>
    </dgm:pt>
  </dgm:ptLst>
  <dgm:cxnLst>
    <dgm:cxn modelId="{B83CA428-F6FE-407D-8F32-C7DF8CDCF98D}" type="presOf" srcId="{FD9BF8C3-CD5F-4754-9BBD-FAD810857776}" destId="{404EF9DF-1E6D-4E38-B80D-769E7523943A}" srcOrd="0" destOrd="0" presId="urn:microsoft.com/office/officeart/2018/5/layout/IconLeafLabelList"/>
    <dgm:cxn modelId="{93ECCA55-DBDE-4313-9DE6-91486A5F2A52}" type="presOf" srcId="{F403A738-A814-4C76-B7ED-EEAA65606747}" destId="{C9125E53-8F39-42A5-B5B3-0AB9ADD6864F}" srcOrd="0" destOrd="0" presId="urn:microsoft.com/office/officeart/2018/5/layout/IconLeafLabelList"/>
    <dgm:cxn modelId="{83F15B84-2588-465E-B2C1-73F72F979DC4}" srcId="{F403A738-A814-4C76-B7ED-EEAA65606747}" destId="{59090D6D-AC93-4DF7-B762-FB340B487DA5}" srcOrd="0" destOrd="0" parTransId="{A1369302-6C1D-483B-A8CF-DB6778D81249}" sibTransId="{A50779E7-D8B4-4186-969F-CA74D05BD7C0}"/>
    <dgm:cxn modelId="{BC30D7B9-9693-4DF5-B198-B6912603FC8D}" type="presOf" srcId="{C6613DDB-DB90-4F96-9658-7B5BADB7DAE4}" destId="{A2AFBFEA-F389-43F7-A79E-E829403CDAB5}" srcOrd="0" destOrd="0" presId="urn:microsoft.com/office/officeart/2018/5/layout/IconLeafLabelList"/>
    <dgm:cxn modelId="{B268F1BB-F739-4385-9250-024F544F6077}" srcId="{F403A738-A814-4C76-B7ED-EEAA65606747}" destId="{FD9BF8C3-CD5F-4754-9BBD-FAD810857776}" srcOrd="2" destOrd="0" parTransId="{9D58A596-4BAE-4921-8696-6A20C7A5E0F1}" sibTransId="{2E9DCA73-BEFC-4BC5-8657-7DB7C7DFF079}"/>
    <dgm:cxn modelId="{D034CED1-108F-44B5-8C13-FEB6BA1AE917}" type="presOf" srcId="{59090D6D-AC93-4DF7-B762-FB340B487DA5}" destId="{733903D6-2AB4-445F-A521-98F7D0DE97F0}" srcOrd="0" destOrd="0" presId="urn:microsoft.com/office/officeart/2018/5/layout/IconLeafLabelList"/>
    <dgm:cxn modelId="{C75F93D9-8B33-4A00-A161-542856AAF089}" srcId="{F403A738-A814-4C76-B7ED-EEAA65606747}" destId="{C6613DDB-DB90-4F96-9658-7B5BADB7DAE4}" srcOrd="1" destOrd="0" parTransId="{15D8DE3C-7A54-467B-A339-047085E74150}" sibTransId="{E9AE43D6-E14D-4F9D-80DA-2D572B5FA861}"/>
    <dgm:cxn modelId="{1357000A-9F35-4D94-B088-56ED28236385}" type="presParOf" srcId="{C9125E53-8F39-42A5-B5B3-0AB9ADD6864F}" destId="{77E22AEE-D040-41B2-A5B1-5F1462891535}" srcOrd="0" destOrd="0" presId="urn:microsoft.com/office/officeart/2018/5/layout/IconLeafLabelList"/>
    <dgm:cxn modelId="{58F30108-386C-4FDB-A49B-CF929FE04719}" type="presParOf" srcId="{77E22AEE-D040-41B2-A5B1-5F1462891535}" destId="{1FD3F862-EDC3-48AE-99C5-61857EBCDE07}" srcOrd="0" destOrd="0" presId="urn:microsoft.com/office/officeart/2018/5/layout/IconLeafLabelList"/>
    <dgm:cxn modelId="{31C182D1-D76A-45AF-8A60-F34A2EC71324}" type="presParOf" srcId="{77E22AEE-D040-41B2-A5B1-5F1462891535}" destId="{03C0B486-82E4-4497-B0A1-C0B5F06D20BB}" srcOrd="1" destOrd="0" presId="urn:microsoft.com/office/officeart/2018/5/layout/IconLeafLabelList"/>
    <dgm:cxn modelId="{8769A632-F449-4AD7-A7E6-E6CC9EB4A1E0}" type="presParOf" srcId="{77E22AEE-D040-41B2-A5B1-5F1462891535}" destId="{83B07FB7-6CFE-4243-AA1B-2D99B4B7AD6C}" srcOrd="2" destOrd="0" presId="urn:microsoft.com/office/officeart/2018/5/layout/IconLeafLabelList"/>
    <dgm:cxn modelId="{22F01DEE-8545-4B53-B807-491F8E60B7C5}" type="presParOf" srcId="{77E22AEE-D040-41B2-A5B1-5F1462891535}" destId="{733903D6-2AB4-445F-A521-98F7D0DE97F0}" srcOrd="3" destOrd="0" presId="urn:microsoft.com/office/officeart/2018/5/layout/IconLeafLabelList"/>
    <dgm:cxn modelId="{24C8DEA5-2359-4F0F-A74F-806EC310F639}" type="presParOf" srcId="{C9125E53-8F39-42A5-B5B3-0AB9ADD6864F}" destId="{016BE89D-243D-487E-9DA3-A80F87D799FB}" srcOrd="1" destOrd="0" presId="urn:microsoft.com/office/officeart/2018/5/layout/IconLeafLabelList"/>
    <dgm:cxn modelId="{F6988855-698B-45B0-8D57-B39BF86E4BF5}" type="presParOf" srcId="{C9125E53-8F39-42A5-B5B3-0AB9ADD6864F}" destId="{419BE906-5189-4114-8DD5-580B002DD7DA}" srcOrd="2" destOrd="0" presId="urn:microsoft.com/office/officeart/2018/5/layout/IconLeafLabelList"/>
    <dgm:cxn modelId="{A45670C7-BEF6-4439-916D-D1278E3F0B69}" type="presParOf" srcId="{419BE906-5189-4114-8DD5-580B002DD7DA}" destId="{FAE70AF8-7461-4003-A954-68384ABF2039}" srcOrd="0" destOrd="0" presId="urn:microsoft.com/office/officeart/2018/5/layout/IconLeafLabelList"/>
    <dgm:cxn modelId="{1D3D34F3-EAB0-4101-95FB-3CBBBA6FC17A}" type="presParOf" srcId="{419BE906-5189-4114-8DD5-580B002DD7DA}" destId="{FB76E70A-A50A-4C0B-932A-0AC5EC08B38D}" srcOrd="1" destOrd="0" presId="urn:microsoft.com/office/officeart/2018/5/layout/IconLeafLabelList"/>
    <dgm:cxn modelId="{8B8F73DD-67D2-427E-93FB-322E0B733F43}" type="presParOf" srcId="{419BE906-5189-4114-8DD5-580B002DD7DA}" destId="{ADF06A5F-4580-4A7D-B9C0-D7FFF13FC91B}" srcOrd="2" destOrd="0" presId="urn:microsoft.com/office/officeart/2018/5/layout/IconLeafLabelList"/>
    <dgm:cxn modelId="{D91F7805-8706-408E-8C3A-6ADC0CD5C3CA}" type="presParOf" srcId="{419BE906-5189-4114-8DD5-580B002DD7DA}" destId="{A2AFBFEA-F389-43F7-A79E-E829403CDAB5}" srcOrd="3" destOrd="0" presId="urn:microsoft.com/office/officeart/2018/5/layout/IconLeafLabelList"/>
    <dgm:cxn modelId="{9695E549-C1D2-447D-9B4F-B35363EA1145}" type="presParOf" srcId="{C9125E53-8F39-42A5-B5B3-0AB9ADD6864F}" destId="{C8786526-33D3-4285-8F32-89050A9F3F06}" srcOrd="3" destOrd="0" presId="urn:microsoft.com/office/officeart/2018/5/layout/IconLeafLabelList"/>
    <dgm:cxn modelId="{30F224F3-60DC-4BC3-BF16-79E06A2E9202}" type="presParOf" srcId="{C9125E53-8F39-42A5-B5B3-0AB9ADD6864F}" destId="{109BF168-AD38-4190-B1A6-4C8125159F78}" srcOrd="4" destOrd="0" presId="urn:microsoft.com/office/officeart/2018/5/layout/IconLeafLabelList"/>
    <dgm:cxn modelId="{8BEEE926-6F4E-4F15-899E-C1C81FDCD5B4}" type="presParOf" srcId="{109BF168-AD38-4190-B1A6-4C8125159F78}" destId="{3E1CDD0E-CD2A-4A79-B303-75039B20CA64}" srcOrd="0" destOrd="0" presId="urn:microsoft.com/office/officeart/2018/5/layout/IconLeafLabelList"/>
    <dgm:cxn modelId="{4C4810FB-A667-4BEB-99F2-9AFBEC8B7A34}" type="presParOf" srcId="{109BF168-AD38-4190-B1A6-4C8125159F78}" destId="{43A26DBE-2C87-4F72-9351-7DEBB58F03D5}" srcOrd="1" destOrd="0" presId="urn:microsoft.com/office/officeart/2018/5/layout/IconLeafLabelList"/>
    <dgm:cxn modelId="{C5369AC5-E5AA-4A7D-B469-D2EFA07647DF}" type="presParOf" srcId="{109BF168-AD38-4190-B1A6-4C8125159F78}" destId="{AB3E7245-FAF7-43C1-A7CA-47A0F8BE7177}" srcOrd="2" destOrd="0" presId="urn:microsoft.com/office/officeart/2018/5/layout/IconLeafLabelList"/>
    <dgm:cxn modelId="{1CBA1ED9-9B89-43FC-8C6A-2C870B2EC8AC}" type="presParOf" srcId="{109BF168-AD38-4190-B1A6-4C8125159F78}" destId="{404EF9DF-1E6D-4E38-B80D-769E7523943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403A738-A814-4C76-B7ED-EEAA65606747}"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768B0CAE-4AC0-4B5F-848C-C0DFA8D17E73}">
      <dgm:prSet custT="1"/>
      <dgm:spPr/>
      <dgm:t>
        <a:bodyPr anchor="ctr"/>
        <a:lstStyle/>
        <a:p>
          <a:pPr>
            <a:lnSpc>
              <a:spcPct val="100000"/>
            </a:lnSpc>
            <a:defRPr cap="all"/>
          </a:pPr>
          <a:r>
            <a:rPr lang="en-US" sz="2000" baseline="0" dirty="0">
              <a:solidFill>
                <a:schemeClr val="tx2"/>
              </a:solidFill>
            </a:rPr>
            <a:t>Year-End Analysis and Action</a:t>
          </a:r>
          <a:endParaRPr lang="en-US" sz="2000" dirty="0">
            <a:solidFill>
              <a:schemeClr val="tx2"/>
            </a:solidFill>
          </a:endParaRPr>
        </a:p>
      </dgm:t>
    </dgm:pt>
    <dgm:pt modelId="{04A787EA-CED0-458C-B4D5-6C71FC3849A1}" type="parTrans" cxnId="{CFE53611-7DE1-42AF-81CD-A07E9A3F1B36}">
      <dgm:prSet/>
      <dgm:spPr/>
      <dgm:t>
        <a:bodyPr/>
        <a:lstStyle/>
        <a:p>
          <a:endParaRPr lang="en-US"/>
        </a:p>
      </dgm:t>
    </dgm:pt>
    <dgm:pt modelId="{E8A94E23-83E6-43CF-A8D2-FFCBE237FA54}" type="sibTrans" cxnId="{CFE53611-7DE1-42AF-81CD-A07E9A3F1B36}">
      <dgm:prSet/>
      <dgm:spPr/>
      <dgm:t>
        <a:bodyPr/>
        <a:lstStyle/>
        <a:p>
          <a:endParaRPr lang="en-US"/>
        </a:p>
      </dgm:t>
    </dgm:pt>
    <dgm:pt modelId="{9BC2C996-A35F-4AAC-B6D9-83037827C4A8}">
      <dgm:prSet custT="1"/>
      <dgm:spPr/>
      <dgm:t>
        <a:bodyPr anchor="ctr"/>
        <a:lstStyle/>
        <a:p>
          <a:pPr>
            <a:lnSpc>
              <a:spcPct val="100000"/>
            </a:lnSpc>
            <a:defRPr cap="all"/>
          </a:pPr>
          <a:r>
            <a:rPr lang="en-US" sz="2000" baseline="0" dirty="0">
              <a:solidFill>
                <a:schemeClr val="tx2"/>
              </a:solidFill>
            </a:rPr>
            <a:t>Forecasting During Budget Monitoring</a:t>
          </a:r>
          <a:endParaRPr lang="en-US" sz="2000" dirty="0">
            <a:solidFill>
              <a:schemeClr val="tx2"/>
            </a:solidFill>
          </a:endParaRPr>
        </a:p>
      </dgm:t>
    </dgm:pt>
    <dgm:pt modelId="{4346E27B-B1CF-4B25-8318-575C7CDB2E05}" type="parTrans" cxnId="{B16F85A1-7E5E-4087-B4D1-F4A3F7A81D0C}">
      <dgm:prSet/>
      <dgm:spPr/>
      <dgm:t>
        <a:bodyPr/>
        <a:lstStyle/>
        <a:p>
          <a:endParaRPr lang="en-US"/>
        </a:p>
      </dgm:t>
    </dgm:pt>
    <dgm:pt modelId="{2F3E8FF5-CC17-4BBA-A49D-AC2C09A8CBE5}" type="sibTrans" cxnId="{B16F85A1-7E5E-4087-B4D1-F4A3F7A81D0C}">
      <dgm:prSet/>
      <dgm:spPr/>
      <dgm:t>
        <a:bodyPr/>
        <a:lstStyle/>
        <a:p>
          <a:endParaRPr lang="en-US"/>
        </a:p>
      </dgm:t>
    </dgm:pt>
    <dgm:pt modelId="{C9125E53-8F39-42A5-B5B3-0AB9ADD6864F}" type="pres">
      <dgm:prSet presAssocID="{F403A738-A814-4C76-B7ED-EEAA65606747}" presName="root" presStyleCnt="0">
        <dgm:presLayoutVars>
          <dgm:dir/>
          <dgm:resizeHandles val="exact"/>
        </dgm:presLayoutVars>
      </dgm:prSet>
      <dgm:spPr/>
    </dgm:pt>
    <dgm:pt modelId="{B5E3F83D-4555-47D9-B234-34D13DE7B4F4}" type="pres">
      <dgm:prSet presAssocID="{9BC2C996-A35F-4AAC-B6D9-83037827C4A8}" presName="compNode" presStyleCnt="0"/>
      <dgm:spPr/>
    </dgm:pt>
    <dgm:pt modelId="{5F11F746-7525-4303-8CD3-9BC3BA3C5E8A}" type="pres">
      <dgm:prSet presAssocID="{9BC2C996-A35F-4AAC-B6D9-83037827C4A8}" presName="iconBgRect" presStyleLbl="bgShp" presStyleIdx="0" presStyleCnt="2" custLinFactNeighborX="-1875"/>
      <dgm:spPr>
        <a:prstGeom prst="round2DiagRect">
          <a:avLst>
            <a:gd name="adj1" fmla="val 29727"/>
            <a:gd name="adj2" fmla="val 0"/>
          </a:avLst>
        </a:prstGeom>
        <a:solidFill>
          <a:schemeClr val="tx2"/>
        </a:solidFill>
      </dgm:spPr>
    </dgm:pt>
    <dgm:pt modelId="{677EAB2D-3BFC-4632-9033-34F1C273D3E1}" type="pres">
      <dgm:prSet presAssocID="{9BC2C996-A35F-4AAC-B6D9-83037827C4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use And Effect with solid fill"/>
        </a:ext>
      </dgm:extLst>
    </dgm:pt>
    <dgm:pt modelId="{7D5F538A-D9EE-4776-9D97-8D6CE18F0B1D}" type="pres">
      <dgm:prSet presAssocID="{9BC2C996-A35F-4AAC-B6D9-83037827C4A8}" presName="spaceRect" presStyleCnt="0"/>
      <dgm:spPr/>
    </dgm:pt>
    <dgm:pt modelId="{34113807-9586-435D-8434-867177971E4F}" type="pres">
      <dgm:prSet presAssocID="{9BC2C996-A35F-4AAC-B6D9-83037827C4A8}" presName="textRect" presStyleLbl="revTx" presStyleIdx="0" presStyleCnt="2">
        <dgm:presLayoutVars>
          <dgm:chMax val="1"/>
          <dgm:chPref val="1"/>
        </dgm:presLayoutVars>
      </dgm:prSet>
      <dgm:spPr/>
    </dgm:pt>
    <dgm:pt modelId="{65C7DDC8-52F8-4F3B-8D5B-081BD3106EB7}" type="pres">
      <dgm:prSet presAssocID="{2F3E8FF5-CC17-4BBA-A49D-AC2C09A8CBE5}" presName="sibTrans" presStyleCnt="0"/>
      <dgm:spPr/>
    </dgm:pt>
    <dgm:pt modelId="{161B65EA-FDE1-4440-9E89-0BDEF8C962C7}" type="pres">
      <dgm:prSet presAssocID="{768B0CAE-4AC0-4B5F-848C-C0DFA8D17E73}" presName="compNode" presStyleCnt="0"/>
      <dgm:spPr/>
    </dgm:pt>
    <dgm:pt modelId="{7F98267E-6726-44E3-B659-2B7C3AD82957}" type="pres">
      <dgm:prSet presAssocID="{768B0CAE-4AC0-4B5F-848C-C0DFA8D17E73}" presName="iconBgRect" presStyleLbl="bgShp" presStyleIdx="1" presStyleCnt="2"/>
      <dgm:spPr>
        <a:prstGeom prst="round2DiagRect">
          <a:avLst>
            <a:gd name="adj1" fmla="val 29727"/>
            <a:gd name="adj2" fmla="val 0"/>
          </a:avLst>
        </a:prstGeom>
        <a:solidFill>
          <a:schemeClr val="tx2"/>
        </a:solidFill>
      </dgm:spPr>
    </dgm:pt>
    <dgm:pt modelId="{021E29FA-FAF7-4D17-97E3-6515E14CDA4C}" type="pres">
      <dgm:prSet presAssocID="{768B0CAE-4AC0-4B5F-848C-C0DFA8D17E73}" presName="iconRect" presStyleLbl="node1" presStyleIdx="1" presStyleCnt="2" custScaleX="137470" custScaleY="13747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7627AD15-413C-40B1-81F2-88B05FCA095C}" type="pres">
      <dgm:prSet presAssocID="{768B0CAE-4AC0-4B5F-848C-C0DFA8D17E73}" presName="spaceRect" presStyleCnt="0"/>
      <dgm:spPr/>
    </dgm:pt>
    <dgm:pt modelId="{EBFE7582-F768-4088-93F0-31C7AC45A75F}" type="pres">
      <dgm:prSet presAssocID="{768B0CAE-4AC0-4B5F-848C-C0DFA8D17E73}" presName="textRect" presStyleLbl="revTx" presStyleIdx="1" presStyleCnt="2">
        <dgm:presLayoutVars>
          <dgm:chMax val="1"/>
          <dgm:chPref val="1"/>
        </dgm:presLayoutVars>
      </dgm:prSet>
      <dgm:spPr/>
    </dgm:pt>
  </dgm:ptLst>
  <dgm:cxnLst>
    <dgm:cxn modelId="{CFE53611-7DE1-42AF-81CD-A07E9A3F1B36}" srcId="{F403A738-A814-4C76-B7ED-EEAA65606747}" destId="{768B0CAE-4AC0-4B5F-848C-C0DFA8D17E73}" srcOrd="1" destOrd="0" parTransId="{04A787EA-CED0-458C-B4D5-6C71FC3849A1}" sibTransId="{E8A94E23-83E6-43CF-A8D2-FFCBE237FA54}"/>
    <dgm:cxn modelId="{93ECCA55-DBDE-4313-9DE6-91486A5F2A52}" type="presOf" srcId="{F403A738-A814-4C76-B7ED-EEAA65606747}" destId="{C9125E53-8F39-42A5-B5B3-0AB9ADD6864F}" srcOrd="0" destOrd="0" presId="urn:microsoft.com/office/officeart/2018/5/layout/IconLeafLabelList"/>
    <dgm:cxn modelId="{F5FE118F-12E5-4151-A2E5-0EE717EC3056}" type="presOf" srcId="{768B0CAE-4AC0-4B5F-848C-C0DFA8D17E73}" destId="{EBFE7582-F768-4088-93F0-31C7AC45A75F}" srcOrd="0" destOrd="0" presId="urn:microsoft.com/office/officeart/2018/5/layout/IconLeafLabelList"/>
    <dgm:cxn modelId="{B16F85A1-7E5E-4087-B4D1-F4A3F7A81D0C}" srcId="{F403A738-A814-4C76-B7ED-EEAA65606747}" destId="{9BC2C996-A35F-4AAC-B6D9-83037827C4A8}" srcOrd="0" destOrd="0" parTransId="{4346E27B-B1CF-4B25-8318-575C7CDB2E05}" sibTransId="{2F3E8FF5-CC17-4BBA-A49D-AC2C09A8CBE5}"/>
    <dgm:cxn modelId="{BF2139D6-51F4-4458-B21B-C7959B1ED3E9}" type="presOf" srcId="{9BC2C996-A35F-4AAC-B6D9-83037827C4A8}" destId="{34113807-9586-435D-8434-867177971E4F}" srcOrd="0" destOrd="0" presId="urn:microsoft.com/office/officeart/2018/5/layout/IconLeafLabelList"/>
    <dgm:cxn modelId="{F55C60A4-D35B-49DF-9010-CD79F1C0C21D}" type="presParOf" srcId="{C9125E53-8F39-42A5-B5B3-0AB9ADD6864F}" destId="{B5E3F83D-4555-47D9-B234-34D13DE7B4F4}" srcOrd="0" destOrd="0" presId="urn:microsoft.com/office/officeart/2018/5/layout/IconLeafLabelList"/>
    <dgm:cxn modelId="{C0986863-0F0E-40FC-B81D-B9028C4A5686}" type="presParOf" srcId="{B5E3F83D-4555-47D9-B234-34D13DE7B4F4}" destId="{5F11F746-7525-4303-8CD3-9BC3BA3C5E8A}" srcOrd="0" destOrd="0" presId="urn:microsoft.com/office/officeart/2018/5/layout/IconLeafLabelList"/>
    <dgm:cxn modelId="{B547F52D-F082-430D-938F-DA9DE00F6645}" type="presParOf" srcId="{B5E3F83D-4555-47D9-B234-34D13DE7B4F4}" destId="{677EAB2D-3BFC-4632-9033-34F1C273D3E1}" srcOrd="1" destOrd="0" presId="urn:microsoft.com/office/officeart/2018/5/layout/IconLeafLabelList"/>
    <dgm:cxn modelId="{BA989335-A1AD-4E74-A8F8-28EF3E0F2856}" type="presParOf" srcId="{B5E3F83D-4555-47D9-B234-34D13DE7B4F4}" destId="{7D5F538A-D9EE-4776-9D97-8D6CE18F0B1D}" srcOrd="2" destOrd="0" presId="urn:microsoft.com/office/officeart/2018/5/layout/IconLeafLabelList"/>
    <dgm:cxn modelId="{D18C4A5B-51FD-4A8C-8FC4-8B87B888ED1D}" type="presParOf" srcId="{B5E3F83D-4555-47D9-B234-34D13DE7B4F4}" destId="{34113807-9586-435D-8434-867177971E4F}" srcOrd="3" destOrd="0" presId="urn:microsoft.com/office/officeart/2018/5/layout/IconLeafLabelList"/>
    <dgm:cxn modelId="{B6D9C519-E3A0-4DA5-9BF6-44633A03C68D}" type="presParOf" srcId="{C9125E53-8F39-42A5-B5B3-0AB9ADD6864F}" destId="{65C7DDC8-52F8-4F3B-8D5B-081BD3106EB7}" srcOrd="1" destOrd="0" presId="urn:microsoft.com/office/officeart/2018/5/layout/IconLeafLabelList"/>
    <dgm:cxn modelId="{A7B37472-6045-41BC-B586-B20FF904F447}" type="presParOf" srcId="{C9125E53-8F39-42A5-B5B3-0AB9ADD6864F}" destId="{161B65EA-FDE1-4440-9E89-0BDEF8C962C7}" srcOrd="2" destOrd="0" presId="urn:microsoft.com/office/officeart/2018/5/layout/IconLeafLabelList"/>
    <dgm:cxn modelId="{E418F1A2-7050-478D-94BF-D97E924F847F}" type="presParOf" srcId="{161B65EA-FDE1-4440-9E89-0BDEF8C962C7}" destId="{7F98267E-6726-44E3-B659-2B7C3AD82957}" srcOrd="0" destOrd="0" presId="urn:microsoft.com/office/officeart/2018/5/layout/IconLeafLabelList"/>
    <dgm:cxn modelId="{075DA18B-3181-4885-8120-05699AE10A99}" type="presParOf" srcId="{161B65EA-FDE1-4440-9E89-0BDEF8C962C7}" destId="{021E29FA-FAF7-4D17-97E3-6515E14CDA4C}" srcOrd="1" destOrd="0" presId="urn:microsoft.com/office/officeart/2018/5/layout/IconLeafLabelList"/>
    <dgm:cxn modelId="{049AE9C1-167D-476B-AAB5-2FFAC8A39EF7}" type="presParOf" srcId="{161B65EA-FDE1-4440-9E89-0BDEF8C962C7}" destId="{7627AD15-413C-40B1-81F2-88B05FCA095C}" srcOrd="2" destOrd="0" presId="urn:microsoft.com/office/officeart/2018/5/layout/IconLeafLabelList"/>
    <dgm:cxn modelId="{AA63E047-40D3-4918-814A-7D840A0D551A}" type="presParOf" srcId="{161B65EA-FDE1-4440-9E89-0BDEF8C962C7}" destId="{EBFE7582-F768-4088-93F0-31C7AC45A75F}"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7E6EDBA-F999-45CE-98AC-B0CBD66E4F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9D12D0-E550-49F0-90D2-C13E98ECEF37}">
      <dgm:prSet custT="1"/>
      <dgm:spPr>
        <a:solidFill>
          <a:schemeClr val="tx2"/>
        </a:solidFill>
      </dgm:spPr>
      <dgm:t>
        <a:bodyPr/>
        <a:lstStyle/>
        <a:p>
          <a:r>
            <a:rPr lang="en-US" sz="4000" baseline="0" dirty="0"/>
            <a:t>Most agencies have a financial system that provides budget to actual data</a:t>
          </a:r>
          <a:endParaRPr lang="en-US" sz="4000" dirty="0"/>
        </a:p>
      </dgm:t>
    </dgm:pt>
    <dgm:pt modelId="{A2E683D1-B98D-4203-BF5A-581A652DB207}" type="parTrans" cxnId="{9E948A63-54F5-4AE2-98E8-306A27153D7A}">
      <dgm:prSet/>
      <dgm:spPr/>
      <dgm:t>
        <a:bodyPr/>
        <a:lstStyle/>
        <a:p>
          <a:endParaRPr lang="en-US"/>
        </a:p>
      </dgm:t>
    </dgm:pt>
    <dgm:pt modelId="{48F7B6EE-D92C-47B8-9533-32BA7CD65460}" type="sibTrans" cxnId="{9E948A63-54F5-4AE2-98E8-306A27153D7A}">
      <dgm:prSet/>
      <dgm:spPr/>
      <dgm:t>
        <a:bodyPr/>
        <a:lstStyle/>
        <a:p>
          <a:endParaRPr lang="en-US"/>
        </a:p>
      </dgm:t>
    </dgm:pt>
    <dgm:pt modelId="{B835A1A6-F8A5-49B6-987C-130683FD858A}">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Adopted budget.</a:t>
          </a:r>
          <a:endParaRPr lang="en-US" sz="2800" dirty="0">
            <a:solidFill>
              <a:schemeClr val="tx2"/>
            </a:solidFill>
          </a:endParaRPr>
        </a:p>
      </dgm:t>
    </dgm:pt>
    <dgm:pt modelId="{139CF9B1-85E3-42D8-9DE7-BE873BDD98DF}" type="parTrans" cxnId="{E855499A-EC2A-494E-906E-1BF469F1FEAB}">
      <dgm:prSet/>
      <dgm:spPr/>
      <dgm:t>
        <a:bodyPr/>
        <a:lstStyle/>
        <a:p>
          <a:endParaRPr lang="en-US"/>
        </a:p>
      </dgm:t>
    </dgm:pt>
    <dgm:pt modelId="{B56032B5-9DFF-4BF8-937A-0A1459DB470D}" type="sibTrans" cxnId="{E855499A-EC2A-494E-906E-1BF469F1FEAB}">
      <dgm:prSet/>
      <dgm:spPr/>
      <dgm:t>
        <a:bodyPr/>
        <a:lstStyle/>
        <a:p>
          <a:endParaRPr lang="en-US"/>
        </a:p>
      </dgm:t>
    </dgm:pt>
    <dgm:pt modelId="{1AAB836B-D50A-4571-BE04-17EE6E71C4CB}">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Amendments (mid-year, carryover, etc.).</a:t>
          </a:r>
          <a:endParaRPr lang="en-US" sz="2800" dirty="0">
            <a:solidFill>
              <a:schemeClr val="tx2"/>
            </a:solidFill>
          </a:endParaRPr>
        </a:p>
      </dgm:t>
    </dgm:pt>
    <dgm:pt modelId="{51CBFC16-14E3-4EC7-B4FC-09F5FB72D9E2}" type="parTrans" cxnId="{BBEF5FC0-6CE3-4A36-863A-359CC7E4615D}">
      <dgm:prSet/>
      <dgm:spPr/>
      <dgm:t>
        <a:bodyPr/>
        <a:lstStyle/>
        <a:p>
          <a:endParaRPr lang="en-US"/>
        </a:p>
      </dgm:t>
    </dgm:pt>
    <dgm:pt modelId="{9DE8A2FD-87A7-45D2-878B-7A92A7B1E212}" type="sibTrans" cxnId="{BBEF5FC0-6CE3-4A36-863A-359CC7E4615D}">
      <dgm:prSet/>
      <dgm:spPr/>
      <dgm:t>
        <a:bodyPr/>
        <a:lstStyle/>
        <a:p>
          <a:endParaRPr lang="en-US"/>
        </a:p>
      </dgm:t>
    </dgm:pt>
    <dgm:pt modelId="{AB4FB14E-7B29-4835-8649-796329665096}">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Encumbrances.</a:t>
          </a:r>
          <a:endParaRPr lang="en-US" sz="2800" dirty="0">
            <a:solidFill>
              <a:schemeClr val="tx2"/>
            </a:solidFill>
          </a:endParaRPr>
        </a:p>
      </dgm:t>
    </dgm:pt>
    <dgm:pt modelId="{4EE343C2-415F-4231-9C88-8E5911B47ADA}" type="parTrans" cxnId="{0C6403D1-2FC5-4901-934F-52B27251EB3B}">
      <dgm:prSet/>
      <dgm:spPr/>
      <dgm:t>
        <a:bodyPr/>
        <a:lstStyle/>
        <a:p>
          <a:endParaRPr lang="en-US"/>
        </a:p>
      </dgm:t>
    </dgm:pt>
    <dgm:pt modelId="{9792978C-CFDB-4CA9-B0C0-3E6267A25507}" type="sibTrans" cxnId="{0C6403D1-2FC5-4901-934F-52B27251EB3B}">
      <dgm:prSet/>
      <dgm:spPr/>
      <dgm:t>
        <a:bodyPr/>
        <a:lstStyle/>
        <a:p>
          <a:endParaRPr lang="en-US"/>
        </a:p>
      </dgm:t>
    </dgm:pt>
    <dgm:pt modelId="{A6FD4F3E-60E9-4543-874E-5AFE2792A87B}">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Year-to-date actual data.</a:t>
          </a:r>
          <a:endParaRPr lang="en-US" sz="2800" dirty="0">
            <a:solidFill>
              <a:schemeClr val="tx2"/>
            </a:solidFill>
          </a:endParaRPr>
        </a:p>
      </dgm:t>
    </dgm:pt>
    <dgm:pt modelId="{42E81455-673B-46D8-BD71-D65517880CE5}" type="parTrans" cxnId="{7C6A14FA-AD6F-48AC-BDB9-A5AAD34B91E7}">
      <dgm:prSet/>
      <dgm:spPr/>
      <dgm:t>
        <a:bodyPr/>
        <a:lstStyle/>
        <a:p>
          <a:endParaRPr lang="en-US"/>
        </a:p>
      </dgm:t>
    </dgm:pt>
    <dgm:pt modelId="{65B4AAE1-0CC7-4C4D-A476-B1805C7DDF94}" type="sibTrans" cxnId="{7C6A14FA-AD6F-48AC-BDB9-A5AAD34B91E7}">
      <dgm:prSet/>
      <dgm:spPr/>
      <dgm:t>
        <a:bodyPr/>
        <a:lstStyle/>
        <a:p>
          <a:endParaRPr lang="en-US"/>
        </a:p>
      </dgm:t>
    </dgm:pt>
    <dgm:pt modelId="{3BEE1804-D210-42FE-B01D-19ADCDECD272}">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Remaining budget balance.</a:t>
          </a:r>
          <a:endParaRPr lang="en-US" sz="2800" dirty="0">
            <a:solidFill>
              <a:schemeClr val="tx2"/>
            </a:solidFill>
          </a:endParaRPr>
        </a:p>
      </dgm:t>
    </dgm:pt>
    <dgm:pt modelId="{1BC95E53-DFF1-4DE7-A3CF-FA74B6174301}" type="parTrans" cxnId="{2C17548F-A52C-4C56-94F0-3EA247A59B37}">
      <dgm:prSet/>
      <dgm:spPr/>
      <dgm:t>
        <a:bodyPr/>
        <a:lstStyle/>
        <a:p>
          <a:endParaRPr lang="en-US"/>
        </a:p>
      </dgm:t>
    </dgm:pt>
    <dgm:pt modelId="{EC435396-5EFF-4651-9BD0-AB19F0134F57}" type="sibTrans" cxnId="{2C17548F-A52C-4C56-94F0-3EA247A59B37}">
      <dgm:prSet/>
      <dgm:spPr/>
      <dgm:t>
        <a:bodyPr/>
        <a:lstStyle/>
        <a:p>
          <a:endParaRPr lang="en-US"/>
        </a:p>
      </dgm:t>
    </dgm:pt>
    <dgm:pt modelId="{4B388C29-FAE6-487F-9175-473E22FBB088}">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Perhaps some simplistic trend analysis (straight line projection, etc.).</a:t>
          </a:r>
          <a:endParaRPr lang="en-US" sz="2800" dirty="0">
            <a:solidFill>
              <a:schemeClr val="tx2"/>
            </a:solidFill>
          </a:endParaRPr>
        </a:p>
      </dgm:t>
    </dgm:pt>
    <dgm:pt modelId="{DF39799E-5DF0-4F50-8566-C12B42399F02}" type="parTrans" cxnId="{50851B4E-84A8-4A82-A08C-30C6CE9276E5}">
      <dgm:prSet/>
      <dgm:spPr/>
      <dgm:t>
        <a:bodyPr/>
        <a:lstStyle/>
        <a:p>
          <a:endParaRPr lang="en-US"/>
        </a:p>
      </dgm:t>
    </dgm:pt>
    <dgm:pt modelId="{98F8CCC0-B72B-4248-BE2D-7C35964B279F}" type="sibTrans" cxnId="{50851B4E-84A8-4A82-A08C-30C6CE9276E5}">
      <dgm:prSet/>
      <dgm:spPr/>
      <dgm:t>
        <a:bodyPr/>
        <a:lstStyle/>
        <a:p>
          <a:endParaRPr lang="en-US"/>
        </a:p>
      </dgm:t>
    </dgm:pt>
    <dgm:pt modelId="{BCB0F7FB-F95C-45C4-8F98-C77E2D2CFCD1}" type="pres">
      <dgm:prSet presAssocID="{17E6EDBA-F999-45CE-98AC-B0CBD66E4FCA}" presName="Name0" presStyleCnt="0">
        <dgm:presLayoutVars>
          <dgm:dir/>
          <dgm:animLvl val="lvl"/>
          <dgm:resizeHandles val="exact"/>
        </dgm:presLayoutVars>
      </dgm:prSet>
      <dgm:spPr/>
    </dgm:pt>
    <dgm:pt modelId="{2277ABF0-3FC9-44C2-B33C-E69106F50CE8}" type="pres">
      <dgm:prSet presAssocID="{419D12D0-E550-49F0-90D2-C13E98ECEF37}" presName="linNode" presStyleCnt="0"/>
      <dgm:spPr/>
    </dgm:pt>
    <dgm:pt modelId="{957C49A4-1EAA-46FC-85B6-038BE55D464F}" type="pres">
      <dgm:prSet presAssocID="{419D12D0-E550-49F0-90D2-C13E98ECEF37}" presName="parentText" presStyleLbl="node1" presStyleIdx="0" presStyleCnt="1">
        <dgm:presLayoutVars>
          <dgm:chMax val="1"/>
          <dgm:bulletEnabled val="1"/>
        </dgm:presLayoutVars>
      </dgm:prSet>
      <dgm:spPr/>
    </dgm:pt>
    <dgm:pt modelId="{FD5FC8E5-5476-437A-888D-AFCBF60E14AD}" type="pres">
      <dgm:prSet presAssocID="{419D12D0-E550-49F0-90D2-C13E98ECEF37}" presName="descendantText" presStyleLbl="alignAccFollowNode1" presStyleIdx="0" presStyleCnt="1">
        <dgm:presLayoutVars>
          <dgm:bulletEnabled val="1"/>
        </dgm:presLayoutVars>
      </dgm:prSet>
      <dgm:spPr/>
    </dgm:pt>
  </dgm:ptLst>
  <dgm:cxnLst>
    <dgm:cxn modelId="{397AB01A-65B0-4202-BBE6-DB8FF55C0EF6}" type="presOf" srcId="{B835A1A6-F8A5-49B6-987C-130683FD858A}" destId="{FD5FC8E5-5476-437A-888D-AFCBF60E14AD}" srcOrd="0" destOrd="0" presId="urn:microsoft.com/office/officeart/2005/8/layout/vList5"/>
    <dgm:cxn modelId="{2819132F-5BE8-4BEF-9E0D-C92D3C733D30}" type="presOf" srcId="{4B388C29-FAE6-487F-9175-473E22FBB088}" destId="{FD5FC8E5-5476-437A-888D-AFCBF60E14AD}" srcOrd="0" destOrd="5" presId="urn:microsoft.com/office/officeart/2005/8/layout/vList5"/>
    <dgm:cxn modelId="{81C46B43-E9A9-4FDD-9CA9-AAD65CE95BE0}" type="presOf" srcId="{A6FD4F3E-60E9-4543-874E-5AFE2792A87B}" destId="{FD5FC8E5-5476-437A-888D-AFCBF60E14AD}" srcOrd="0" destOrd="3" presId="urn:microsoft.com/office/officeart/2005/8/layout/vList5"/>
    <dgm:cxn modelId="{9E948A63-54F5-4AE2-98E8-306A27153D7A}" srcId="{17E6EDBA-F999-45CE-98AC-B0CBD66E4FCA}" destId="{419D12D0-E550-49F0-90D2-C13E98ECEF37}" srcOrd="0" destOrd="0" parTransId="{A2E683D1-B98D-4203-BF5A-581A652DB207}" sibTransId="{48F7B6EE-D92C-47B8-9533-32BA7CD65460}"/>
    <dgm:cxn modelId="{4DDF656B-F6BD-4DC2-9AEB-8AE2919F5025}" type="presOf" srcId="{17E6EDBA-F999-45CE-98AC-B0CBD66E4FCA}" destId="{BCB0F7FB-F95C-45C4-8F98-C77E2D2CFCD1}" srcOrd="0" destOrd="0" presId="urn:microsoft.com/office/officeart/2005/8/layout/vList5"/>
    <dgm:cxn modelId="{50851B4E-84A8-4A82-A08C-30C6CE9276E5}" srcId="{419D12D0-E550-49F0-90D2-C13E98ECEF37}" destId="{4B388C29-FAE6-487F-9175-473E22FBB088}" srcOrd="5" destOrd="0" parTransId="{DF39799E-5DF0-4F50-8566-C12B42399F02}" sibTransId="{98F8CCC0-B72B-4248-BE2D-7C35964B279F}"/>
    <dgm:cxn modelId="{2C17548F-A52C-4C56-94F0-3EA247A59B37}" srcId="{419D12D0-E550-49F0-90D2-C13E98ECEF37}" destId="{3BEE1804-D210-42FE-B01D-19ADCDECD272}" srcOrd="4" destOrd="0" parTransId="{1BC95E53-DFF1-4DE7-A3CF-FA74B6174301}" sibTransId="{EC435396-5EFF-4651-9BD0-AB19F0134F57}"/>
    <dgm:cxn modelId="{E855499A-EC2A-494E-906E-1BF469F1FEAB}" srcId="{419D12D0-E550-49F0-90D2-C13E98ECEF37}" destId="{B835A1A6-F8A5-49B6-987C-130683FD858A}" srcOrd="0" destOrd="0" parTransId="{139CF9B1-85E3-42D8-9DE7-BE873BDD98DF}" sibTransId="{B56032B5-9DFF-4BF8-937A-0A1459DB470D}"/>
    <dgm:cxn modelId="{B998969D-832B-4ED8-9A99-E0F617E160D3}" type="presOf" srcId="{AB4FB14E-7B29-4835-8649-796329665096}" destId="{FD5FC8E5-5476-437A-888D-AFCBF60E14AD}" srcOrd="0" destOrd="2" presId="urn:microsoft.com/office/officeart/2005/8/layout/vList5"/>
    <dgm:cxn modelId="{718FDEAD-2EF3-4E99-AA38-C021DAA2482F}" type="presOf" srcId="{1AAB836B-D50A-4571-BE04-17EE6E71C4CB}" destId="{FD5FC8E5-5476-437A-888D-AFCBF60E14AD}" srcOrd="0" destOrd="1" presId="urn:microsoft.com/office/officeart/2005/8/layout/vList5"/>
    <dgm:cxn modelId="{3FF2B4BE-2573-4B61-8F31-3DF74F64499F}" type="presOf" srcId="{419D12D0-E550-49F0-90D2-C13E98ECEF37}" destId="{957C49A4-1EAA-46FC-85B6-038BE55D464F}" srcOrd="0" destOrd="0" presId="urn:microsoft.com/office/officeart/2005/8/layout/vList5"/>
    <dgm:cxn modelId="{BBEF5FC0-6CE3-4A36-863A-359CC7E4615D}" srcId="{419D12D0-E550-49F0-90D2-C13E98ECEF37}" destId="{1AAB836B-D50A-4571-BE04-17EE6E71C4CB}" srcOrd="1" destOrd="0" parTransId="{51CBFC16-14E3-4EC7-B4FC-09F5FB72D9E2}" sibTransId="{9DE8A2FD-87A7-45D2-878B-7A92A7B1E212}"/>
    <dgm:cxn modelId="{0C6403D1-2FC5-4901-934F-52B27251EB3B}" srcId="{419D12D0-E550-49F0-90D2-C13E98ECEF37}" destId="{AB4FB14E-7B29-4835-8649-796329665096}" srcOrd="2" destOrd="0" parTransId="{4EE343C2-415F-4231-9C88-8E5911B47ADA}" sibTransId="{9792978C-CFDB-4CA9-B0C0-3E6267A25507}"/>
    <dgm:cxn modelId="{7C6A14FA-AD6F-48AC-BDB9-A5AAD34B91E7}" srcId="{419D12D0-E550-49F0-90D2-C13E98ECEF37}" destId="{A6FD4F3E-60E9-4543-874E-5AFE2792A87B}" srcOrd="3" destOrd="0" parTransId="{42E81455-673B-46D8-BD71-D65517880CE5}" sibTransId="{65B4AAE1-0CC7-4C4D-A476-B1805C7DDF94}"/>
    <dgm:cxn modelId="{2BDAD9FD-5FDB-4CD2-B930-44231A0B709A}" type="presOf" srcId="{3BEE1804-D210-42FE-B01D-19ADCDECD272}" destId="{FD5FC8E5-5476-437A-888D-AFCBF60E14AD}" srcOrd="0" destOrd="4" presId="urn:microsoft.com/office/officeart/2005/8/layout/vList5"/>
    <dgm:cxn modelId="{7795624F-D837-4580-BD12-11815E50CDE2}" type="presParOf" srcId="{BCB0F7FB-F95C-45C4-8F98-C77E2D2CFCD1}" destId="{2277ABF0-3FC9-44C2-B33C-E69106F50CE8}" srcOrd="0" destOrd="0" presId="urn:microsoft.com/office/officeart/2005/8/layout/vList5"/>
    <dgm:cxn modelId="{753EA027-DBA8-4333-BF53-B22EA72F6014}" type="presParOf" srcId="{2277ABF0-3FC9-44C2-B33C-E69106F50CE8}" destId="{957C49A4-1EAA-46FC-85B6-038BE55D464F}" srcOrd="0" destOrd="0" presId="urn:microsoft.com/office/officeart/2005/8/layout/vList5"/>
    <dgm:cxn modelId="{C52E1502-D21C-479A-BC16-F53D393D122C}" type="presParOf" srcId="{2277ABF0-3FC9-44C2-B33C-E69106F50CE8}" destId="{FD5FC8E5-5476-437A-888D-AFCBF60E14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83DE8CA-D2B2-462A-914A-B0F39C794F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990D94-19E4-4111-A626-F716B9988D99}">
      <dgm:prSet custT="1"/>
      <dgm:spPr>
        <a:solidFill>
          <a:schemeClr val="tx2"/>
        </a:solidFill>
      </dgm:spPr>
      <dgm:t>
        <a:bodyPr/>
        <a:lstStyle/>
        <a:p>
          <a:r>
            <a:rPr lang="en-US" sz="2400" baseline="0"/>
            <a:t>Update of revenue projections</a:t>
          </a:r>
          <a:endParaRPr lang="en-US" sz="2400"/>
        </a:p>
      </dgm:t>
    </dgm:pt>
    <dgm:pt modelId="{F23BFC3B-A6D6-4637-855E-85D46FC47503}" type="parTrans" cxnId="{37E12F7A-0C8C-4F3A-88B6-B74935C7A266}">
      <dgm:prSet/>
      <dgm:spPr/>
      <dgm:t>
        <a:bodyPr/>
        <a:lstStyle/>
        <a:p>
          <a:endParaRPr lang="en-US"/>
        </a:p>
      </dgm:t>
    </dgm:pt>
    <dgm:pt modelId="{34EE5D1D-A347-4E0E-A3CF-9B3E7CBE6073}" type="sibTrans" cxnId="{37E12F7A-0C8C-4F3A-88B6-B74935C7A266}">
      <dgm:prSet/>
      <dgm:spPr/>
      <dgm:t>
        <a:bodyPr/>
        <a:lstStyle/>
        <a:p>
          <a:endParaRPr lang="en-US"/>
        </a:p>
      </dgm:t>
    </dgm:pt>
    <dgm:pt modelId="{BA958B35-8E41-4CB8-A8D6-E45B9B03EB87}">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Reviewing original budget.</a:t>
          </a:r>
          <a:endParaRPr lang="en-US" sz="1800" dirty="0">
            <a:solidFill>
              <a:schemeClr val="tx2"/>
            </a:solidFill>
          </a:endParaRPr>
        </a:p>
      </dgm:t>
    </dgm:pt>
    <dgm:pt modelId="{77AC3D41-63AE-4D80-B38C-1D6BD7FA3401}" type="parTrans" cxnId="{5559DAF9-DC86-427E-91EF-84064DD57060}">
      <dgm:prSet/>
      <dgm:spPr/>
      <dgm:t>
        <a:bodyPr/>
        <a:lstStyle/>
        <a:p>
          <a:endParaRPr lang="en-US"/>
        </a:p>
      </dgm:t>
    </dgm:pt>
    <dgm:pt modelId="{F1E237C6-F8AD-4250-A2DA-13FD4D85CD4D}" type="sibTrans" cxnId="{5559DAF9-DC86-427E-91EF-84064DD57060}">
      <dgm:prSet/>
      <dgm:spPr/>
      <dgm:t>
        <a:bodyPr/>
        <a:lstStyle/>
        <a:p>
          <a:endParaRPr lang="en-US"/>
        </a:p>
      </dgm:t>
    </dgm:pt>
    <dgm:pt modelId="{59452B5C-3CD9-4224-A534-1F1919E9B37B}">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Adding unanticipated revenues.</a:t>
          </a:r>
          <a:endParaRPr lang="en-US" sz="1800" dirty="0">
            <a:solidFill>
              <a:schemeClr val="tx2"/>
            </a:solidFill>
          </a:endParaRPr>
        </a:p>
      </dgm:t>
    </dgm:pt>
    <dgm:pt modelId="{5B9D6DB6-E457-4C4A-855E-6D1CF66FC4F9}" type="parTrans" cxnId="{2C5E09A8-2E89-44B7-82A6-360F9F0419F5}">
      <dgm:prSet/>
      <dgm:spPr/>
      <dgm:t>
        <a:bodyPr/>
        <a:lstStyle/>
        <a:p>
          <a:endParaRPr lang="en-US"/>
        </a:p>
      </dgm:t>
    </dgm:pt>
    <dgm:pt modelId="{4FDFFB9E-7943-426B-BFDE-A0AA941E25E5}" type="sibTrans" cxnId="{2C5E09A8-2E89-44B7-82A6-360F9F0419F5}">
      <dgm:prSet/>
      <dgm:spPr/>
      <dgm:t>
        <a:bodyPr/>
        <a:lstStyle/>
        <a:p>
          <a:endParaRPr lang="en-US"/>
        </a:p>
      </dgm:t>
    </dgm:pt>
    <dgm:pt modelId="{D65780E0-EEC6-409F-836B-B71FDE6A5CD0}">
      <dgm:prSet custT="1"/>
      <dgm:spPr>
        <a:solidFill>
          <a:schemeClr val="tx2"/>
        </a:solidFill>
      </dgm:spPr>
      <dgm:t>
        <a:bodyPr/>
        <a:lstStyle/>
        <a:p>
          <a:r>
            <a:rPr lang="en-US" sz="2400" baseline="0"/>
            <a:t>Analysis of year-to-date expenditures</a:t>
          </a:r>
          <a:endParaRPr lang="en-US" sz="2400"/>
        </a:p>
      </dgm:t>
    </dgm:pt>
    <dgm:pt modelId="{2ACDF682-4259-478E-9F1E-763D87749099}" type="parTrans" cxnId="{3961AA61-E5D2-42D0-A85C-FF003E96FF41}">
      <dgm:prSet/>
      <dgm:spPr/>
      <dgm:t>
        <a:bodyPr/>
        <a:lstStyle/>
        <a:p>
          <a:endParaRPr lang="en-US"/>
        </a:p>
      </dgm:t>
    </dgm:pt>
    <dgm:pt modelId="{B5251946-57F3-4B4E-8083-1FD97A159066}" type="sibTrans" cxnId="{3961AA61-E5D2-42D0-A85C-FF003E96FF41}">
      <dgm:prSet/>
      <dgm:spPr/>
      <dgm:t>
        <a:bodyPr/>
        <a:lstStyle/>
        <a:p>
          <a:endParaRPr lang="en-US"/>
        </a:p>
      </dgm:t>
    </dgm:pt>
    <dgm:pt modelId="{C930DCE2-BD58-447C-A9DF-22982B44F848}">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Budget-to-actual analysis.</a:t>
          </a:r>
          <a:endParaRPr lang="en-US" sz="1800" dirty="0">
            <a:solidFill>
              <a:schemeClr val="tx2"/>
            </a:solidFill>
          </a:endParaRPr>
        </a:p>
      </dgm:t>
    </dgm:pt>
    <dgm:pt modelId="{80030613-301C-4884-AF27-A97BABE80441}" type="parTrans" cxnId="{E40A560E-5B37-41ED-B0A5-9C62C2490644}">
      <dgm:prSet/>
      <dgm:spPr/>
      <dgm:t>
        <a:bodyPr/>
        <a:lstStyle/>
        <a:p>
          <a:endParaRPr lang="en-US"/>
        </a:p>
      </dgm:t>
    </dgm:pt>
    <dgm:pt modelId="{E4E9A6C1-B5DB-4C4F-BD30-8D1213759E4E}" type="sibTrans" cxnId="{E40A560E-5B37-41ED-B0A5-9C62C2490644}">
      <dgm:prSet/>
      <dgm:spPr/>
      <dgm:t>
        <a:bodyPr/>
        <a:lstStyle/>
        <a:p>
          <a:endParaRPr lang="en-US"/>
        </a:p>
      </dgm:t>
    </dgm:pt>
    <dgm:pt modelId="{53788962-5F0D-45E1-8354-670F25FF4C4E}">
      <dgm:prSet custT="1"/>
      <dgm:spPr>
        <a:solidFill>
          <a:schemeClr val="accent4">
            <a:lumMod val="20000"/>
            <a:lumOff val="80000"/>
            <a:alpha val="90000"/>
          </a:schemeClr>
        </a:solidFill>
        <a:ln w="28575">
          <a:solidFill>
            <a:schemeClr val="tx2"/>
          </a:solidFill>
        </a:ln>
      </dgm:spPr>
      <dgm:t>
        <a:bodyPr/>
        <a:lstStyle/>
        <a:p>
          <a:r>
            <a:rPr lang="en-US" sz="1800" baseline="0" dirty="0">
              <a:solidFill>
                <a:schemeClr val="tx2"/>
              </a:solidFill>
            </a:rPr>
            <a:t>Supplemental appropriations.</a:t>
          </a:r>
          <a:endParaRPr lang="en-US" sz="1800" dirty="0">
            <a:solidFill>
              <a:schemeClr val="tx2"/>
            </a:solidFill>
          </a:endParaRPr>
        </a:p>
      </dgm:t>
    </dgm:pt>
    <dgm:pt modelId="{B1635567-10F3-4E65-B353-F197586BFE7B}" type="parTrans" cxnId="{430A5FF6-C53D-4C2D-9663-C0F0B2662541}">
      <dgm:prSet/>
      <dgm:spPr/>
      <dgm:t>
        <a:bodyPr/>
        <a:lstStyle/>
        <a:p>
          <a:endParaRPr lang="en-US"/>
        </a:p>
      </dgm:t>
    </dgm:pt>
    <dgm:pt modelId="{284E7BEA-73FD-49A7-BACE-DCC645955C47}" type="sibTrans" cxnId="{430A5FF6-C53D-4C2D-9663-C0F0B2662541}">
      <dgm:prSet/>
      <dgm:spPr/>
      <dgm:t>
        <a:bodyPr/>
        <a:lstStyle/>
        <a:p>
          <a:endParaRPr lang="en-US"/>
        </a:p>
      </dgm:t>
    </dgm:pt>
    <dgm:pt modelId="{6079D885-F9F8-432E-BC5D-976E4FC701F6}">
      <dgm:prSet custT="1"/>
      <dgm:spPr>
        <a:solidFill>
          <a:schemeClr val="tx2"/>
        </a:solidFill>
      </dgm:spPr>
      <dgm:t>
        <a:bodyPr/>
        <a:lstStyle/>
        <a:p>
          <a:r>
            <a:rPr lang="en-US" sz="2400" baseline="0"/>
            <a:t>Projection of year-end results (including revenues, expenditures, and changes to fund balance)</a:t>
          </a:r>
          <a:endParaRPr lang="en-US" sz="2400"/>
        </a:p>
      </dgm:t>
    </dgm:pt>
    <dgm:pt modelId="{386156D9-0B06-4B5B-BDF8-6B6A8DDDC9F1}" type="parTrans" cxnId="{E6A2F110-E3AA-4F44-82A7-007D8B58C922}">
      <dgm:prSet/>
      <dgm:spPr/>
      <dgm:t>
        <a:bodyPr/>
        <a:lstStyle/>
        <a:p>
          <a:endParaRPr lang="en-US"/>
        </a:p>
      </dgm:t>
    </dgm:pt>
    <dgm:pt modelId="{223A6DA1-FE43-4E4A-B0F6-7D8DADCEC531}" type="sibTrans" cxnId="{E6A2F110-E3AA-4F44-82A7-007D8B58C922}">
      <dgm:prSet/>
      <dgm:spPr/>
      <dgm:t>
        <a:bodyPr/>
        <a:lstStyle/>
        <a:p>
          <a:endParaRPr lang="en-US"/>
        </a:p>
      </dgm:t>
    </dgm:pt>
    <dgm:pt modelId="{894928D7-5788-4FC5-B489-8E7A5009546B}">
      <dgm:prSet custT="1"/>
      <dgm:spPr>
        <a:solidFill>
          <a:schemeClr val="tx2"/>
        </a:solidFill>
      </dgm:spPr>
      <dgm:t>
        <a:bodyPr/>
        <a:lstStyle/>
        <a:p>
          <a:r>
            <a:rPr lang="en-US" sz="2400" baseline="0"/>
            <a:t>Identification of </a:t>
          </a:r>
          <a:r>
            <a:rPr lang="en-US" sz="2400" i="1" u="sng" baseline="0"/>
            <a:t>significant</a:t>
          </a:r>
          <a:r>
            <a:rPr lang="en-US" sz="2400" baseline="0"/>
            <a:t> variances or unknowns</a:t>
          </a:r>
          <a:endParaRPr lang="en-US" sz="2400"/>
        </a:p>
      </dgm:t>
    </dgm:pt>
    <dgm:pt modelId="{2EED9FC4-C068-40F4-94DE-5BBDFD7BE93B}" type="parTrans" cxnId="{C3BDD618-3997-49DC-B92E-B6914E63FAC6}">
      <dgm:prSet/>
      <dgm:spPr/>
      <dgm:t>
        <a:bodyPr/>
        <a:lstStyle/>
        <a:p>
          <a:endParaRPr lang="en-US"/>
        </a:p>
      </dgm:t>
    </dgm:pt>
    <dgm:pt modelId="{9BC728AB-DDB5-4A0E-A115-EAB80FB2DF40}" type="sibTrans" cxnId="{C3BDD618-3997-49DC-B92E-B6914E63FAC6}">
      <dgm:prSet/>
      <dgm:spPr/>
      <dgm:t>
        <a:bodyPr/>
        <a:lstStyle/>
        <a:p>
          <a:endParaRPr lang="en-US"/>
        </a:p>
      </dgm:t>
    </dgm:pt>
    <dgm:pt modelId="{A00FC2E5-4117-486C-8EB0-9145716D7570}">
      <dgm:prSet custT="1"/>
      <dgm:spPr>
        <a:solidFill>
          <a:schemeClr val="accent4">
            <a:lumMod val="20000"/>
            <a:lumOff val="80000"/>
            <a:alpha val="90000"/>
          </a:schemeClr>
        </a:solidFill>
        <a:ln w="28575">
          <a:solidFill>
            <a:schemeClr val="tx2"/>
          </a:solidFill>
        </a:ln>
      </dgm:spPr>
      <dgm:t>
        <a:bodyPr/>
        <a:lstStyle/>
        <a:p>
          <a:r>
            <a:rPr lang="en-US" sz="1800" baseline="0">
              <a:solidFill>
                <a:schemeClr val="tx2"/>
              </a:solidFill>
            </a:rPr>
            <a:t>What’s changed?</a:t>
          </a:r>
          <a:endParaRPr lang="en-US" sz="1800">
            <a:solidFill>
              <a:schemeClr val="tx2"/>
            </a:solidFill>
          </a:endParaRPr>
        </a:p>
      </dgm:t>
    </dgm:pt>
    <dgm:pt modelId="{CAA6EADD-672C-46CD-B5E6-3A998F1DC5A7}" type="parTrans" cxnId="{53FB3101-42A6-4526-96FA-587FB0A7DADA}">
      <dgm:prSet/>
      <dgm:spPr/>
      <dgm:t>
        <a:bodyPr/>
        <a:lstStyle/>
        <a:p>
          <a:endParaRPr lang="en-US"/>
        </a:p>
      </dgm:t>
    </dgm:pt>
    <dgm:pt modelId="{B7AF5A2F-AA62-4843-9173-6629401CFEE9}" type="sibTrans" cxnId="{53FB3101-42A6-4526-96FA-587FB0A7DADA}">
      <dgm:prSet/>
      <dgm:spPr/>
      <dgm:t>
        <a:bodyPr/>
        <a:lstStyle/>
        <a:p>
          <a:endParaRPr lang="en-US"/>
        </a:p>
      </dgm:t>
    </dgm:pt>
    <dgm:pt modelId="{39A8EE97-5394-4C8A-AD7A-9F8E8000A70F}">
      <dgm:prSet custT="1"/>
      <dgm:spPr>
        <a:solidFill>
          <a:schemeClr val="accent4">
            <a:lumMod val="20000"/>
            <a:lumOff val="80000"/>
            <a:alpha val="90000"/>
          </a:schemeClr>
        </a:solidFill>
        <a:ln w="28575">
          <a:solidFill>
            <a:schemeClr val="tx2"/>
          </a:solidFill>
        </a:ln>
      </dgm:spPr>
      <dgm:t>
        <a:bodyPr/>
        <a:lstStyle/>
        <a:p>
          <a:r>
            <a:rPr lang="en-US" sz="1800" baseline="0">
              <a:solidFill>
                <a:schemeClr val="tx2"/>
              </a:solidFill>
            </a:rPr>
            <a:t>What’s been added to the budget?</a:t>
          </a:r>
          <a:endParaRPr lang="en-US" sz="1800">
            <a:solidFill>
              <a:schemeClr val="tx2"/>
            </a:solidFill>
          </a:endParaRPr>
        </a:p>
      </dgm:t>
    </dgm:pt>
    <dgm:pt modelId="{82FFC38A-B18E-4D71-87D7-73149C323527}" type="parTrans" cxnId="{80227C41-6D79-4439-9400-673E020A5B1B}">
      <dgm:prSet/>
      <dgm:spPr/>
      <dgm:t>
        <a:bodyPr/>
        <a:lstStyle/>
        <a:p>
          <a:endParaRPr lang="en-US"/>
        </a:p>
      </dgm:t>
    </dgm:pt>
    <dgm:pt modelId="{82B3AD38-759B-4EE9-B96D-D787598AF0BC}" type="sibTrans" cxnId="{80227C41-6D79-4439-9400-673E020A5B1B}">
      <dgm:prSet/>
      <dgm:spPr/>
      <dgm:t>
        <a:bodyPr/>
        <a:lstStyle/>
        <a:p>
          <a:endParaRPr lang="en-US"/>
        </a:p>
      </dgm:t>
    </dgm:pt>
    <dgm:pt modelId="{65F19973-3052-41B3-9794-89EB0922012E}" type="pres">
      <dgm:prSet presAssocID="{D83DE8CA-D2B2-462A-914A-B0F39C794F59}" presName="linear" presStyleCnt="0">
        <dgm:presLayoutVars>
          <dgm:dir/>
          <dgm:animLvl val="lvl"/>
          <dgm:resizeHandles val="exact"/>
        </dgm:presLayoutVars>
      </dgm:prSet>
      <dgm:spPr/>
    </dgm:pt>
    <dgm:pt modelId="{FD53D62A-71F2-443B-A5B4-3ECDEBA3CDD0}" type="pres">
      <dgm:prSet presAssocID="{9A990D94-19E4-4111-A626-F716B9988D99}" presName="parentLin" presStyleCnt="0"/>
      <dgm:spPr/>
    </dgm:pt>
    <dgm:pt modelId="{A35D1EE1-B8D0-41B5-A65A-251AB56CF2E0}" type="pres">
      <dgm:prSet presAssocID="{9A990D94-19E4-4111-A626-F716B9988D99}" presName="parentLeftMargin" presStyleLbl="node1" presStyleIdx="0" presStyleCnt="4"/>
      <dgm:spPr/>
    </dgm:pt>
    <dgm:pt modelId="{29B5A6A8-C78D-44D0-ADE7-B963B455ACD3}" type="pres">
      <dgm:prSet presAssocID="{9A990D94-19E4-4111-A626-F716B9988D99}" presName="parentText" presStyleLbl="node1" presStyleIdx="0" presStyleCnt="4">
        <dgm:presLayoutVars>
          <dgm:chMax val="0"/>
          <dgm:bulletEnabled val="1"/>
        </dgm:presLayoutVars>
      </dgm:prSet>
      <dgm:spPr/>
    </dgm:pt>
    <dgm:pt modelId="{89490451-B045-4639-88F0-DA51E337B718}" type="pres">
      <dgm:prSet presAssocID="{9A990D94-19E4-4111-A626-F716B9988D99}" presName="negativeSpace" presStyleCnt="0"/>
      <dgm:spPr/>
    </dgm:pt>
    <dgm:pt modelId="{CE431E5C-8393-4403-9570-1E9F4BE6B876}" type="pres">
      <dgm:prSet presAssocID="{9A990D94-19E4-4111-A626-F716B9988D99}" presName="childText" presStyleLbl="conFgAcc1" presStyleIdx="0" presStyleCnt="4">
        <dgm:presLayoutVars>
          <dgm:bulletEnabled val="1"/>
        </dgm:presLayoutVars>
      </dgm:prSet>
      <dgm:spPr/>
    </dgm:pt>
    <dgm:pt modelId="{22FA445F-C7BE-42C2-B989-EA46D7368845}" type="pres">
      <dgm:prSet presAssocID="{34EE5D1D-A347-4E0E-A3CF-9B3E7CBE6073}" presName="spaceBetweenRectangles" presStyleCnt="0"/>
      <dgm:spPr/>
    </dgm:pt>
    <dgm:pt modelId="{DA272402-1DCB-4DBE-B2EC-958EC4DA59AC}" type="pres">
      <dgm:prSet presAssocID="{D65780E0-EEC6-409F-836B-B71FDE6A5CD0}" presName="parentLin" presStyleCnt="0"/>
      <dgm:spPr/>
    </dgm:pt>
    <dgm:pt modelId="{A0FF154B-337C-4F36-80DF-93437EDEB5DA}" type="pres">
      <dgm:prSet presAssocID="{D65780E0-EEC6-409F-836B-B71FDE6A5CD0}" presName="parentLeftMargin" presStyleLbl="node1" presStyleIdx="0" presStyleCnt="4"/>
      <dgm:spPr/>
    </dgm:pt>
    <dgm:pt modelId="{122A09B9-5832-4CAF-8B2A-A6FD866A5A98}" type="pres">
      <dgm:prSet presAssocID="{D65780E0-EEC6-409F-836B-B71FDE6A5CD0}" presName="parentText" presStyleLbl="node1" presStyleIdx="1" presStyleCnt="4">
        <dgm:presLayoutVars>
          <dgm:chMax val="0"/>
          <dgm:bulletEnabled val="1"/>
        </dgm:presLayoutVars>
      </dgm:prSet>
      <dgm:spPr/>
    </dgm:pt>
    <dgm:pt modelId="{2F35EE2A-7FEB-467F-9D10-1CB1F2E82B46}" type="pres">
      <dgm:prSet presAssocID="{D65780E0-EEC6-409F-836B-B71FDE6A5CD0}" presName="negativeSpace" presStyleCnt="0"/>
      <dgm:spPr/>
    </dgm:pt>
    <dgm:pt modelId="{A1A76DF3-9D86-4C83-9807-F33AD0B3CCD2}" type="pres">
      <dgm:prSet presAssocID="{D65780E0-EEC6-409F-836B-B71FDE6A5CD0}" presName="childText" presStyleLbl="conFgAcc1" presStyleIdx="1" presStyleCnt="4">
        <dgm:presLayoutVars>
          <dgm:bulletEnabled val="1"/>
        </dgm:presLayoutVars>
      </dgm:prSet>
      <dgm:spPr/>
    </dgm:pt>
    <dgm:pt modelId="{86B0389A-558F-41DF-8EFA-B54142AAFA1B}" type="pres">
      <dgm:prSet presAssocID="{B5251946-57F3-4B4E-8083-1FD97A159066}" presName="spaceBetweenRectangles" presStyleCnt="0"/>
      <dgm:spPr/>
    </dgm:pt>
    <dgm:pt modelId="{526442A2-B984-4C88-AEC6-9103B828DA11}" type="pres">
      <dgm:prSet presAssocID="{6079D885-F9F8-432E-BC5D-976E4FC701F6}" presName="parentLin" presStyleCnt="0"/>
      <dgm:spPr/>
    </dgm:pt>
    <dgm:pt modelId="{AA483739-22C2-4A7A-B163-DF2CA40BE1DC}" type="pres">
      <dgm:prSet presAssocID="{6079D885-F9F8-432E-BC5D-976E4FC701F6}" presName="parentLeftMargin" presStyleLbl="node1" presStyleIdx="1" presStyleCnt="4"/>
      <dgm:spPr/>
    </dgm:pt>
    <dgm:pt modelId="{24FF1A5E-3AD0-463A-A212-43D6EA3EB4B1}" type="pres">
      <dgm:prSet presAssocID="{6079D885-F9F8-432E-BC5D-976E4FC701F6}" presName="parentText" presStyleLbl="node1" presStyleIdx="2" presStyleCnt="4">
        <dgm:presLayoutVars>
          <dgm:chMax val="0"/>
          <dgm:bulletEnabled val="1"/>
        </dgm:presLayoutVars>
      </dgm:prSet>
      <dgm:spPr/>
    </dgm:pt>
    <dgm:pt modelId="{A37454E3-7B36-4732-96EF-036953FFA591}" type="pres">
      <dgm:prSet presAssocID="{6079D885-F9F8-432E-BC5D-976E4FC701F6}" presName="negativeSpace" presStyleCnt="0"/>
      <dgm:spPr/>
    </dgm:pt>
    <dgm:pt modelId="{975E2970-3301-44CE-86E0-8C4619512CA7}" type="pres">
      <dgm:prSet presAssocID="{6079D885-F9F8-432E-BC5D-976E4FC701F6}" presName="childText" presStyleLbl="conFgAcc1" presStyleIdx="2" presStyleCnt="4">
        <dgm:presLayoutVars>
          <dgm:bulletEnabled val="1"/>
        </dgm:presLayoutVars>
      </dgm:prSet>
      <dgm:spPr>
        <a:solidFill>
          <a:schemeClr val="accent4">
            <a:lumMod val="20000"/>
            <a:lumOff val="80000"/>
            <a:alpha val="90000"/>
          </a:schemeClr>
        </a:solidFill>
        <a:ln w="28575">
          <a:solidFill>
            <a:schemeClr val="tx2"/>
          </a:solidFill>
        </a:ln>
      </dgm:spPr>
    </dgm:pt>
    <dgm:pt modelId="{D9399102-8AE0-4E69-ACD2-125BC5A3FBC1}" type="pres">
      <dgm:prSet presAssocID="{223A6DA1-FE43-4E4A-B0F6-7D8DADCEC531}" presName="spaceBetweenRectangles" presStyleCnt="0"/>
      <dgm:spPr/>
    </dgm:pt>
    <dgm:pt modelId="{4620508F-7146-4021-A91E-7A7ACF57897E}" type="pres">
      <dgm:prSet presAssocID="{894928D7-5788-4FC5-B489-8E7A5009546B}" presName="parentLin" presStyleCnt="0"/>
      <dgm:spPr/>
    </dgm:pt>
    <dgm:pt modelId="{7A91A614-1424-4B5F-A53A-3F2B0072EA14}" type="pres">
      <dgm:prSet presAssocID="{894928D7-5788-4FC5-B489-8E7A5009546B}" presName="parentLeftMargin" presStyleLbl="node1" presStyleIdx="2" presStyleCnt="4"/>
      <dgm:spPr/>
    </dgm:pt>
    <dgm:pt modelId="{DEB14300-8664-4C03-8FD9-5D96F746A13F}" type="pres">
      <dgm:prSet presAssocID="{894928D7-5788-4FC5-B489-8E7A5009546B}" presName="parentText" presStyleLbl="node1" presStyleIdx="3" presStyleCnt="4">
        <dgm:presLayoutVars>
          <dgm:chMax val="0"/>
          <dgm:bulletEnabled val="1"/>
        </dgm:presLayoutVars>
      </dgm:prSet>
      <dgm:spPr/>
    </dgm:pt>
    <dgm:pt modelId="{665ED1B7-9BA0-48EC-AD46-FEED3AB93EA9}" type="pres">
      <dgm:prSet presAssocID="{894928D7-5788-4FC5-B489-8E7A5009546B}" presName="negativeSpace" presStyleCnt="0"/>
      <dgm:spPr/>
    </dgm:pt>
    <dgm:pt modelId="{809E8CCB-8BB1-4EFF-8E62-4AA553EC3D5B}" type="pres">
      <dgm:prSet presAssocID="{894928D7-5788-4FC5-B489-8E7A5009546B}" presName="childText" presStyleLbl="conFgAcc1" presStyleIdx="3" presStyleCnt="4">
        <dgm:presLayoutVars>
          <dgm:bulletEnabled val="1"/>
        </dgm:presLayoutVars>
      </dgm:prSet>
      <dgm:spPr/>
    </dgm:pt>
  </dgm:ptLst>
  <dgm:cxnLst>
    <dgm:cxn modelId="{53FB3101-42A6-4526-96FA-587FB0A7DADA}" srcId="{894928D7-5788-4FC5-B489-8E7A5009546B}" destId="{A00FC2E5-4117-486C-8EB0-9145716D7570}" srcOrd="0" destOrd="0" parTransId="{CAA6EADD-672C-46CD-B5E6-3A998F1DC5A7}" sibTransId="{B7AF5A2F-AA62-4843-9173-6629401CFEE9}"/>
    <dgm:cxn modelId="{86EEC804-ECC0-4DBD-8C43-71C783F32770}" type="presOf" srcId="{53788962-5F0D-45E1-8354-670F25FF4C4E}" destId="{A1A76DF3-9D86-4C83-9807-F33AD0B3CCD2}" srcOrd="0" destOrd="1" presId="urn:microsoft.com/office/officeart/2005/8/layout/list1"/>
    <dgm:cxn modelId="{B1821906-E365-4B61-8C4C-3BE7C68E7FEE}" type="presOf" srcId="{BA958B35-8E41-4CB8-A8D6-E45B9B03EB87}" destId="{CE431E5C-8393-4403-9570-1E9F4BE6B876}" srcOrd="0" destOrd="0" presId="urn:microsoft.com/office/officeart/2005/8/layout/list1"/>
    <dgm:cxn modelId="{E40A560E-5B37-41ED-B0A5-9C62C2490644}" srcId="{D65780E0-EEC6-409F-836B-B71FDE6A5CD0}" destId="{C930DCE2-BD58-447C-A9DF-22982B44F848}" srcOrd="0" destOrd="0" parTransId="{80030613-301C-4884-AF27-A97BABE80441}" sibTransId="{E4E9A6C1-B5DB-4C4F-BD30-8D1213759E4E}"/>
    <dgm:cxn modelId="{E6A2F110-E3AA-4F44-82A7-007D8B58C922}" srcId="{D83DE8CA-D2B2-462A-914A-B0F39C794F59}" destId="{6079D885-F9F8-432E-BC5D-976E4FC701F6}" srcOrd="2" destOrd="0" parTransId="{386156D9-0B06-4B5B-BDF8-6B6A8DDDC9F1}" sibTransId="{223A6DA1-FE43-4E4A-B0F6-7D8DADCEC531}"/>
    <dgm:cxn modelId="{DE583216-AF88-43B0-8765-54A632A76CAD}" type="presOf" srcId="{894928D7-5788-4FC5-B489-8E7A5009546B}" destId="{DEB14300-8664-4C03-8FD9-5D96F746A13F}" srcOrd="1" destOrd="0" presId="urn:microsoft.com/office/officeart/2005/8/layout/list1"/>
    <dgm:cxn modelId="{C3BDD618-3997-49DC-B92E-B6914E63FAC6}" srcId="{D83DE8CA-D2B2-462A-914A-B0F39C794F59}" destId="{894928D7-5788-4FC5-B489-8E7A5009546B}" srcOrd="3" destOrd="0" parTransId="{2EED9FC4-C068-40F4-94DE-5BBDFD7BE93B}" sibTransId="{9BC728AB-DDB5-4A0E-A115-EAB80FB2DF40}"/>
    <dgm:cxn modelId="{F0A8911B-D3DB-49EA-BF02-5ED665B668FA}" type="presOf" srcId="{9A990D94-19E4-4111-A626-F716B9988D99}" destId="{29B5A6A8-C78D-44D0-ADE7-B963B455ACD3}" srcOrd="1" destOrd="0" presId="urn:microsoft.com/office/officeart/2005/8/layout/list1"/>
    <dgm:cxn modelId="{80227C41-6D79-4439-9400-673E020A5B1B}" srcId="{894928D7-5788-4FC5-B489-8E7A5009546B}" destId="{39A8EE97-5394-4C8A-AD7A-9F8E8000A70F}" srcOrd="1" destOrd="0" parTransId="{82FFC38A-B18E-4D71-87D7-73149C323527}" sibTransId="{82B3AD38-759B-4EE9-B96D-D787598AF0BC}"/>
    <dgm:cxn modelId="{3961AA61-E5D2-42D0-A85C-FF003E96FF41}" srcId="{D83DE8CA-D2B2-462A-914A-B0F39C794F59}" destId="{D65780E0-EEC6-409F-836B-B71FDE6A5CD0}" srcOrd="1" destOrd="0" parTransId="{2ACDF682-4259-478E-9F1E-763D87749099}" sibTransId="{B5251946-57F3-4B4E-8083-1FD97A159066}"/>
    <dgm:cxn modelId="{F197DB62-7659-4E35-8BF1-8DFC420CB76A}" type="presOf" srcId="{D65780E0-EEC6-409F-836B-B71FDE6A5CD0}" destId="{A0FF154B-337C-4F36-80DF-93437EDEB5DA}" srcOrd="0" destOrd="0" presId="urn:microsoft.com/office/officeart/2005/8/layout/list1"/>
    <dgm:cxn modelId="{196BBF6C-B005-44C8-88A1-2E967C35FAA3}" type="presOf" srcId="{D65780E0-EEC6-409F-836B-B71FDE6A5CD0}" destId="{122A09B9-5832-4CAF-8B2A-A6FD866A5A98}" srcOrd="1" destOrd="0" presId="urn:microsoft.com/office/officeart/2005/8/layout/list1"/>
    <dgm:cxn modelId="{9F556C4F-D482-4B42-B8E5-5CD0ED1600AF}" type="presOf" srcId="{6079D885-F9F8-432E-BC5D-976E4FC701F6}" destId="{AA483739-22C2-4A7A-B163-DF2CA40BE1DC}" srcOrd="0" destOrd="0" presId="urn:microsoft.com/office/officeart/2005/8/layout/list1"/>
    <dgm:cxn modelId="{37E12F7A-0C8C-4F3A-88B6-B74935C7A266}" srcId="{D83DE8CA-D2B2-462A-914A-B0F39C794F59}" destId="{9A990D94-19E4-4111-A626-F716B9988D99}" srcOrd="0" destOrd="0" parTransId="{F23BFC3B-A6D6-4637-855E-85D46FC47503}" sibTransId="{34EE5D1D-A347-4E0E-A3CF-9B3E7CBE6073}"/>
    <dgm:cxn modelId="{A08468A1-356E-4CD0-B979-B42DD0F8DF22}" type="presOf" srcId="{39A8EE97-5394-4C8A-AD7A-9F8E8000A70F}" destId="{809E8CCB-8BB1-4EFF-8E62-4AA553EC3D5B}" srcOrd="0" destOrd="1" presId="urn:microsoft.com/office/officeart/2005/8/layout/list1"/>
    <dgm:cxn modelId="{2C5E09A8-2E89-44B7-82A6-360F9F0419F5}" srcId="{9A990D94-19E4-4111-A626-F716B9988D99}" destId="{59452B5C-3CD9-4224-A534-1F1919E9B37B}" srcOrd="1" destOrd="0" parTransId="{5B9D6DB6-E457-4C4A-855E-6D1CF66FC4F9}" sibTransId="{4FDFFB9E-7943-426B-BFDE-A0AA941E25E5}"/>
    <dgm:cxn modelId="{B1B43FB9-C16E-4EE0-8F32-19510B9A8144}" type="presOf" srcId="{9A990D94-19E4-4111-A626-F716B9988D99}" destId="{A35D1EE1-B8D0-41B5-A65A-251AB56CF2E0}" srcOrd="0" destOrd="0" presId="urn:microsoft.com/office/officeart/2005/8/layout/list1"/>
    <dgm:cxn modelId="{BF71FDC3-4A73-4524-8D89-6D5341DB5FF8}" type="presOf" srcId="{C930DCE2-BD58-447C-A9DF-22982B44F848}" destId="{A1A76DF3-9D86-4C83-9807-F33AD0B3CCD2}" srcOrd="0" destOrd="0" presId="urn:microsoft.com/office/officeart/2005/8/layout/list1"/>
    <dgm:cxn modelId="{AA0F64D6-F6F5-4392-938F-1E7EC9D440A3}" type="presOf" srcId="{D83DE8CA-D2B2-462A-914A-B0F39C794F59}" destId="{65F19973-3052-41B3-9794-89EB0922012E}" srcOrd="0" destOrd="0" presId="urn:microsoft.com/office/officeart/2005/8/layout/list1"/>
    <dgm:cxn modelId="{751725D7-DCD6-47A1-8D51-05D4C5636621}" type="presOf" srcId="{6079D885-F9F8-432E-BC5D-976E4FC701F6}" destId="{24FF1A5E-3AD0-463A-A212-43D6EA3EB4B1}" srcOrd="1" destOrd="0" presId="urn:microsoft.com/office/officeart/2005/8/layout/list1"/>
    <dgm:cxn modelId="{5C1E1AD8-8F65-4E4B-BE01-5B6F86020AB1}" type="presOf" srcId="{A00FC2E5-4117-486C-8EB0-9145716D7570}" destId="{809E8CCB-8BB1-4EFF-8E62-4AA553EC3D5B}" srcOrd="0" destOrd="0" presId="urn:microsoft.com/office/officeart/2005/8/layout/list1"/>
    <dgm:cxn modelId="{4C8A46E8-F01E-4F42-A829-FA469C0EBEEF}" type="presOf" srcId="{59452B5C-3CD9-4224-A534-1F1919E9B37B}" destId="{CE431E5C-8393-4403-9570-1E9F4BE6B876}" srcOrd="0" destOrd="1" presId="urn:microsoft.com/office/officeart/2005/8/layout/list1"/>
    <dgm:cxn modelId="{430A5FF6-C53D-4C2D-9663-C0F0B2662541}" srcId="{D65780E0-EEC6-409F-836B-B71FDE6A5CD0}" destId="{53788962-5F0D-45E1-8354-670F25FF4C4E}" srcOrd="1" destOrd="0" parTransId="{B1635567-10F3-4E65-B353-F197586BFE7B}" sibTransId="{284E7BEA-73FD-49A7-BACE-DCC645955C47}"/>
    <dgm:cxn modelId="{DDCD65F8-8B27-4A27-8880-B3484E81ED68}" type="presOf" srcId="{894928D7-5788-4FC5-B489-8E7A5009546B}" destId="{7A91A614-1424-4B5F-A53A-3F2B0072EA14}" srcOrd="0" destOrd="0" presId="urn:microsoft.com/office/officeart/2005/8/layout/list1"/>
    <dgm:cxn modelId="{5559DAF9-DC86-427E-91EF-84064DD57060}" srcId="{9A990D94-19E4-4111-A626-F716B9988D99}" destId="{BA958B35-8E41-4CB8-A8D6-E45B9B03EB87}" srcOrd="0" destOrd="0" parTransId="{77AC3D41-63AE-4D80-B38C-1D6BD7FA3401}" sibTransId="{F1E237C6-F8AD-4250-A2DA-13FD4D85CD4D}"/>
    <dgm:cxn modelId="{D8B8A913-CA58-48AB-9D53-C8B3E4873F1B}" type="presParOf" srcId="{65F19973-3052-41B3-9794-89EB0922012E}" destId="{FD53D62A-71F2-443B-A5B4-3ECDEBA3CDD0}" srcOrd="0" destOrd="0" presId="urn:microsoft.com/office/officeart/2005/8/layout/list1"/>
    <dgm:cxn modelId="{1E2EC7D4-2A24-4ECA-ADD2-B141692A1BED}" type="presParOf" srcId="{FD53D62A-71F2-443B-A5B4-3ECDEBA3CDD0}" destId="{A35D1EE1-B8D0-41B5-A65A-251AB56CF2E0}" srcOrd="0" destOrd="0" presId="urn:microsoft.com/office/officeart/2005/8/layout/list1"/>
    <dgm:cxn modelId="{0D0E3244-B52D-4DB9-9D7C-6D4DC31C2F79}" type="presParOf" srcId="{FD53D62A-71F2-443B-A5B4-3ECDEBA3CDD0}" destId="{29B5A6A8-C78D-44D0-ADE7-B963B455ACD3}" srcOrd="1" destOrd="0" presId="urn:microsoft.com/office/officeart/2005/8/layout/list1"/>
    <dgm:cxn modelId="{0E20E248-0DB1-4AB2-BBAE-AE81BCA29A3E}" type="presParOf" srcId="{65F19973-3052-41B3-9794-89EB0922012E}" destId="{89490451-B045-4639-88F0-DA51E337B718}" srcOrd="1" destOrd="0" presId="urn:microsoft.com/office/officeart/2005/8/layout/list1"/>
    <dgm:cxn modelId="{36BF8135-FEFA-4873-9D1D-ED6ED1F7DF13}" type="presParOf" srcId="{65F19973-3052-41B3-9794-89EB0922012E}" destId="{CE431E5C-8393-4403-9570-1E9F4BE6B876}" srcOrd="2" destOrd="0" presId="urn:microsoft.com/office/officeart/2005/8/layout/list1"/>
    <dgm:cxn modelId="{39383B93-5211-4198-B928-1BD4FEAD2BDD}" type="presParOf" srcId="{65F19973-3052-41B3-9794-89EB0922012E}" destId="{22FA445F-C7BE-42C2-B989-EA46D7368845}" srcOrd="3" destOrd="0" presId="urn:microsoft.com/office/officeart/2005/8/layout/list1"/>
    <dgm:cxn modelId="{E48F56A9-5280-4FAA-A5A4-D559E0B768CD}" type="presParOf" srcId="{65F19973-3052-41B3-9794-89EB0922012E}" destId="{DA272402-1DCB-4DBE-B2EC-958EC4DA59AC}" srcOrd="4" destOrd="0" presId="urn:microsoft.com/office/officeart/2005/8/layout/list1"/>
    <dgm:cxn modelId="{B065C03A-22E3-48EF-9D1D-C48941CB2675}" type="presParOf" srcId="{DA272402-1DCB-4DBE-B2EC-958EC4DA59AC}" destId="{A0FF154B-337C-4F36-80DF-93437EDEB5DA}" srcOrd="0" destOrd="0" presId="urn:microsoft.com/office/officeart/2005/8/layout/list1"/>
    <dgm:cxn modelId="{CDA3A459-F000-4EA4-AC0A-A106394C2A19}" type="presParOf" srcId="{DA272402-1DCB-4DBE-B2EC-958EC4DA59AC}" destId="{122A09B9-5832-4CAF-8B2A-A6FD866A5A98}" srcOrd="1" destOrd="0" presId="urn:microsoft.com/office/officeart/2005/8/layout/list1"/>
    <dgm:cxn modelId="{432596A6-8023-4446-8E30-23B63B3BAFE8}" type="presParOf" srcId="{65F19973-3052-41B3-9794-89EB0922012E}" destId="{2F35EE2A-7FEB-467F-9D10-1CB1F2E82B46}" srcOrd="5" destOrd="0" presId="urn:microsoft.com/office/officeart/2005/8/layout/list1"/>
    <dgm:cxn modelId="{638EE12E-092B-47A5-8595-9E05A1145DD1}" type="presParOf" srcId="{65F19973-3052-41B3-9794-89EB0922012E}" destId="{A1A76DF3-9D86-4C83-9807-F33AD0B3CCD2}" srcOrd="6" destOrd="0" presId="urn:microsoft.com/office/officeart/2005/8/layout/list1"/>
    <dgm:cxn modelId="{D3A210E8-BE9E-443C-8815-EB3CAF9FD1F7}" type="presParOf" srcId="{65F19973-3052-41B3-9794-89EB0922012E}" destId="{86B0389A-558F-41DF-8EFA-B54142AAFA1B}" srcOrd="7" destOrd="0" presId="urn:microsoft.com/office/officeart/2005/8/layout/list1"/>
    <dgm:cxn modelId="{498C7DE3-86C3-465B-887E-BEA6E75CCF41}" type="presParOf" srcId="{65F19973-3052-41B3-9794-89EB0922012E}" destId="{526442A2-B984-4C88-AEC6-9103B828DA11}" srcOrd="8" destOrd="0" presId="urn:microsoft.com/office/officeart/2005/8/layout/list1"/>
    <dgm:cxn modelId="{383FA658-1E01-46B3-9DBC-A16624FBED4F}" type="presParOf" srcId="{526442A2-B984-4C88-AEC6-9103B828DA11}" destId="{AA483739-22C2-4A7A-B163-DF2CA40BE1DC}" srcOrd="0" destOrd="0" presId="urn:microsoft.com/office/officeart/2005/8/layout/list1"/>
    <dgm:cxn modelId="{3087FEAB-4D0A-49B9-BDD4-369BCCBBFE40}" type="presParOf" srcId="{526442A2-B984-4C88-AEC6-9103B828DA11}" destId="{24FF1A5E-3AD0-463A-A212-43D6EA3EB4B1}" srcOrd="1" destOrd="0" presId="urn:microsoft.com/office/officeart/2005/8/layout/list1"/>
    <dgm:cxn modelId="{544D67FB-F499-4F15-9A7D-CC298EAC9FAC}" type="presParOf" srcId="{65F19973-3052-41B3-9794-89EB0922012E}" destId="{A37454E3-7B36-4732-96EF-036953FFA591}" srcOrd="9" destOrd="0" presId="urn:microsoft.com/office/officeart/2005/8/layout/list1"/>
    <dgm:cxn modelId="{184D6572-CFC5-46C1-A8AF-A5F2697E7753}" type="presParOf" srcId="{65F19973-3052-41B3-9794-89EB0922012E}" destId="{975E2970-3301-44CE-86E0-8C4619512CA7}" srcOrd="10" destOrd="0" presId="urn:microsoft.com/office/officeart/2005/8/layout/list1"/>
    <dgm:cxn modelId="{9C774AB7-F718-474E-B1AF-8D6D8A6BCE22}" type="presParOf" srcId="{65F19973-3052-41B3-9794-89EB0922012E}" destId="{D9399102-8AE0-4E69-ACD2-125BC5A3FBC1}" srcOrd="11" destOrd="0" presId="urn:microsoft.com/office/officeart/2005/8/layout/list1"/>
    <dgm:cxn modelId="{5612EF80-63E7-4A1B-808C-39990E9F3054}" type="presParOf" srcId="{65F19973-3052-41B3-9794-89EB0922012E}" destId="{4620508F-7146-4021-A91E-7A7ACF57897E}" srcOrd="12" destOrd="0" presId="urn:microsoft.com/office/officeart/2005/8/layout/list1"/>
    <dgm:cxn modelId="{976BCF16-AA8D-4EE8-8C53-F2B72DF48364}" type="presParOf" srcId="{4620508F-7146-4021-A91E-7A7ACF57897E}" destId="{7A91A614-1424-4B5F-A53A-3F2B0072EA14}" srcOrd="0" destOrd="0" presId="urn:microsoft.com/office/officeart/2005/8/layout/list1"/>
    <dgm:cxn modelId="{6B4DCA5C-0D92-40AC-B9E5-120DD5BCD15A}" type="presParOf" srcId="{4620508F-7146-4021-A91E-7A7ACF57897E}" destId="{DEB14300-8664-4C03-8FD9-5D96F746A13F}" srcOrd="1" destOrd="0" presId="urn:microsoft.com/office/officeart/2005/8/layout/list1"/>
    <dgm:cxn modelId="{4732908E-909B-4DAA-AF79-AE0F5019FFF8}" type="presParOf" srcId="{65F19973-3052-41B3-9794-89EB0922012E}" destId="{665ED1B7-9BA0-48EC-AD46-FEED3AB93EA9}" srcOrd="13" destOrd="0" presId="urn:microsoft.com/office/officeart/2005/8/layout/list1"/>
    <dgm:cxn modelId="{C3A47604-0BDF-4FC4-833A-3447EBE35C4A}" type="presParOf" srcId="{65F19973-3052-41B3-9794-89EB0922012E}" destId="{809E8CCB-8BB1-4EFF-8E62-4AA553EC3D5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78C1995-9CAF-42DC-A393-18F3A3D8C675}"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29664762-B92C-40BF-919E-942DC4464847}">
      <dgm:prSet custT="1"/>
      <dgm:spPr/>
      <dgm:t>
        <a:bodyPr/>
        <a:lstStyle/>
        <a:p>
          <a:pPr algn="ctr"/>
          <a:r>
            <a:rPr lang="en-US" sz="2800" baseline="0" dirty="0">
              <a:solidFill>
                <a:schemeClr val="tx2"/>
              </a:solidFill>
            </a:rPr>
            <a:t>Do your agencies monitor the budget throughout the year on a periodic basis?</a:t>
          </a:r>
          <a:endParaRPr lang="en-US" sz="2800" dirty="0">
            <a:solidFill>
              <a:schemeClr val="tx2"/>
            </a:solidFill>
          </a:endParaRPr>
        </a:p>
      </dgm:t>
    </dgm:pt>
    <dgm:pt modelId="{02D50D43-B884-46AA-B509-9D776305F574}" type="parTrans" cxnId="{E85D4259-C1F4-45E6-BEFC-4DC94AA771F5}">
      <dgm:prSet/>
      <dgm:spPr/>
      <dgm:t>
        <a:bodyPr/>
        <a:lstStyle/>
        <a:p>
          <a:endParaRPr lang="en-US"/>
        </a:p>
      </dgm:t>
    </dgm:pt>
    <dgm:pt modelId="{4E1C7D0E-540A-44E1-B97A-7628DDA7D0B5}" type="sibTrans" cxnId="{E85D4259-C1F4-45E6-BEFC-4DC94AA771F5}">
      <dgm:prSet phldrT="1" phldr="0"/>
      <dgm:spPr/>
      <dgm:t>
        <a:bodyPr/>
        <a:lstStyle/>
        <a:p>
          <a:r>
            <a:rPr lang="en-US"/>
            <a:t>1</a:t>
          </a:r>
          <a:endParaRPr lang="en-US" dirty="0"/>
        </a:p>
      </dgm:t>
    </dgm:pt>
    <dgm:pt modelId="{E9107D8D-2C7F-433F-AA86-52B509046995}">
      <dgm:prSet custT="1"/>
      <dgm:spPr/>
      <dgm:t>
        <a:bodyPr/>
        <a:lstStyle/>
        <a:p>
          <a:pPr algn="ctr"/>
          <a:r>
            <a:rPr lang="en-US" sz="2800" baseline="0" dirty="0">
              <a:solidFill>
                <a:schemeClr val="tx2"/>
              </a:solidFill>
            </a:rPr>
            <a:t>Do your agencies conduct monitoring within the budget system or utilizing Excel-based tools?</a:t>
          </a:r>
          <a:endParaRPr lang="en-US" sz="2800" dirty="0">
            <a:solidFill>
              <a:schemeClr val="tx2"/>
            </a:solidFill>
          </a:endParaRPr>
        </a:p>
      </dgm:t>
    </dgm:pt>
    <dgm:pt modelId="{C46F3783-D36A-46CA-BEEF-BA2BE584602D}" type="parTrans" cxnId="{9064A4FD-F826-43B3-A87B-42189EBE7D55}">
      <dgm:prSet/>
      <dgm:spPr/>
      <dgm:t>
        <a:bodyPr/>
        <a:lstStyle/>
        <a:p>
          <a:endParaRPr lang="en-US"/>
        </a:p>
      </dgm:t>
    </dgm:pt>
    <dgm:pt modelId="{BACB7416-938D-462D-8E2C-CB7FB742DDDD}" type="sibTrans" cxnId="{9064A4FD-F826-43B3-A87B-42189EBE7D55}">
      <dgm:prSet phldrT="2" phldr="0"/>
      <dgm:spPr/>
      <dgm:t>
        <a:bodyPr/>
        <a:lstStyle/>
        <a:p>
          <a:r>
            <a:rPr lang="en-US"/>
            <a:t>2</a:t>
          </a:r>
          <a:endParaRPr lang="en-US" dirty="0"/>
        </a:p>
      </dgm:t>
    </dgm:pt>
    <dgm:pt modelId="{5DF2CF49-9D13-442D-ABBF-491215A11894}" type="pres">
      <dgm:prSet presAssocID="{078C1995-9CAF-42DC-A393-18F3A3D8C675}" presName="Name0" presStyleCnt="0">
        <dgm:presLayoutVars>
          <dgm:animLvl val="lvl"/>
          <dgm:resizeHandles val="exact"/>
        </dgm:presLayoutVars>
      </dgm:prSet>
      <dgm:spPr/>
    </dgm:pt>
    <dgm:pt modelId="{EC1C2438-C4B5-40AC-AF57-863AB72C7F2B}" type="pres">
      <dgm:prSet presAssocID="{29664762-B92C-40BF-919E-942DC4464847}" presName="compositeNode" presStyleCnt="0">
        <dgm:presLayoutVars>
          <dgm:bulletEnabled val="1"/>
        </dgm:presLayoutVars>
      </dgm:prSet>
      <dgm:spPr/>
    </dgm:pt>
    <dgm:pt modelId="{12EBA101-89D6-45A7-925E-7917CA722FF9}" type="pres">
      <dgm:prSet presAssocID="{29664762-B92C-40BF-919E-942DC4464847}" presName="bgRect" presStyleLbl="bgAccFollowNode1" presStyleIdx="0" presStyleCnt="2"/>
      <dgm:spPr/>
    </dgm:pt>
    <dgm:pt modelId="{85E3F79B-8DCB-4BE7-8184-96C319CDB012}" type="pres">
      <dgm:prSet presAssocID="{4E1C7D0E-540A-44E1-B97A-7628DDA7D0B5}" presName="sibTransNodeCircle" presStyleLbl="alignNode1" presStyleIdx="0" presStyleCnt="4">
        <dgm:presLayoutVars>
          <dgm:chMax val="0"/>
          <dgm:bulletEnabled/>
        </dgm:presLayoutVars>
      </dgm:prSet>
      <dgm:spPr/>
    </dgm:pt>
    <dgm:pt modelId="{C9DA263B-F48C-49C9-BFCB-02DEF95AD1D7}" type="pres">
      <dgm:prSet presAssocID="{29664762-B92C-40BF-919E-942DC4464847}" presName="bottomLine" presStyleLbl="alignNode1" presStyleIdx="1" presStyleCnt="4">
        <dgm:presLayoutVars/>
      </dgm:prSet>
      <dgm:spPr/>
    </dgm:pt>
    <dgm:pt modelId="{10181A73-B68C-46AA-ACFD-84CF6E7175AB}" type="pres">
      <dgm:prSet presAssocID="{29664762-B92C-40BF-919E-942DC4464847}" presName="nodeText" presStyleLbl="bgAccFollowNode1" presStyleIdx="0" presStyleCnt="2">
        <dgm:presLayoutVars>
          <dgm:bulletEnabled val="1"/>
        </dgm:presLayoutVars>
      </dgm:prSet>
      <dgm:spPr/>
    </dgm:pt>
    <dgm:pt modelId="{2544A056-51E7-4223-86B6-9C62C29A2214}" type="pres">
      <dgm:prSet presAssocID="{4E1C7D0E-540A-44E1-B97A-7628DDA7D0B5}" presName="sibTrans" presStyleCnt="0"/>
      <dgm:spPr/>
    </dgm:pt>
    <dgm:pt modelId="{01230BCD-C370-456A-99A3-5E9DADBF4F13}" type="pres">
      <dgm:prSet presAssocID="{E9107D8D-2C7F-433F-AA86-52B509046995}" presName="compositeNode" presStyleCnt="0">
        <dgm:presLayoutVars>
          <dgm:bulletEnabled val="1"/>
        </dgm:presLayoutVars>
      </dgm:prSet>
      <dgm:spPr/>
    </dgm:pt>
    <dgm:pt modelId="{7930E84A-0CDA-4514-A94D-769EB47FF54F}" type="pres">
      <dgm:prSet presAssocID="{E9107D8D-2C7F-433F-AA86-52B509046995}" presName="bgRect" presStyleLbl="bgAccFollowNode1" presStyleIdx="1" presStyleCnt="2"/>
      <dgm:spPr/>
    </dgm:pt>
    <dgm:pt modelId="{127A905E-4BD6-423B-9E2F-2402E942B823}" type="pres">
      <dgm:prSet presAssocID="{BACB7416-938D-462D-8E2C-CB7FB742DDDD}" presName="sibTransNodeCircle" presStyleLbl="alignNode1" presStyleIdx="2" presStyleCnt="4">
        <dgm:presLayoutVars>
          <dgm:chMax val="0"/>
          <dgm:bulletEnabled/>
        </dgm:presLayoutVars>
      </dgm:prSet>
      <dgm:spPr/>
    </dgm:pt>
    <dgm:pt modelId="{D2BE07C2-BBD7-45CD-82F1-73A0A26D05DC}" type="pres">
      <dgm:prSet presAssocID="{E9107D8D-2C7F-433F-AA86-52B509046995}" presName="bottomLine" presStyleLbl="alignNode1" presStyleIdx="3" presStyleCnt="4">
        <dgm:presLayoutVars/>
      </dgm:prSet>
      <dgm:spPr/>
    </dgm:pt>
    <dgm:pt modelId="{0AB07194-2407-4EDB-8EA2-519F0C0EFBCC}" type="pres">
      <dgm:prSet presAssocID="{E9107D8D-2C7F-433F-AA86-52B509046995}" presName="nodeText" presStyleLbl="bgAccFollowNode1" presStyleIdx="1" presStyleCnt="2">
        <dgm:presLayoutVars>
          <dgm:bulletEnabled val="1"/>
        </dgm:presLayoutVars>
      </dgm:prSet>
      <dgm:spPr/>
    </dgm:pt>
  </dgm:ptLst>
  <dgm:cxnLst>
    <dgm:cxn modelId="{CAE94C13-3CFC-4EB2-9D7F-808515257F97}" type="presOf" srcId="{29664762-B92C-40BF-919E-942DC4464847}" destId="{10181A73-B68C-46AA-ACFD-84CF6E7175AB}" srcOrd="1" destOrd="0" presId="urn:microsoft.com/office/officeart/2016/7/layout/BasicLinearProcessNumbered"/>
    <dgm:cxn modelId="{AB8A5E2A-C20E-4122-8EF5-D6F8E4A32B39}" type="presOf" srcId="{E9107D8D-2C7F-433F-AA86-52B509046995}" destId="{7930E84A-0CDA-4514-A94D-769EB47FF54F}" srcOrd="0" destOrd="0" presId="urn:microsoft.com/office/officeart/2016/7/layout/BasicLinearProcessNumbered"/>
    <dgm:cxn modelId="{2AC0884F-41D3-4958-B26D-576817955A5B}" type="presOf" srcId="{E9107D8D-2C7F-433F-AA86-52B509046995}" destId="{0AB07194-2407-4EDB-8EA2-519F0C0EFBCC}" srcOrd="1" destOrd="0" presId="urn:microsoft.com/office/officeart/2016/7/layout/BasicLinearProcessNumbered"/>
    <dgm:cxn modelId="{E85D4259-C1F4-45E6-BEFC-4DC94AA771F5}" srcId="{078C1995-9CAF-42DC-A393-18F3A3D8C675}" destId="{29664762-B92C-40BF-919E-942DC4464847}" srcOrd="0" destOrd="0" parTransId="{02D50D43-B884-46AA-B509-9D776305F574}" sibTransId="{4E1C7D0E-540A-44E1-B97A-7628DDA7D0B5}"/>
    <dgm:cxn modelId="{4FE50395-8209-4AC2-83FC-EAAEEB4EF2F8}" type="presOf" srcId="{BACB7416-938D-462D-8E2C-CB7FB742DDDD}" destId="{127A905E-4BD6-423B-9E2F-2402E942B823}" srcOrd="0" destOrd="0" presId="urn:microsoft.com/office/officeart/2016/7/layout/BasicLinearProcessNumbered"/>
    <dgm:cxn modelId="{4C2D9497-3A0F-473F-A24F-47BBEE1AE807}" type="presOf" srcId="{29664762-B92C-40BF-919E-942DC4464847}" destId="{12EBA101-89D6-45A7-925E-7917CA722FF9}" srcOrd="0" destOrd="0" presId="urn:microsoft.com/office/officeart/2016/7/layout/BasicLinearProcessNumbered"/>
    <dgm:cxn modelId="{6BBE6CB8-D438-4A7A-A4FC-4451F25C08C3}" type="presOf" srcId="{4E1C7D0E-540A-44E1-B97A-7628DDA7D0B5}" destId="{85E3F79B-8DCB-4BE7-8184-96C319CDB012}" srcOrd="0" destOrd="0" presId="urn:microsoft.com/office/officeart/2016/7/layout/BasicLinearProcessNumbered"/>
    <dgm:cxn modelId="{408B52CE-5555-4C94-91B4-4A8A92EF54B1}" type="presOf" srcId="{078C1995-9CAF-42DC-A393-18F3A3D8C675}" destId="{5DF2CF49-9D13-442D-ABBF-491215A11894}" srcOrd="0" destOrd="0" presId="urn:microsoft.com/office/officeart/2016/7/layout/BasicLinearProcessNumbered"/>
    <dgm:cxn modelId="{9064A4FD-F826-43B3-A87B-42189EBE7D55}" srcId="{078C1995-9CAF-42DC-A393-18F3A3D8C675}" destId="{E9107D8D-2C7F-433F-AA86-52B509046995}" srcOrd="1" destOrd="0" parTransId="{C46F3783-D36A-46CA-BEEF-BA2BE584602D}" sibTransId="{BACB7416-938D-462D-8E2C-CB7FB742DDDD}"/>
    <dgm:cxn modelId="{6A5A048B-2DE7-48B2-A1AC-C44E4E434E43}" type="presParOf" srcId="{5DF2CF49-9D13-442D-ABBF-491215A11894}" destId="{EC1C2438-C4B5-40AC-AF57-863AB72C7F2B}" srcOrd="0" destOrd="0" presId="urn:microsoft.com/office/officeart/2016/7/layout/BasicLinearProcessNumbered"/>
    <dgm:cxn modelId="{CC8BBD48-4E4E-4210-98B2-67D45167BB42}" type="presParOf" srcId="{EC1C2438-C4B5-40AC-AF57-863AB72C7F2B}" destId="{12EBA101-89D6-45A7-925E-7917CA722FF9}" srcOrd="0" destOrd="0" presId="urn:microsoft.com/office/officeart/2016/7/layout/BasicLinearProcessNumbered"/>
    <dgm:cxn modelId="{F10F7D6D-8F59-4ABF-9DC8-55726E47970E}" type="presParOf" srcId="{EC1C2438-C4B5-40AC-AF57-863AB72C7F2B}" destId="{85E3F79B-8DCB-4BE7-8184-96C319CDB012}" srcOrd="1" destOrd="0" presId="urn:microsoft.com/office/officeart/2016/7/layout/BasicLinearProcessNumbered"/>
    <dgm:cxn modelId="{67D92111-71C1-42C2-9635-133E4021567B}" type="presParOf" srcId="{EC1C2438-C4B5-40AC-AF57-863AB72C7F2B}" destId="{C9DA263B-F48C-49C9-BFCB-02DEF95AD1D7}" srcOrd="2" destOrd="0" presId="urn:microsoft.com/office/officeart/2016/7/layout/BasicLinearProcessNumbered"/>
    <dgm:cxn modelId="{52A183DE-8C41-4F11-9255-2504B2D917C6}" type="presParOf" srcId="{EC1C2438-C4B5-40AC-AF57-863AB72C7F2B}" destId="{10181A73-B68C-46AA-ACFD-84CF6E7175AB}" srcOrd="3" destOrd="0" presId="urn:microsoft.com/office/officeart/2016/7/layout/BasicLinearProcessNumbered"/>
    <dgm:cxn modelId="{31155C4D-37D5-44A3-9C15-0B08D1E941DC}" type="presParOf" srcId="{5DF2CF49-9D13-442D-ABBF-491215A11894}" destId="{2544A056-51E7-4223-86B6-9C62C29A2214}" srcOrd="1" destOrd="0" presId="urn:microsoft.com/office/officeart/2016/7/layout/BasicLinearProcessNumbered"/>
    <dgm:cxn modelId="{CA51E549-26D6-4444-BE68-BA6A16A6DD72}" type="presParOf" srcId="{5DF2CF49-9D13-442D-ABBF-491215A11894}" destId="{01230BCD-C370-456A-99A3-5E9DADBF4F13}" srcOrd="2" destOrd="0" presId="urn:microsoft.com/office/officeart/2016/7/layout/BasicLinearProcessNumbered"/>
    <dgm:cxn modelId="{C5BF7055-63D4-4D2D-BA18-92B74B1D633A}" type="presParOf" srcId="{01230BCD-C370-456A-99A3-5E9DADBF4F13}" destId="{7930E84A-0CDA-4514-A94D-769EB47FF54F}" srcOrd="0" destOrd="0" presId="urn:microsoft.com/office/officeart/2016/7/layout/BasicLinearProcessNumbered"/>
    <dgm:cxn modelId="{50AE63FA-4AF3-4E1D-853A-4AF430F750D4}" type="presParOf" srcId="{01230BCD-C370-456A-99A3-5E9DADBF4F13}" destId="{127A905E-4BD6-423B-9E2F-2402E942B823}" srcOrd="1" destOrd="0" presId="urn:microsoft.com/office/officeart/2016/7/layout/BasicLinearProcessNumbered"/>
    <dgm:cxn modelId="{75E389F0-5FEE-4CE3-956D-C85598C82963}" type="presParOf" srcId="{01230BCD-C370-456A-99A3-5E9DADBF4F13}" destId="{D2BE07C2-BBD7-45CD-82F1-73A0A26D05DC}" srcOrd="2" destOrd="0" presId="urn:microsoft.com/office/officeart/2016/7/layout/BasicLinearProcessNumbered"/>
    <dgm:cxn modelId="{2F7BF23F-7AFE-4D8F-B9EF-A824F9D40FFC}" type="presParOf" srcId="{01230BCD-C370-456A-99A3-5E9DADBF4F13}" destId="{0AB07194-2407-4EDB-8EA2-519F0C0EFBC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5406C9-270C-40AD-B64B-3E9FB2BD66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FF0B8C-D188-4B0F-9F9D-DC1F466A13D5}">
      <dgm:prSet/>
      <dgm:spPr>
        <a:solidFill>
          <a:schemeClr val="tx2"/>
        </a:solidFill>
        <a:ln w="28575">
          <a:solidFill>
            <a:schemeClr val="tx2"/>
          </a:solidFill>
        </a:ln>
      </dgm:spPr>
      <dgm:t>
        <a:bodyPr/>
        <a:lstStyle/>
        <a:p>
          <a:r>
            <a:rPr lang="en-US" baseline="0" dirty="0"/>
            <a:t>Not all budget variances require formally amending </a:t>
          </a:r>
          <a:br>
            <a:rPr lang="en-US" baseline="0" dirty="0"/>
          </a:br>
          <a:r>
            <a:rPr lang="en-US" baseline="0" dirty="0"/>
            <a:t>the budget</a:t>
          </a:r>
          <a:endParaRPr lang="en-US" dirty="0"/>
        </a:p>
      </dgm:t>
    </dgm:pt>
    <dgm:pt modelId="{933947E4-A338-4FFC-97D1-1F62C3541425}" type="parTrans" cxnId="{CC316266-A9FC-425C-9C49-A877A9953CAB}">
      <dgm:prSet/>
      <dgm:spPr/>
      <dgm:t>
        <a:bodyPr/>
        <a:lstStyle/>
        <a:p>
          <a:endParaRPr lang="en-US"/>
        </a:p>
      </dgm:t>
    </dgm:pt>
    <dgm:pt modelId="{066FDDAA-219E-4AC7-8456-A472ADB3942C}" type="sibTrans" cxnId="{CC316266-A9FC-425C-9C49-A877A9953CAB}">
      <dgm:prSet/>
      <dgm:spPr/>
      <dgm:t>
        <a:bodyPr/>
        <a:lstStyle/>
        <a:p>
          <a:endParaRPr lang="en-US"/>
        </a:p>
      </dgm:t>
    </dgm:pt>
    <dgm:pt modelId="{157B807C-E872-44F4-A9C3-121F408EE16F}">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Internal responses from the budget office may suffice.</a:t>
          </a:r>
          <a:endParaRPr lang="en-US" sz="2200" dirty="0">
            <a:solidFill>
              <a:schemeClr val="tx2"/>
            </a:solidFill>
          </a:endParaRPr>
        </a:p>
      </dgm:t>
    </dgm:pt>
    <dgm:pt modelId="{6D171E74-6CFE-4126-8545-87455EC62C2F}" type="parTrans" cxnId="{E0C78745-58E3-4E02-A8A6-181AEF91AE8C}">
      <dgm:prSet/>
      <dgm:spPr/>
      <dgm:t>
        <a:bodyPr/>
        <a:lstStyle/>
        <a:p>
          <a:endParaRPr lang="en-US"/>
        </a:p>
      </dgm:t>
    </dgm:pt>
    <dgm:pt modelId="{D452022A-B7DA-462C-B77E-C73592F4B9E1}" type="sibTrans" cxnId="{E0C78745-58E3-4E02-A8A6-181AEF91AE8C}">
      <dgm:prSet/>
      <dgm:spPr/>
      <dgm:t>
        <a:bodyPr/>
        <a:lstStyle/>
        <a:p>
          <a:endParaRPr lang="en-US"/>
        </a:p>
      </dgm:t>
    </dgm:pt>
    <dgm:pt modelId="{F24F9E4D-5484-40C3-945C-40065EBCF34C}">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Contingency funds can be used to address some smaller concerns.</a:t>
          </a:r>
          <a:endParaRPr lang="en-US" sz="2200" dirty="0">
            <a:solidFill>
              <a:schemeClr val="tx2"/>
            </a:solidFill>
          </a:endParaRPr>
        </a:p>
      </dgm:t>
    </dgm:pt>
    <dgm:pt modelId="{9E6DD1A9-077D-4B46-A815-9950DA29D354}" type="parTrans" cxnId="{FEFD2D7E-3533-41A0-A912-1105013A71B9}">
      <dgm:prSet/>
      <dgm:spPr/>
      <dgm:t>
        <a:bodyPr/>
        <a:lstStyle/>
        <a:p>
          <a:endParaRPr lang="en-US"/>
        </a:p>
      </dgm:t>
    </dgm:pt>
    <dgm:pt modelId="{4AD311C4-1AC5-4B99-A514-DE845DDBD448}" type="sibTrans" cxnId="{FEFD2D7E-3533-41A0-A912-1105013A71B9}">
      <dgm:prSet/>
      <dgm:spPr/>
      <dgm:t>
        <a:bodyPr/>
        <a:lstStyle/>
        <a:p>
          <a:endParaRPr lang="en-US"/>
        </a:p>
      </dgm:t>
    </dgm:pt>
    <dgm:pt modelId="{3C7509E6-9D42-4749-B207-71813E7C9E0A}">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Positive revenue variances in one area may offset negative variances elsewhere.</a:t>
          </a:r>
          <a:endParaRPr lang="en-US" sz="2200" dirty="0">
            <a:solidFill>
              <a:schemeClr val="tx2"/>
            </a:solidFill>
          </a:endParaRPr>
        </a:p>
      </dgm:t>
    </dgm:pt>
    <dgm:pt modelId="{2F9FDCD2-02DE-4530-8B12-1D080EDB1F44}" type="parTrans" cxnId="{714CBA2F-8819-4FD1-8CBE-0DB9E9719353}">
      <dgm:prSet/>
      <dgm:spPr/>
      <dgm:t>
        <a:bodyPr/>
        <a:lstStyle/>
        <a:p>
          <a:endParaRPr lang="en-US"/>
        </a:p>
      </dgm:t>
    </dgm:pt>
    <dgm:pt modelId="{C20EA26D-2FF7-4E08-8BC3-0E28E7381CF5}" type="sibTrans" cxnId="{714CBA2F-8819-4FD1-8CBE-0DB9E9719353}">
      <dgm:prSet/>
      <dgm:spPr/>
      <dgm:t>
        <a:bodyPr/>
        <a:lstStyle/>
        <a:p>
          <a:endParaRPr lang="en-US"/>
        </a:p>
      </dgm:t>
    </dgm:pt>
    <dgm:pt modelId="{AA1DB6AC-517B-4A7F-A3D7-19763E0BFF73}">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Expenditure savings may offset other areas where spending currently exceeds or is projected to exceed the budget (if within the same legally-separate area of the budget).</a:t>
          </a:r>
          <a:endParaRPr lang="en-US" sz="2200" dirty="0">
            <a:solidFill>
              <a:schemeClr val="tx2"/>
            </a:solidFill>
          </a:endParaRPr>
        </a:p>
      </dgm:t>
    </dgm:pt>
    <dgm:pt modelId="{141D59E4-BCAF-4E16-B60D-EE03246CF2C0}" type="parTrans" cxnId="{FFF46D16-A808-4EB1-B25B-9FFDB2E68737}">
      <dgm:prSet/>
      <dgm:spPr/>
      <dgm:t>
        <a:bodyPr/>
        <a:lstStyle/>
        <a:p>
          <a:endParaRPr lang="en-US"/>
        </a:p>
      </dgm:t>
    </dgm:pt>
    <dgm:pt modelId="{B21F1FB1-5FCD-40B7-81BB-BF78037970E8}" type="sibTrans" cxnId="{FFF46D16-A808-4EB1-B25B-9FFDB2E68737}">
      <dgm:prSet/>
      <dgm:spPr/>
      <dgm:t>
        <a:bodyPr/>
        <a:lstStyle/>
        <a:p>
          <a:endParaRPr lang="en-US"/>
        </a:p>
      </dgm:t>
    </dgm:pt>
    <dgm:pt modelId="{01812310-2C4D-4D1E-A67E-DEDE4DB03FE7}">
      <dgm:prSet/>
      <dgm:spPr>
        <a:solidFill>
          <a:schemeClr val="tx2"/>
        </a:solidFill>
        <a:ln w="28575">
          <a:solidFill>
            <a:schemeClr val="tx2"/>
          </a:solidFill>
        </a:ln>
      </dgm:spPr>
      <dgm:t>
        <a:bodyPr/>
        <a:lstStyle/>
        <a:p>
          <a:r>
            <a:rPr lang="en-US" baseline="0"/>
            <a:t>When do you act?</a:t>
          </a:r>
          <a:endParaRPr lang="en-US"/>
        </a:p>
      </dgm:t>
    </dgm:pt>
    <dgm:pt modelId="{49711C8D-933B-4386-92DC-B92984E304E5}" type="parTrans" cxnId="{B0AF0F82-DDC5-4459-8D90-C290A49265EE}">
      <dgm:prSet/>
      <dgm:spPr/>
      <dgm:t>
        <a:bodyPr/>
        <a:lstStyle/>
        <a:p>
          <a:endParaRPr lang="en-US"/>
        </a:p>
      </dgm:t>
    </dgm:pt>
    <dgm:pt modelId="{0DD4B0AA-EB47-4E78-8F7C-A8C43297E400}" type="sibTrans" cxnId="{B0AF0F82-DDC5-4459-8D90-C290A49265EE}">
      <dgm:prSet/>
      <dgm:spPr/>
      <dgm:t>
        <a:bodyPr/>
        <a:lstStyle/>
        <a:p>
          <a:endParaRPr lang="en-US"/>
        </a:p>
      </dgm:t>
    </dgm:pt>
    <dgm:pt modelId="{B80C10F8-005C-41CF-BE64-F9E227DFB2DD}">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Wait for actual spending to exceed budget.</a:t>
          </a:r>
          <a:endParaRPr lang="en-US" sz="2200" dirty="0">
            <a:solidFill>
              <a:schemeClr val="tx2"/>
            </a:solidFill>
          </a:endParaRPr>
        </a:p>
      </dgm:t>
    </dgm:pt>
    <dgm:pt modelId="{AB8BA83F-F77E-46AF-AC95-CE42395A0901}" type="parTrans" cxnId="{AE1C4D7D-14AB-43FE-A101-BBFE9F312ECC}">
      <dgm:prSet/>
      <dgm:spPr/>
      <dgm:t>
        <a:bodyPr/>
        <a:lstStyle/>
        <a:p>
          <a:endParaRPr lang="en-US"/>
        </a:p>
      </dgm:t>
    </dgm:pt>
    <dgm:pt modelId="{BD53E848-CC51-4ACC-ACCD-3E91C96DA940}" type="sibTrans" cxnId="{AE1C4D7D-14AB-43FE-A101-BBFE9F312ECC}">
      <dgm:prSet/>
      <dgm:spPr/>
      <dgm:t>
        <a:bodyPr/>
        <a:lstStyle/>
        <a:p>
          <a:endParaRPr lang="en-US"/>
        </a:p>
      </dgm:t>
    </dgm:pt>
    <dgm:pt modelId="{C2871EE6-E01A-4FD7-B775-489CFE778D4C}">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Act on projections.</a:t>
          </a:r>
          <a:endParaRPr lang="en-US" sz="2200" dirty="0">
            <a:solidFill>
              <a:schemeClr val="tx2"/>
            </a:solidFill>
          </a:endParaRPr>
        </a:p>
      </dgm:t>
    </dgm:pt>
    <dgm:pt modelId="{5CA5DCCD-C68E-491B-B60E-C3EB8F4B014F}" type="parTrans" cxnId="{628775F2-0504-403E-AA24-CB3EB26BED3D}">
      <dgm:prSet/>
      <dgm:spPr/>
      <dgm:t>
        <a:bodyPr/>
        <a:lstStyle/>
        <a:p>
          <a:endParaRPr lang="en-US"/>
        </a:p>
      </dgm:t>
    </dgm:pt>
    <dgm:pt modelId="{C7E05ADD-8ECC-445B-A2A9-9DC727DF29A5}" type="sibTrans" cxnId="{628775F2-0504-403E-AA24-CB3EB26BED3D}">
      <dgm:prSet/>
      <dgm:spPr/>
      <dgm:t>
        <a:bodyPr/>
        <a:lstStyle/>
        <a:p>
          <a:endParaRPr lang="en-US"/>
        </a:p>
      </dgm:t>
    </dgm:pt>
    <dgm:pt modelId="{466485FD-3FA2-4098-B358-D7A85DCC30C5}">
      <dgm:prSet custT="1"/>
      <dgm:spPr>
        <a:solidFill>
          <a:schemeClr val="accent4">
            <a:lumMod val="20000"/>
            <a:lumOff val="80000"/>
            <a:alpha val="90000"/>
          </a:schemeClr>
        </a:solidFill>
        <a:ln w="28575">
          <a:solidFill>
            <a:schemeClr val="tx2"/>
          </a:solidFill>
        </a:ln>
      </dgm:spPr>
      <dgm:t>
        <a:bodyPr/>
        <a:lstStyle/>
        <a:p>
          <a:pPr>
            <a:lnSpc>
              <a:spcPct val="100000"/>
            </a:lnSpc>
            <a:spcAft>
              <a:spcPts val="600"/>
            </a:spcAft>
          </a:pPr>
          <a:r>
            <a:rPr lang="en-US" sz="2200" baseline="0" dirty="0">
              <a:solidFill>
                <a:schemeClr val="tx2"/>
              </a:solidFill>
            </a:rPr>
            <a:t>What variances are significant?</a:t>
          </a:r>
          <a:endParaRPr lang="en-US" sz="2200" dirty="0">
            <a:solidFill>
              <a:schemeClr val="tx2"/>
            </a:solidFill>
          </a:endParaRPr>
        </a:p>
      </dgm:t>
    </dgm:pt>
    <dgm:pt modelId="{4B445084-1DE0-4326-91E3-8E4EF26ABAD1}" type="parTrans" cxnId="{E846F48C-4CB8-4B58-B48B-3BDC18C1C952}">
      <dgm:prSet/>
      <dgm:spPr/>
      <dgm:t>
        <a:bodyPr/>
        <a:lstStyle/>
        <a:p>
          <a:endParaRPr lang="en-US"/>
        </a:p>
      </dgm:t>
    </dgm:pt>
    <dgm:pt modelId="{C6DCBE18-A02D-4512-BDF7-3CE86A42EDE6}" type="sibTrans" cxnId="{E846F48C-4CB8-4B58-B48B-3BDC18C1C952}">
      <dgm:prSet/>
      <dgm:spPr/>
      <dgm:t>
        <a:bodyPr/>
        <a:lstStyle/>
        <a:p>
          <a:endParaRPr lang="en-US"/>
        </a:p>
      </dgm:t>
    </dgm:pt>
    <dgm:pt modelId="{C7472A85-2770-4085-893B-8331CEC56949}" type="pres">
      <dgm:prSet presAssocID="{975406C9-270C-40AD-B64B-3E9FB2BD66FC}" presName="Name0" presStyleCnt="0">
        <dgm:presLayoutVars>
          <dgm:dir/>
          <dgm:animLvl val="lvl"/>
          <dgm:resizeHandles val="exact"/>
        </dgm:presLayoutVars>
      </dgm:prSet>
      <dgm:spPr/>
    </dgm:pt>
    <dgm:pt modelId="{6D51C042-32F9-4FE5-A343-3F9A758F292C}" type="pres">
      <dgm:prSet presAssocID="{DEFF0B8C-D188-4B0F-9F9D-DC1F466A13D5}" presName="composite" presStyleCnt="0"/>
      <dgm:spPr/>
    </dgm:pt>
    <dgm:pt modelId="{72AB2354-C9B6-44C4-905C-BF40BE8F38E8}" type="pres">
      <dgm:prSet presAssocID="{DEFF0B8C-D188-4B0F-9F9D-DC1F466A13D5}" presName="parTx" presStyleLbl="alignNode1" presStyleIdx="0" presStyleCnt="2">
        <dgm:presLayoutVars>
          <dgm:chMax val="0"/>
          <dgm:chPref val="0"/>
          <dgm:bulletEnabled val="1"/>
        </dgm:presLayoutVars>
      </dgm:prSet>
      <dgm:spPr/>
    </dgm:pt>
    <dgm:pt modelId="{10F823FC-4D8C-4282-A19C-8E0EA0982B60}" type="pres">
      <dgm:prSet presAssocID="{DEFF0B8C-D188-4B0F-9F9D-DC1F466A13D5}" presName="desTx" presStyleLbl="alignAccFollowNode1" presStyleIdx="0" presStyleCnt="2">
        <dgm:presLayoutVars>
          <dgm:bulletEnabled val="1"/>
        </dgm:presLayoutVars>
      </dgm:prSet>
      <dgm:spPr/>
    </dgm:pt>
    <dgm:pt modelId="{9B351472-CEBF-49DF-B33C-AB17F1AF39CC}" type="pres">
      <dgm:prSet presAssocID="{066FDDAA-219E-4AC7-8456-A472ADB3942C}" presName="space" presStyleCnt="0"/>
      <dgm:spPr/>
    </dgm:pt>
    <dgm:pt modelId="{6CA7A32E-424A-417D-B629-5BF9B8B5D546}" type="pres">
      <dgm:prSet presAssocID="{01812310-2C4D-4D1E-A67E-DEDE4DB03FE7}" presName="composite" presStyleCnt="0"/>
      <dgm:spPr/>
    </dgm:pt>
    <dgm:pt modelId="{9D11C4FF-8FD0-46B2-91AE-B96ADD9880B7}" type="pres">
      <dgm:prSet presAssocID="{01812310-2C4D-4D1E-A67E-DEDE4DB03FE7}" presName="parTx" presStyleLbl="alignNode1" presStyleIdx="1" presStyleCnt="2">
        <dgm:presLayoutVars>
          <dgm:chMax val="0"/>
          <dgm:chPref val="0"/>
          <dgm:bulletEnabled val="1"/>
        </dgm:presLayoutVars>
      </dgm:prSet>
      <dgm:spPr/>
    </dgm:pt>
    <dgm:pt modelId="{67934D81-E18A-4728-9028-9162DCC07BB3}" type="pres">
      <dgm:prSet presAssocID="{01812310-2C4D-4D1E-A67E-DEDE4DB03FE7}" presName="desTx" presStyleLbl="alignAccFollowNode1" presStyleIdx="1" presStyleCnt="2">
        <dgm:presLayoutVars>
          <dgm:bulletEnabled val="1"/>
        </dgm:presLayoutVars>
      </dgm:prSet>
      <dgm:spPr/>
    </dgm:pt>
  </dgm:ptLst>
  <dgm:cxnLst>
    <dgm:cxn modelId="{FFF46D16-A808-4EB1-B25B-9FFDB2E68737}" srcId="{DEFF0B8C-D188-4B0F-9F9D-DC1F466A13D5}" destId="{AA1DB6AC-517B-4A7F-A3D7-19763E0BFF73}" srcOrd="3" destOrd="0" parTransId="{141D59E4-BCAF-4E16-B60D-EE03246CF2C0}" sibTransId="{B21F1FB1-5FCD-40B7-81BB-BF78037970E8}"/>
    <dgm:cxn modelId="{D4E2FD1A-5618-48EF-941E-44E20C433E4D}" type="presOf" srcId="{DEFF0B8C-D188-4B0F-9F9D-DC1F466A13D5}" destId="{72AB2354-C9B6-44C4-905C-BF40BE8F38E8}" srcOrd="0" destOrd="0" presId="urn:microsoft.com/office/officeart/2005/8/layout/hList1"/>
    <dgm:cxn modelId="{714CBA2F-8819-4FD1-8CBE-0DB9E9719353}" srcId="{DEFF0B8C-D188-4B0F-9F9D-DC1F466A13D5}" destId="{3C7509E6-9D42-4749-B207-71813E7C9E0A}" srcOrd="2" destOrd="0" parTransId="{2F9FDCD2-02DE-4530-8B12-1D080EDB1F44}" sibTransId="{C20EA26D-2FF7-4E08-8BC3-0E28E7381CF5}"/>
    <dgm:cxn modelId="{FE9AED30-FE4F-433C-BB9A-E84B11182DEB}" type="presOf" srcId="{975406C9-270C-40AD-B64B-3E9FB2BD66FC}" destId="{C7472A85-2770-4085-893B-8331CEC56949}" srcOrd="0" destOrd="0" presId="urn:microsoft.com/office/officeart/2005/8/layout/hList1"/>
    <dgm:cxn modelId="{C1BB193F-3073-45F7-93C9-8D4549D1A5A9}" type="presOf" srcId="{157B807C-E872-44F4-A9C3-121F408EE16F}" destId="{10F823FC-4D8C-4282-A19C-8E0EA0982B60}" srcOrd="0" destOrd="0" presId="urn:microsoft.com/office/officeart/2005/8/layout/hList1"/>
    <dgm:cxn modelId="{362AFB3F-E7D9-47F7-93D4-D0CDE3085F39}" type="presOf" srcId="{AA1DB6AC-517B-4A7F-A3D7-19763E0BFF73}" destId="{10F823FC-4D8C-4282-A19C-8E0EA0982B60}" srcOrd="0" destOrd="3" presId="urn:microsoft.com/office/officeart/2005/8/layout/hList1"/>
    <dgm:cxn modelId="{E0C78745-58E3-4E02-A8A6-181AEF91AE8C}" srcId="{DEFF0B8C-D188-4B0F-9F9D-DC1F466A13D5}" destId="{157B807C-E872-44F4-A9C3-121F408EE16F}" srcOrd="0" destOrd="0" parTransId="{6D171E74-6CFE-4126-8545-87455EC62C2F}" sibTransId="{D452022A-B7DA-462C-B77E-C73592F4B9E1}"/>
    <dgm:cxn modelId="{CC316266-A9FC-425C-9C49-A877A9953CAB}" srcId="{975406C9-270C-40AD-B64B-3E9FB2BD66FC}" destId="{DEFF0B8C-D188-4B0F-9F9D-DC1F466A13D5}" srcOrd="0" destOrd="0" parTransId="{933947E4-A338-4FFC-97D1-1F62C3541425}" sibTransId="{066FDDAA-219E-4AC7-8456-A472ADB3942C}"/>
    <dgm:cxn modelId="{AE1C4D7D-14AB-43FE-A101-BBFE9F312ECC}" srcId="{01812310-2C4D-4D1E-A67E-DEDE4DB03FE7}" destId="{B80C10F8-005C-41CF-BE64-F9E227DFB2DD}" srcOrd="0" destOrd="0" parTransId="{AB8BA83F-F77E-46AF-AC95-CE42395A0901}" sibTransId="{BD53E848-CC51-4ACC-ACCD-3E91C96DA940}"/>
    <dgm:cxn modelId="{FEFD2D7E-3533-41A0-A912-1105013A71B9}" srcId="{DEFF0B8C-D188-4B0F-9F9D-DC1F466A13D5}" destId="{F24F9E4D-5484-40C3-945C-40065EBCF34C}" srcOrd="1" destOrd="0" parTransId="{9E6DD1A9-077D-4B46-A815-9950DA29D354}" sibTransId="{4AD311C4-1AC5-4B99-A514-DE845DDBD448}"/>
    <dgm:cxn modelId="{B0AF0F82-DDC5-4459-8D90-C290A49265EE}" srcId="{975406C9-270C-40AD-B64B-3E9FB2BD66FC}" destId="{01812310-2C4D-4D1E-A67E-DEDE4DB03FE7}" srcOrd="1" destOrd="0" parTransId="{49711C8D-933B-4386-92DC-B92984E304E5}" sibTransId="{0DD4B0AA-EB47-4E78-8F7C-A8C43297E400}"/>
    <dgm:cxn modelId="{E846F48C-4CB8-4B58-B48B-3BDC18C1C952}" srcId="{01812310-2C4D-4D1E-A67E-DEDE4DB03FE7}" destId="{466485FD-3FA2-4098-B358-D7A85DCC30C5}" srcOrd="2" destOrd="0" parTransId="{4B445084-1DE0-4326-91E3-8E4EF26ABAD1}" sibTransId="{C6DCBE18-A02D-4512-BDF7-3CE86A42EDE6}"/>
    <dgm:cxn modelId="{A918E995-7E0B-4955-A4B2-0DEF5BF8507E}" type="presOf" srcId="{01812310-2C4D-4D1E-A67E-DEDE4DB03FE7}" destId="{9D11C4FF-8FD0-46B2-91AE-B96ADD9880B7}" srcOrd="0" destOrd="0" presId="urn:microsoft.com/office/officeart/2005/8/layout/hList1"/>
    <dgm:cxn modelId="{218FFFB4-1157-49B2-A3BD-F52809D0ECC2}" type="presOf" srcId="{466485FD-3FA2-4098-B358-D7A85DCC30C5}" destId="{67934D81-E18A-4728-9028-9162DCC07BB3}" srcOrd="0" destOrd="2" presId="urn:microsoft.com/office/officeart/2005/8/layout/hList1"/>
    <dgm:cxn modelId="{B5B247C1-8F2A-462F-B4AA-E4E309AD74EB}" type="presOf" srcId="{B80C10F8-005C-41CF-BE64-F9E227DFB2DD}" destId="{67934D81-E18A-4728-9028-9162DCC07BB3}" srcOrd="0" destOrd="0" presId="urn:microsoft.com/office/officeart/2005/8/layout/hList1"/>
    <dgm:cxn modelId="{6F1AE7CB-83B7-4211-A271-E59763F135AF}" type="presOf" srcId="{C2871EE6-E01A-4FD7-B775-489CFE778D4C}" destId="{67934D81-E18A-4728-9028-9162DCC07BB3}" srcOrd="0" destOrd="1" presId="urn:microsoft.com/office/officeart/2005/8/layout/hList1"/>
    <dgm:cxn modelId="{FC6553D1-3D96-4024-A58F-3A76805517AA}" type="presOf" srcId="{3C7509E6-9D42-4749-B207-71813E7C9E0A}" destId="{10F823FC-4D8C-4282-A19C-8E0EA0982B60}" srcOrd="0" destOrd="2" presId="urn:microsoft.com/office/officeart/2005/8/layout/hList1"/>
    <dgm:cxn modelId="{F20104DD-1443-4136-AA60-E4F559B7EAB1}" type="presOf" srcId="{F24F9E4D-5484-40C3-945C-40065EBCF34C}" destId="{10F823FC-4D8C-4282-A19C-8E0EA0982B60}" srcOrd="0" destOrd="1" presId="urn:microsoft.com/office/officeart/2005/8/layout/hList1"/>
    <dgm:cxn modelId="{628775F2-0504-403E-AA24-CB3EB26BED3D}" srcId="{01812310-2C4D-4D1E-A67E-DEDE4DB03FE7}" destId="{C2871EE6-E01A-4FD7-B775-489CFE778D4C}" srcOrd="1" destOrd="0" parTransId="{5CA5DCCD-C68E-491B-B60E-C3EB8F4B014F}" sibTransId="{C7E05ADD-8ECC-445B-A2A9-9DC727DF29A5}"/>
    <dgm:cxn modelId="{9EF8759B-C708-41AA-9EDD-3F8BEE8997F8}" type="presParOf" srcId="{C7472A85-2770-4085-893B-8331CEC56949}" destId="{6D51C042-32F9-4FE5-A343-3F9A758F292C}" srcOrd="0" destOrd="0" presId="urn:microsoft.com/office/officeart/2005/8/layout/hList1"/>
    <dgm:cxn modelId="{757C91B5-F6A1-4E32-A94C-F3D745F689C7}" type="presParOf" srcId="{6D51C042-32F9-4FE5-A343-3F9A758F292C}" destId="{72AB2354-C9B6-44C4-905C-BF40BE8F38E8}" srcOrd="0" destOrd="0" presId="urn:microsoft.com/office/officeart/2005/8/layout/hList1"/>
    <dgm:cxn modelId="{02B89276-323D-4AF3-A1CB-55FE0425A97D}" type="presParOf" srcId="{6D51C042-32F9-4FE5-A343-3F9A758F292C}" destId="{10F823FC-4D8C-4282-A19C-8E0EA0982B60}" srcOrd="1" destOrd="0" presId="urn:microsoft.com/office/officeart/2005/8/layout/hList1"/>
    <dgm:cxn modelId="{EA200BB0-29D9-412A-91BD-5016BEF2A195}" type="presParOf" srcId="{C7472A85-2770-4085-893B-8331CEC56949}" destId="{9B351472-CEBF-49DF-B33C-AB17F1AF39CC}" srcOrd="1" destOrd="0" presId="urn:microsoft.com/office/officeart/2005/8/layout/hList1"/>
    <dgm:cxn modelId="{69BE979E-CF47-4D03-97D8-C30BAA09C9B3}" type="presParOf" srcId="{C7472A85-2770-4085-893B-8331CEC56949}" destId="{6CA7A32E-424A-417D-B629-5BF9B8B5D546}" srcOrd="2" destOrd="0" presId="urn:microsoft.com/office/officeart/2005/8/layout/hList1"/>
    <dgm:cxn modelId="{381A8AE0-5BB6-41FF-9F25-9EB01ED46134}" type="presParOf" srcId="{6CA7A32E-424A-417D-B629-5BF9B8B5D546}" destId="{9D11C4FF-8FD0-46B2-91AE-B96ADD9880B7}" srcOrd="0" destOrd="0" presId="urn:microsoft.com/office/officeart/2005/8/layout/hList1"/>
    <dgm:cxn modelId="{9842F3C5-AAF4-449D-934F-0EF55EBF9824}" type="presParOf" srcId="{6CA7A32E-424A-417D-B629-5BF9B8B5D546}" destId="{67934D81-E18A-4728-9028-9162DCC07B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5F1FB-87E2-4764-9EA2-455BB735E0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ACC2DA-090D-455C-9ED8-AC85DC49568C}">
      <dgm:prSet custT="1"/>
      <dgm:spPr>
        <a:solidFill>
          <a:schemeClr val="tx2"/>
        </a:solidFill>
      </dgm:spPr>
      <dgm:t>
        <a:bodyPr/>
        <a:lstStyle/>
        <a:p>
          <a:r>
            <a:rPr lang="en-US" sz="4800" baseline="0" dirty="0"/>
            <a:t>Liability may be heavily influenced by:</a:t>
          </a:r>
          <a:endParaRPr lang="en-US" sz="4800" dirty="0"/>
        </a:p>
      </dgm:t>
    </dgm:pt>
    <dgm:pt modelId="{BED1C67B-B3AF-4FAB-B949-C4199243C77B}" type="parTrans" cxnId="{EF51E855-A5EB-4FB0-BDAF-88DD73E5008E}">
      <dgm:prSet/>
      <dgm:spPr/>
      <dgm:t>
        <a:bodyPr/>
        <a:lstStyle/>
        <a:p>
          <a:endParaRPr lang="en-US"/>
        </a:p>
      </dgm:t>
    </dgm:pt>
    <dgm:pt modelId="{3CA654AB-86AA-46D8-8E86-5FD27DD0FD67}" type="sibTrans" cxnId="{EF51E855-A5EB-4FB0-BDAF-88DD73E5008E}">
      <dgm:prSet/>
      <dgm:spPr/>
      <dgm:t>
        <a:bodyPr/>
        <a:lstStyle/>
        <a:p>
          <a:endParaRPr lang="en-US"/>
        </a:p>
      </dgm:t>
    </dgm:pt>
    <dgm:pt modelId="{77C89D34-6C2D-4CC8-98D3-4C134C2B980C}">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Medicare ‘toggle’ (conversion to Medicare upon being eligible).</a:t>
          </a:r>
          <a:endParaRPr lang="en-US" sz="3200" dirty="0">
            <a:solidFill>
              <a:schemeClr val="tx2"/>
            </a:solidFill>
          </a:endParaRPr>
        </a:p>
      </dgm:t>
    </dgm:pt>
    <dgm:pt modelId="{BFA16D66-04A0-494C-AB75-F5B2B205C7AD}" type="parTrans" cxnId="{8EBE9D26-0998-4DC9-9168-037101810858}">
      <dgm:prSet/>
      <dgm:spPr/>
      <dgm:t>
        <a:bodyPr/>
        <a:lstStyle/>
        <a:p>
          <a:endParaRPr lang="en-US"/>
        </a:p>
      </dgm:t>
    </dgm:pt>
    <dgm:pt modelId="{896FFF95-7F95-40B4-A1C3-85D089C655D8}" type="sibTrans" cxnId="{8EBE9D26-0998-4DC9-9168-037101810858}">
      <dgm:prSet/>
      <dgm:spPr/>
      <dgm:t>
        <a:bodyPr/>
        <a:lstStyle/>
        <a:p>
          <a:endParaRPr lang="en-US"/>
        </a:p>
      </dgm:t>
    </dgm:pt>
    <dgm:pt modelId="{BD97E4E7-4E5C-4A15-AAF5-958BED6EE21D}">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Insured plans (where insurer assumes risk of healthcare liability and employer only risk is for premiums).</a:t>
          </a:r>
          <a:endParaRPr lang="en-US" sz="3200" dirty="0">
            <a:solidFill>
              <a:schemeClr val="tx2"/>
            </a:solidFill>
          </a:endParaRPr>
        </a:p>
      </dgm:t>
    </dgm:pt>
    <dgm:pt modelId="{B5927D92-E7C7-4AFA-AF18-5245550462D4}" type="parTrans" cxnId="{F97D062C-3BE9-494A-BCD2-68F9E0A1A2BA}">
      <dgm:prSet/>
      <dgm:spPr/>
      <dgm:t>
        <a:bodyPr/>
        <a:lstStyle/>
        <a:p>
          <a:endParaRPr lang="en-US"/>
        </a:p>
      </dgm:t>
    </dgm:pt>
    <dgm:pt modelId="{93D61067-38A1-4046-87A0-E40293C9CB49}" type="sibTrans" cxnId="{F97D062C-3BE9-494A-BCD2-68F9E0A1A2BA}">
      <dgm:prSet/>
      <dgm:spPr/>
      <dgm:t>
        <a:bodyPr/>
        <a:lstStyle/>
        <a:p>
          <a:endParaRPr lang="en-US"/>
        </a:p>
      </dgm:t>
    </dgm:pt>
    <dgm:pt modelId="{74ACA5DE-766D-4BB3-9191-1E182DA12A12}">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3200" baseline="0" dirty="0">
              <a:solidFill>
                <a:schemeClr val="tx2"/>
              </a:solidFill>
            </a:rPr>
            <a:t>Changes in Legislation (both State and Federal).</a:t>
          </a:r>
          <a:endParaRPr lang="en-US" sz="3200" dirty="0">
            <a:solidFill>
              <a:schemeClr val="tx2"/>
            </a:solidFill>
          </a:endParaRPr>
        </a:p>
      </dgm:t>
    </dgm:pt>
    <dgm:pt modelId="{B3CB8C0E-3316-422A-985B-CCC77B823502}" type="parTrans" cxnId="{A3B3ACA3-CF77-42C3-A3B9-4550679364A3}">
      <dgm:prSet/>
      <dgm:spPr/>
      <dgm:t>
        <a:bodyPr/>
        <a:lstStyle/>
        <a:p>
          <a:endParaRPr lang="en-US"/>
        </a:p>
      </dgm:t>
    </dgm:pt>
    <dgm:pt modelId="{C68D80ED-3BDA-4881-AC37-06D3207FA73D}" type="sibTrans" cxnId="{A3B3ACA3-CF77-42C3-A3B9-4550679364A3}">
      <dgm:prSet/>
      <dgm:spPr/>
      <dgm:t>
        <a:bodyPr/>
        <a:lstStyle/>
        <a:p>
          <a:endParaRPr lang="en-US"/>
        </a:p>
      </dgm:t>
    </dgm:pt>
    <dgm:pt modelId="{3346D92C-DF72-43BB-AC95-4E88F8A12059}" type="pres">
      <dgm:prSet presAssocID="{4275F1FB-87E2-4764-9EA2-455BB735E0BA}" presName="Name0" presStyleCnt="0">
        <dgm:presLayoutVars>
          <dgm:dir/>
          <dgm:animLvl val="lvl"/>
          <dgm:resizeHandles val="exact"/>
        </dgm:presLayoutVars>
      </dgm:prSet>
      <dgm:spPr/>
    </dgm:pt>
    <dgm:pt modelId="{7565EA68-B1AD-4323-BEB3-D6EC8A110EAB}" type="pres">
      <dgm:prSet presAssocID="{C7ACC2DA-090D-455C-9ED8-AC85DC49568C}" presName="linNode" presStyleCnt="0"/>
      <dgm:spPr/>
    </dgm:pt>
    <dgm:pt modelId="{78B329C2-2570-48DE-9C00-868AC343C7C5}" type="pres">
      <dgm:prSet presAssocID="{C7ACC2DA-090D-455C-9ED8-AC85DC49568C}" presName="parentText" presStyleLbl="node1" presStyleIdx="0" presStyleCnt="1">
        <dgm:presLayoutVars>
          <dgm:chMax val="1"/>
          <dgm:bulletEnabled val="1"/>
        </dgm:presLayoutVars>
      </dgm:prSet>
      <dgm:spPr/>
    </dgm:pt>
    <dgm:pt modelId="{01966B9E-1276-4E18-8403-6F95E807BC7C}" type="pres">
      <dgm:prSet presAssocID="{C7ACC2DA-090D-455C-9ED8-AC85DC49568C}" presName="descendantText" presStyleLbl="alignAccFollowNode1" presStyleIdx="0" presStyleCnt="1">
        <dgm:presLayoutVars>
          <dgm:bulletEnabled val="1"/>
        </dgm:presLayoutVars>
      </dgm:prSet>
      <dgm:spPr/>
    </dgm:pt>
  </dgm:ptLst>
  <dgm:cxnLst>
    <dgm:cxn modelId="{6CA94A19-F828-40EE-A255-560E842BFF03}" type="presOf" srcId="{77C89D34-6C2D-4CC8-98D3-4C134C2B980C}" destId="{01966B9E-1276-4E18-8403-6F95E807BC7C}" srcOrd="0" destOrd="0" presId="urn:microsoft.com/office/officeart/2005/8/layout/vList5"/>
    <dgm:cxn modelId="{8EBE9D26-0998-4DC9-9168-037101810858}" srcId="{C7ACC2DA-090D-455C-9ED8-AC85DC49568C}" destId="{77C89D34-6C2D-4CC8-98D3-4C134C2B980C}" srcOrd="0" destOrd="0" parTransId="{BFA16D66-04A0-494C-AB75-F5B2B205C7AD}" sibTransId="{896FFF95-7F95-40B4-A1C3-85D089C655D8}"/>
    <dgm:cxn modelId="{F97D062C-3BE9-494A-BCD2-68F9E0A1A2BA}" srcId="{C7ACC2DA-090D-455C-9ED8-AC85DC49568C}" destId="{BD97E4E7-4E5C-4A15-AAF5-958BED6EE21D}" srcOrd="1" destOrd="0" parTransId="{B5927D92-E7C7-4AFA-AF18-5245550462D4}" sibTransId="{93D61067-38A1-4046-87A0-E40293C9CB49}"/>
    <dgm:cxn modelId="{2F400443-5D1E-4E65-89B4-74B3AB40324B}" type="presOf" srcId="{74ACA5DE-766D-4BB3-9191-1E182DA12A12}" destId="{01966B9E-1276-4E18-8403-6F95E807BC7C}" srcOrd="0" destOrd="2" presId="urn:microsoft.com/office/officeart/2005/8/layout/vList5"/>
    <dgm:cxn modelId="{EF51E855-A5EB-4FB0-BDAF-88DD73E5008E}" srcId="{4275F1FB-87E2-4764-9EA2-455BB735E0BA}" destId="{C7ACC2DA-090D-455C-9ED8-AC85DC49568C}" srcOrd="0" destOrd="0" parTransId="{BED1C67B-B3AF-4FAB-B949-C4199243C77B}" sibTransId="{3CA654AB-86AA-46D8-8E86-5FD27DD0FD67}"/>
    <dgm:cxn modelId="{A3B3ACA3-CF77-42C3-A3B9-4550679364A3}" srcId="{C7ACC2DA-090D-455C-9ED8-AC85DC49568C}" destId="{74ACA5DE-766D-4BB3-9191-1E182DA12A12}" srcOrd="2" destOrd="0" parTransId="{B3CB8C0E-3316-422A-985B-CCC77B823502}" sibTransId="{C68D80ED-3BDA-4881-AC37-06D3207FA73D}"/>
    <dgm:cxn modelId="{F84BCDB5-2C8F-4218-9DB8-3A885452FE3D}" type="presOf" srcId="{4275F1FB-87E2-4764-9EA2-455BB735E0BA}" destId="{3346D92C-DF72-43BB-AC95-4E88F8A12059}" srcOrd="0" destOrd="0" presId="urn:microsoft.com/office/officeart/2005/8/layout/vList5"/>
    <dgm:cxn modelId="{02321AD4-75F7-443F-BAE0-121A3AAE6FAA}" type="presOf" srcId="{C7ACC2DA-090D-455C-9ED8-AC85DC49568C}" destId="{78B329C2-2570-48DE-9C00-868AC343C7C5}" srcOrd="0" destOrd="0" presId="urn:microsoft.com/office/officeart/2005/8/layout/vList5"/>
    <dgm:cxn modelId="{339726D8-A952-432E-9C34-583D5027519C}" type="presOf" srcId="{BD97E4E7-4E5C-4A15-AAF5-958BED6EE21D}" destId="{01966B9E-1276-4E18-8403-6F95E807BC7C}" srcOrd="0" destOrd="1" presId="urn:microsoft.com/office/officeart/2005/8/layout/vList5"/>
    <dgm:cxn modelId="{B83DEC36-EB61-48E8-AA23-931985BDAA30}" type="presParOf" srcId="{3346D92C-DF72-43BB-AC95-4E88F8A12059}" destId="{7565EA68-B1AD-4323-BEB3-D6EC8A110EAB}" srcOrd="0" destOrd="0" presId="urn:microsoft.com/office/officeart/2005/8/layout/vList5"/>
    <dgm:cxn modelId="{97D7BFBC-2535-4392-934A-12FB2E7601DD}" type="presParOf" srcId="{7565EA68-B1AD-4323-BEB3-D6EC8A110EAB}" destId="{78B329C2-2570-48DE-9C00-868AC343C7C5}" srcOrd="0" destOrd="0" presId="urn:microsoft.com/office/officeart/2005/8/layout/vList5"/>
    <dgm:cxn modelId="{EF5ACED6-D3FC-4506-96B9-EF4F0FCB5A4A}" type="presParOf" srcId="{7565EA68-B1AD-4323-BEB3-D6EC8A110EAB}" destId="{01966B9E-1276-4E18-8403-6F95E807BC7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8FE2716-1FE6-40A1-9DCD-37D80F4C79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243B404-9870-4864-942F-118ED825F77B}">
      <dgm:prSet custT="1"/>
      <dgm:spPr>
        <a:solidFill>
          <a:schemeClr val="tx2"/>
        </a:solidFill>
      </dgm:spPr>
      <dgm:t>
        <a:bodyPr/>
        <a:lstStyle/>
        <a:p>
          <a:r>
            <a:rPr lang="en-US" sz="6000" b="1" baseline="0" dirty="0">
              <a:latin typeface="+mj-lt"/>
            </a:rPr>
            <a:t>DEFINITION</a:t>
          </a:r>
          <a:endParaRPr lang="en-US" sz="6000" b="1" dirty="0">
            <a:latin typeface="+mj-lt"/>
          </a:endParaRPr>
        </a:p>
      </dgm:t>
    </dgm:pt>
    <dgm:pt modelId="{062018A8-738B-492A-9A69-BD59376A89F2}" type="parTrans" cxnId="{E2B04C5E-7E23-4DF0-BBC8-E41D6FAB0324}">
      <dgm:prSet/>
      <dgm:spPr/>
      <dgm:t>
        <a:bodyPr/>
        <a:lstStyle/>
        <a:p>
          <a:endParaRPr lang="en-US"/>
        </a:p>
      </dgm:t>
    </dgm:pt>
    <dgm:pt modelId="{6A7E064B-916E-4296-86BD-9CD60D27201E}" type="sibTrans" cxnId="{E2B04C5E-7E23-4DF0-BBC8-E41D6FAB0324}">
      <dgm:prSet/>
      <dgm:spPr/>
      <dgm:t>
        <a:bodyPr/>
        <a:lstStyle/>
        <a:p>
          <a:endParaRPr lang="en-US"/>
        </a:p>
      </dgm:t>
    </dgm:pt>
    <dgm:pt modelId="{F02B4273-0BEE-482F-BC45-F1B861BCCBC7}">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A forecast is a prediction concerning future conditions that are likely to affect an organization. A forecast identifies trends in external and internal historical data, and projects those trends.</a:t>
          </a:r>
          <a:endParaRPr lang="en-US" sz="2800" dirty="0">
            <a:solidFill>
              <a:schemeClr val="tx2"/>
            </a:solidFill>
          </a:endParaRPr>
        </a:p>
      </dgm:t>
    </dgm:pt>
    <dgm:pt modelId="{8ED77700-A648-4BBA-8D91-A9286901E808}" type="parTrans" cxnId="{E4723844-BF44-45C7-B32B-2901EB198803}">
      <dgm:prSet/>
      <dgm:spPr/>
      <dgm:t>
        <a:bodyPr/>
        <a:lstStyle/>
        <a:p>
          <a:endParaRPr lang="en-US"/>
        </a:p>
      </dgm:t>
    </dgm:pt>
    <dgm:pt modelId="{0ED3C657-B8CF-4C52-BDC5-BDE92BE551FB}" type="sibTrans" cxnId="{E4723844-BF44-45C7-B32B-2901EB198803}">
      <dgm:prSet/>
      <dgm:spPr/>
      <dgm:t>
        <a:bodyPr/>
        <a:lstStyle/>
        <a:p>
          <a:endParaRPr lang="en-US"/>
        </a:p>
      </dgm:t>
    </dgm:pt>
    <dgm:pt modelId="{4C858458-DCBF-47DC-BA82-D7073F7868B0}">
      <dgm:prSet custT="1"/>
      <dgm:spPr>
        <a:solidFill>
          <a:schemeClr val="accent4">
            <a:lumMod val="20000"/>
            <a:lumOff val="80000"/>
            <a:alpha val="90000"/>
          </a:schemeClr>
        </a:solidFill>
        <a:ln w="28575">
          <a:solidFill>
            <a:schemeClr val="tx2">
              <a:alpha val="90000"/>
            </a:schemeClr>
          </a:solidFill>
        </a:ln>
      </dgm:spPr>
      <dgm:t>
        <a:bodyPr/>
        <a:lstStyle/>
        <a:p>
          <a:pPr>
            <a:lnSpc>
              <a:spcPct val="100000"/>
            </a:lnSpc>
            <a:spcAft>
              <a:spcPts val="1200"/>
            </a:spcAft>
          </a:pPr>
          <a:r>
            <a:rPr lang="en-US" sz="2800" baseline="0" dirty="0">
              <a:solidFill>
                <a:schemeClr val="tx2"/>
              </a:solidFill>
            </a:rPr>
            <a:t>Financial forecasting refers to the use of analytical techniques to produce estimates of future inflow of financial resources.</a:t>
          </a:r>
          <a:endParaRPr lang="en-US" sz="2800" dirty="0">
            <a:solidFill>
              <a:schemeClr val="tx2"/>
            </a:solidFill>
          </a:endParaRPr>
        </a:p>
      </dgm:t>
    </dgm:pt>
    <dgm:pt modelId="{08CE7348-BEF7-442E-B2D5-9ED8415793CE}" type="parTrans" cxnId="{DAC965A3-2DF8-412D-AD23-25EF03B9F034}">
      <dgm:prSet/>
      <dgm:spPr/>
      <dgm:t>
        <a:bodyPr/>
        <a:lstStyle/>
        <a:p>
          <a:endParaRPr lang="en-US"/>
        </a:p>
      </dgm:t>
    </dgm:pt>
    <dgm:pt modelId="{9371BF04-8576-44A4-B4D0-27E07788B0E5}" type="sibTrans" cxnId="{DAC965A3-2DF8-412D-AD23-25EF03B9F034}">
      <dgm:prSet/>
      <dgm:spPr/>
      <dgm:t>
        <a:bodyPr/>
        <a:lstStyle/>
        <a:p>
          <a:endParaRPr lang="en-US"/>
        </a:p>
      </dgm:t>
    </dgm:pt>
    <dgm:pt modelId="{54C1A28F-35CA-4CC5-8CBE-5AD0B70AF571}" type="pres">
      <dgm:prSet presAssocID="{B8FE2716-1FE6-40A1-9DCD-37D80F4C79D2}" presName="Name0" presStyleCnt="0">
        <dgm:presLayoutVars>
          <dgm:dir/>
          <dgm:animLvl val="lvl"/>
          <dgm:resizeHandles val="exact"/>
        </dgm:presLayoutVars>
      </dgm:prSet>
      <dgm:spPr/>
    </dgm:pt>
    <dgm:pt modelId="{B2108527-8692-4567-929A-FE4FCC0BEB8A}" type="pres">
      <dgm:prSet presAssocID="{F243B404-9870-4864-942F-118ED825F77B}" presName="linNode" presStyleCnt="0"/>
      <dgm:spPr/>
    </dgm:pt>
    <dgm:pt modelId="{B1ABD7F1-5612-4543-B784-305D62EF599C}" type="pres">
      <dgm:prSet presAssocID="{F243B404-9870-4864-942F-118ED825F77B}" presName="parentText" presStyleLbl="node1" presStyleIdx="0" presStyleCnt="1">
        <dgm:presLayoutVars>
          <dgm:chMax val="1"/>
          <dgm:bulletEnabled val="1"/>
        </dgm:presLayoutVars>
      </dgm:prSet>
      <dgm:spPr/>
    </dgm:pt>
    <dgm:pt modelId="{E6BEB1AC-B5BD-4B59-ABD8-2E0D5D0343B1}" type="pres">
      <dgm:prSet presAssocID="{F243B404-9870-4864-942F-118ED825F77B}" presName="descendantText" presStyleLbl="alignAccFollowNode1" presStyleIdx="0" presStyleCnt="1">
        <dgm:presLayoutVars>
          <dgm:bulletEnabled val="1"/>
        </dgm:presLayoutVars>
      </dgm:prSet>
      <dgm:spPr/>
    </dgm:pt>
  </dgm:ptLst>
  <dgm:cxnLst>
    <dgm:cxn modelId="{E2B04C5E-7E23-4DF0-BBC8-E41D6FAB0324}" srcId="{B8FE2716-1FE6-40A1-9DCD-37D80F4C79D2}" destId="{F243B404-9870-4864-942F-118ED825F77B}" srcOrd="0" destOrd="0" parTransId="{062018A8-738B-492A-9A69-BD59376A89F2}" sibTransId="{6A7E064B-916E-4296-86BD-9CD60D27201E}"/>
    <dgm:cxn modelId="{19EFD063-9826-4302-AEFD-7AD302EE41F4}" type="presOf" srcId="{F243B404-9870-4864-942F-118ED825F77B}" destId="{B1ABD7F1-5612-4543-B784-305D62EF599C}" srcOrd="0" destOrd="0" presId="urn:microsoft.com/office/officeart/2005/8/layout/vList5"/>
    <dgm:cxn modelId="{E4723844-BF44-45C7-B32B-2901EB198803}" srcId="{F243B404-9870-4864-942F-118ED825F77B}" destId="{F02B4273-0BEE-482F-BC45-F1B861BCCBC7}" srcOrd="0" destOrd="0" parTransId="{8ED77700-A648-4BBA-8D91-A9286901E808}" sibTransId="{0ED3C657-B8CF-4C52-BDC5-BDE92BE551FB}"/>
    <dgm:cxn modelId="{06B61471-FC76-4FA8-B28C-ECDF030EBF03}" type="presOf" srcId="{B8FE2716-1FE6-40A1-9DCD-37D80F4C79D2}" destId="{54C1A28F-35CA-4CC5-8CBE-5AD0B70AF571}" srcOrd="0" destOrd="0" presId="urn:microsoft.com/office/officeart/2005/8/layout/vList5"/>
    <dgm:cxn modelId="{8356AD9A-E10F-4CB9-8F11-8F4B325CE33B}" type="presOf" srcId="{4C858458-DCBF-47DC-BA82-D7073F7868B0}" destId="{E6BEB1AC-B5BD-4B59-ABD8-2E0D5D0343B1}" srcOrd="0" destOrd="1" presId="urn:microsoft.com/office/officeart/2005/8/layout/vList5"/>
    <dgm:cxn modelId="{1EBD339C-B090-4A8D-A069-E7C8A3E35657}" type="presOf" srcId="{F02B4273-0BEE-482F-BC45-F1B861BCCBC7}" destId="{E6BEB1AC-B5BD-4B59-ABD8-2E0D5D0343B1}" srcOrd="0" destOrd="0" presId="urn:microsoft.com/office/officeart/2005/8/layout/vList5"/>
    <dgm:cxn modelId="{DAC965A3-2DF8-412D-AD23-25EF03B9F034}" srcId="{F243B404-9870-4864-942F-118ED825F77B}" destId="{4C858458-DCBF-47DC-BA82-D7073F7868B0}" srcOrd="1" destOrd="0" parTransId="{08CE7348-BEF7-442E-B2D5-9ED8415793CE}" sibTransId="{9371BF04-8576-44A4-B4D0-27E07788B0E5}"/>
    <dgm:cxn modelId="{C923374A-9D1A-46DD-B227-73AC4967387D}" type="presParOf" srcId="{54C1A28F-35CA-4CC5-8CBE-5AD0B70AF571}" destId="{B2108527-8692-4567-929A-FE4FCC0BEB8A}" srcOrd="0" destOrd="0" presId="urn:microsoft.com/office/officeart/2005/8/layout/vList5"/>
    <dgm:cxn modelId="{96376935-FB7D-44B3-80FF-547F452A3CAC}" type="presParOf" srcId="{B2108527-8692-4567-929A-FE4FCC0BEB8A}" destId="{B1ABD7F1-5612-4543-B784-305D62EF599C}" srcOrd="0" destOrd="0" presId="urn:microsoft.com/office/officeart/2005/8/layout/vList5"/>
    <dgm:cxn modelId="{86723764-9762-498B-B515-B1CB0079598A}" type="presParOf" srcId="{B2108527-8692-4567-929A-FE4FCC0BEB8A}" destId="{E6BEB1AC-B5BD-4B59-ABD8-2E0D5D0343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5BB533F-BD3C-42A0-AA10-1F271CE7A0A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9827FDD-B53F-4D7A-A27F-7AD9DEA754EB}">
      <dgm:prSet/>
      <dgm:spPr>
        <a:solidFill>
          <a:schemeClr val="tx2"/>
        </a:solidFill>
      </dgm:spPr>
      <dgm:t>
        <a:bodyPr/>
        <a:lstStyle/>
        <a:p>
          <a:r>
            <a:rPr lang="en-US" baseline="0"/>
            <a:t>Determine the scope of the needed forecasting.</a:t>
          </a:r>
          <a:endParaRPr lang="en-US"/>
        </a:p>
      </dgm:t>
    </dgm:pt>
    <dgm:pt modelId="{D27A118F-E62F-4108-804A-DE185C8A10A3}" type="parTrans" cxnId="{4308739F-DDB4-4001-8BFB-0EA2B79C0AE6}">
      <dgm:prSet/>
      <dgm:spPr/>
      <dgm:t>
        <a:bodyPr/>
        <a:lstStyle/>
        <a:p>
          <a:endParaRPr lang="en-US"/>
        </a:p>
      </dgm:t>
    </dgm:pt>
    <dgm:pt modelId="{8DEA1292-0A6B-4CA8-9E9F-C4E272244918}" type="sibTrans" cxnId="{4308739F-DDB4-4001-8BFB-0EA2B79C0AE6}">
      <dgm:prSet/>
      <dgm:spPr/>
      <dgm:t>
        <a:bodyPr/>
        <a:lstStyle/>
        <a:p>
          <a:endParaRPr lang="en-US"/>
        </a:p>
      </dgm:t>
    </dgm:pt>
    <dgm:pt modelId="{C4D0B33C-40DF-4F73-9C30-7BF5B64A72F0}">
      <dgm:prSet/>
      <dgm:spPr>
        <a:solidFill>
          <a:schemeClr val="tx2"/>
        </a:solidFill>
      </dgm:spPr>
      <dgm:t>
        <a:bodyPr/>
        <a:lstStyle/>
        <a:p>
          <a:r>
            <a:rPr lang="en-US" baseline="0"/>
            <a:t>Identify key drivers of the forecast and related issues such as volatility, seasonality, etc.</a:t>
          </a:r>
          <a:endParaRPr lang="en-US"/>
        </a:p>
      </dgm:t>
    </dgm:pt>
    <dgm:pt modelId="{9A116BB0-E277-4542-B0F9-2BD49ACB4328}" type="parTrans" cxnId="{8FE4F2E9-0FE3-4EEB-9A49-F79BB5FEABA9}">
      <dgm:prSet/>
      <dgm:spPr/>
      <dgm:t>
        <a:bodyPr/>
        <a:lstStyle/>
        <a:p>
          <a:endParaRPr lang="en-US"/>
        </a:p>
      </dgm:t>
    </dgm:pt>
    <dgm:pt modelId="{B84E00B6-4B00-4AE4-ABA3-B938265B7D2B}" type="sibTrans" cxnId="{8FE4F2E9-0FE3-4EEB-9A49-F79BB5FEABA9}">
      <dgm:prSet/>
      <dgm:spPr/>
      <dgm:t>
        <a:bodyPr/>
        <a:lstStyle/>
        <a:p>
          <a:endParaRPr lang="en-US"/>
        </a:p>
      </dgm:t>
    </dgm:pt>
    <dgm:pt modelId="{77D95B0E-CB81-4C0F-BD9E-88B75F46D031}">
      <dgm:prSet/>
      <dgm:spPr>
        <a:solidFill>
          <a:schemeClr val="tx2"/>
        </a:solidFill>
      </dgm:spPr>
      <dgm:t>
        <a:bodyPr/>
        <a:lstStyle/>
        <a:p>
          <a:r>
            <a:rPr lang="en-US" baseline="0"/>
            <a:t>Gather required historical, current, and future information impacting the forecast.</a:t>
          </a:r>
          <a:endParaRPr lang="en-US"/>
        </a:p>
      </dgm:t>
    </dgm:pt>
    <dgm:pt modelId="{536B44E8-0F96-4B21-B9DC-1792BD3D55FC}" type="parTrans" cxnId="{889AFC4C-E487-4136-AE32-10B1727E0268}">
      <dgm:prSet/>
      <dgm:spPr/>
      <dgm:t>
        <a:bodyPr/>
        <a:lstStyle/>
        <a:p>
          <a:endParaRPr lang="en-US"/>
        </a:p>
      </dgm:t>
    </dgm:pt>
    <dgm:pt modelId="{AA4FB2AD-26CE-4031-89AC-84560BBA6375}" type="sibTrans" cxnId="{889AFC4C-E487-4136-AE32-10B1727E0268}">
      <dgm:prSet/>
      <dgm:spPr/>
      <dgm:t>
        <a:bodyPr/>
        <a:lstStyle/>
        <a:p>
          <a:endParaRPr lang="en-US"/>
        </a:p>
      </dgm:t>
    </dgm:pt>
    <dgm:pt modelId="{713BC83D-F4F9-43EB-8D7F-D23AF9EBDD50}">
      <dgm:prSet/>
      <dgm:spPr>
        <a:solidFill>
          <a:schemeClr val="tx2"/>
        </a:solidFill>
      </dgm:spPr>
      <dgm:t>
        <a:bodyPr/>
        <a:lstStyle/>
        <a:p>
          <a:r>
            <a:rPr lang="en-US" baseline="0"/>
            <a:t>Determine the best methods for forecasting the given data.</a:t>
          </a:r>
          <a:endParaRPr lang="en-US"/>
        </a:p>
      </dgm:t>
    </dgm:pt>
    <dgm:pt modelId="{E035034F-2A49-4569-86B1-DBB2080DFBAF}" type="parTrans" cxnId="{D13D49BE-A7D1-4CCD-97BB-31D45803133D}">
      <dgm:prSet/>
      <dgm:spPr/>
      <dgm:t>
        <a:bodyPr/>
        <a:lstStyle/>
        <a:p>
          <a:endParaRPr lang="en-US"/>
        </a:p>
      </dgm:t>
    </dgm:pt>
    <dgm:pt modelId="{B1A0FA47-2289-43A9-AD5E-2D07AC4C473C}" type="sibTrans" cxnId="{D13D49BE-A7D1-4CCD-97BB-31D45803133D}">
      <dgm:prSet/>
      <dgm:spPr/>
      <dgm:t>
        <a:bodyPr/>
        <a:lstStyle/>
        <a:p>
          <a:endParaRPr lang="en-US"/>
        </a:p>
      </dgm:t>
    </dgm:pt>
    <dgm:pt modelId="{470187BF-6EB5-4B48-98B5-70A2646DB53A}">
      <dgm:prSet/>
      <dgm:spPr>
        <a:solidFill>
          <a:schemeClr val="tx2"/>
        </a:solidFill>
      </dgm:spPr>
      <dgm:t>
        <a:bodyPr/>
        <a:lstStyle/>
        <a:p>
          <a:r>
            <a:rPr lang="en-US" baseline="0"/>
            <a:t>Prepare the initial forecast.</a:t>
          </a:r>
          <a:endParaRPr lang="en-US"/>
        </a:p>
      </dgm:t>
    </dgm:pt>
    <dgm:pt modelId="{D5EDEC86-E216-486A-A356-C863353EF81D}" type="parTrans" cxnId="{28B7B166-89AC-4BEE-A907-3B39CC7ABFB2}">
      <dgm:prSet/>
      <dgm:spPr/>
      <dgm:t>
        <a:bodyPr/>
        <a:lstStyle/>
        <a:p>
          <a:endParaRPr lang="en-US"/>
        </a:p>
      </dgm:t>
    </dgm:pt>
    <dgm:pt modelId="{10E2B3B0-E0DC-4E23-9E47-8A8747E5A621}" type="sibTrans" cxnId="{28B7B166-89AC-4BEE-A907-3B39CC7ABFB2}">
      <dgm:prSet/>
      <dgm:spPr/>
      <dgm:t>
        <a:bodyPr/>
        <a:lstStyle/>
        <a:p>
          <a:endParaRPr lang="en-US"/>
        </a:p>
      </dgm:t>
    </dgm:pt>
    <dgm:pt modelId="{D2346459-AE1C-4020-889E-765C94579773}">
      <dgm:prSet/>
      <dgm:spPr>
        <a:solidFill>
          <a:schemeClr val="tx2"/>
        </a:solidFill>
      </dgm:spPr>
      <dgm:t>
        <a:bodyPr/>
        <a:lstStyle/>
        <a:p>
          <a:r>
            <a:rPr lang="en-US" baseline="0"/>
            <a:t>Conduct a sensitivity analysis.</a:t>
          </a:r>
          <a:endParaRPr lang="en-US"/>
        </a:p>
      </dgm:t>
    </dgm:pt>
    <dgm:pt modelId="{A04BDA8B-3A33-4501-BA84-A3473DAF20D4}" type="parTrans" cxnId="{E5C68F55-D14B-426F-B404-C1A53D6766E6}">
      <dgm:prSet/>
      <dgm:spPr/>
      <dgm:t>
        <a:bodyPr/>
        <a:lstStyle/>
        <a:p>
          <a:endParaRPr lang="en-US"/>
        </a:p>
      </dgm:t>
    </dgm:pt>
    <dgm:pt modelId="{5BA2BE32-23A8-432E-8DDF-C0E2FF9EDFBA}" type="sibTrans" cxnId="{E5C68F55-D14B-426F-B404-C1A53D6766E6}">
      <dgm:prSet/>
      <dgm:spPr/>
      <dgm:t>
        <a:bodyPr/>
        <a:lstStyle/>
        <a:p>
          <a:endParaRPr lang="en-US"/>
        </a:p>
      </dgm:t>
    </dgm:pt>
    <dgm:pt modelId="{9FD9D36A-1B5E-4AFB-96BE-0EB959EE69B4}" type="pres">
      <dgm:prSet presAssocID="{D5BB533F-BD3C-42A0-AA10-1F271CE7A0A6}" presName="Name0" presStyleCnt="0">
        <dgm:presLayoutVars>
          <dgm:dir/>
          <dgm:animLvl val="lvl"/>
          <dgm:resizeHandles val="exact"/>
        </dgm:presLayoutVars>
      </dgm:prSet>
      <dgm:spPr/>
    </dgm:pt>
    <dgm:pt modelId="{86FCF592-F79F-4C6A-9FB7-282658459E1D}" type="pres">
      <dgm:prSet presAssocID="{D2346459-AE1C-4020-889E-765C94579773}" presName="boxAndChildren" presStyleCnt="0"/>
      <dgm:spPr/>
    </dgm:pt>
    <dgm:pt modelId="{E4F1E845-634E-4F98-901A-BB4B208E0B5B}" type="pres">
      <dgm:prSet presAssocID="{D2346459-AE1C-4020-889E-765C94579773}" presName="parentTextBox" presStyleLbl="node1" presStyleIdx="0" presStyleCnt="6"/>
      <dgm:spPr/>
    </dgm:pt>
    <dgm:pt modelId="{428AD6FB-BE8A-4767-9FA6-F00581391E84}" type="pres">
      <dgm:prSet presAssocID="{10E2B3B0-E0DC-4E23-9E47-8A8747E5A621}" presName="sp" presStyleCnt="0"/>
      <dgm:spPr/>
    </dgm:pt>
    <dgm:pt modelId="{CD503F4A-B26C-47CA-ACCE-171B5BB9A927}" type="pres">
      <dgm:prSet presAssocID="{470187BF-6EB5-4B48-98B5-70A2646DB53A}" presName="arrowAndChildren" presStyleCnt="0"/>
      <dgm:spPr/>
    </dgm:pt>
    <dgm:pt modelId="{53927281-5399-47A1-BCFC-0E915B1CD1E6}" type="pres">
      <dgm:prSet presAssocID="{470187BF-6EB5-4B48-98B5-70A2646DB53A}" presName="parentTextArrow" presStyleLbl="node1" presStyleIdx="1" presStyleCnt="6"/>
      <dgm:spPr/>
    </dgm:pt>
    <dgm:pt modelId="{9ADFE7D6-6796-4C99-A23D-C68670B0CEFA}" type="pres">
      <dgm:prSet presAssocID="{B1A0FA47-2289-43A9-AD5E-2D07AC4C473C}" presName="sp" presStyleCnt="0"/>
      <dgm:spPr/>
    </dgm:pt>
    <dgm:pt modelId="{7DD3163A-BAD6-4142-939D-7CB13529D059}" type="pres">
      <dgm:prSet presAssocID="{713BC83D-F4F9-43EB-8D7F-D23AF9EBDD50}" presName="arrowAndChildren" presStyleCnt="0"/>
      <dgm:spPr/>
    </dgm:pt>
    <dgm:pt modelId="{384AF802-5189-47A4-881A-3227FE0AD097}" type="pres">
      <dgm:prSet presAssocID="{713BC83D-F4F9-43EB-8D7F-D23AF9EBDD50}" presName="parentTextArrow" presStyleLbl="node1" presStyleIdx="2" presStyleCnt="6"/>
      <dgm:spPr/>
    </dgm:pt>
    <dgm:pt modelId="{2FE43BCD-7CC9-49A9-B157-8F45BA93AD53}" type="pres">
      <dgm:prSet presAssocID="{AA4FB2AD-26CE-4031-89AC-84560BBA6375}" presName="sp" presStyleCnt="0"/>
      <dgm:spPr/>
    </dgm:pt>
    <dgm:pt modelId="{88CC6303-3672-43A7-974F-A6E510C98B63}" type="pres">
      <dgm:prSet presAssocID="{77D95B0E-CB81-4C0F-BD9E-88B75F46D031}" presName="arrowAndChildren" presStyleCnt="0"/>
      <dgm:spPr/>
    </dgm:pt>
    <dgm:pt modelId="{12DB4846-9BA6-4445-969A-A7EFE2E81515}" type="pres">
      <dgm:prSet presAssocID="{77D95B0E-CB81-4C0F-BD9E-88B75F46D031}" presName="parentTextArrow" presStyleLbl="node1" presStyleIdx="3" presStyleCnt="6"/>
      <dgm:spPr/>
    </dgm:pt>
    <dgm:pt modelId="{0537E635-92A5-4EF4-937F-4B1D9CBC231E}" type="pres">
      <dgm:prSet presAssocID="{B84E00B6-4B00-4AE4-ABA3-B938265B7D2B}" presName="sp" presStyleCnt="0"/>
      <dgm:spPr/>
    </dgm:pt>
    <dgm:pt modelId="{F0F59FC0-D219-4D64-A5C9-F636F4DAAD34}" type="pres">
      <dgm:prSet presAssocID="{C4D0B33C-40DF-4F73-9C30-7BF5B64A72F0}" presName="arrowAndChildren" presStyleCnt="0"/>
      <dgm:spPr/>
    </dgm:pt>
    <dgm:pt modelId="{7E1B763B-D748-437A-BBF8-8BA50B928CF0}" type="pres">
      <dgm:prSet presAssocID="{C4D0B33C-40DF-4F73-9C30-7BF5B64A72F0}" presName="parentTextArrow" presStyleLbl="node1" presStyleIdx="4" presStyleCnt="6"/>
      <dgm:spPr/>
    </dgm:pt>
    <dgm:pt modelId="{79A7D304-BF55-40D0-9468-608DD33E76C7}" type="pres">
      <dgm:prSet presAssocID="{8DEA1292-0A6B-4CA8-9E9F-C4E272244918}" presName="sp" presStyleCnt="0"/>
      <dgm:spPr/>
    </dgm:pt>
    <dgm:pt modelId="{BE4F584F-64A8-40A1-B6ED-31D9AE7793DF}" type="pres">
      <dgm:prSet presAssocID="{19827FDD-B53F-4D7A-A27F-7AD9DEA754EB}" presName="arrowAndChildren" presStyleCnt="0"/>
      <dgm:spPr/>
    </dgm:pt>
    <dgm:pt modelId="{74524F74-7B24-4159-AACF-A93F455D1BCF}" type="pres">
      <dgm:prSet presAssocID="{19827FDD-B53F-4D7A-A27F-7AD9DEA754EB}" presName="parentTextArrow" presStyleLbl="node1" presStyleIdx="5" presStyleCnt="6"/>
      <dgm:spPr/>
    </dgm:pt>
  </dgm:ptLst>
  <dgm:cxnLst>
    <dgm:cxn modelId="{DADC7924-EA44-4A5B-B3E9-D43E5AFB5C7A}" type="presOf" srcId="{C4D0B33C-40DF-4F73-9C30-7BF5B64A72F0}" destId="{7E1B763B-D748-437A-BBF8-8BA50B928CF0}" srcOrd="0" destOrd="0" presId="urn:microsoft.com/office/officeart/2005/8/layout/process4"/>
    <dgm:cxn modelId="{C04B4B39-CCC3-4E0E-9270-01C9093FBEB0}" type="presOf" srcId="{713BC83D-F4F9-43EB-8D7F-D23AF9EBDD50}" destId="{384AF802-5189-47A4-881A-3227FE0AD097}" srcOrd="0" destOrd="0" presId="urn:microsoft.com/office/officeart/2005/8/layout/process4"/>
    <dgm:cxn modelId="{520C9C42-FC33-4A88-9401-66B746B58BC0}" type="presOf" srcId="{19827FDD-B53F-4D7A-A27F-7AD9DEA754EB}" destId="{74524F74-7B24-4159-AACF-A93F455D1BCF}" srcOrd="0" destOrd="0" presId="urn:microsoft.com/office/officeart/2005/8/layout/process4"/>
    <dgm:cxn modelId="{28B7B166-89AC-4BEE-A907-3B39CC7ABFB2}" srcId="{D5BB533F-BD3C-42A0-AA10-1F271CE7A0A6}" destId="{470187BF-6EB5-4B48-98B5-70A2646DB53A}" srcOrd="4" destOrd="0" parTransId="{D5EDEC86-E216-486A-A356-C863353EF81D}" sibTransId="{10E2B3B0-E0DC-4E23-9E47-8A8747E5A621}"/>
    <dgm:cxn modelId="{889AFC4C-E487-4136-AE32-10B1727E0268}" srcId="{D5BB533F-BD3C-42A0-AA10-1F271CE7A0A6}" destId="{77D95B0E-CB81-4C0F-BD9E-88B75F46D031}" srcOrd="2" destOrd="0" parTransId="{536B44E8-0F96-4B21-B9DC-1792BD3D55FC}" sibTransId="{AA4FB2AD-26CE-4031-89AC-84560BBA6375}"/>
    <dgm:cxn modelId="{FE202D51-AC24-4462-9A27-4BA6CE29BBFF}" type="presOf" srcId="{470187BF-6EB5-4B48-98B5-70A2646DB53A}" destId="{53927281-5399-47A1-BCFC-0E915B1CD1E6}" srcOrd="0" destOrd="0" presId="urn:microsoft.com/office/officeart/2005/8/layout/process4"/>
    <dgm:cxn modelId="{E5C68F55-D14B-426F-B404-C1A53D6766E6}" srcId="{D5BB533F-BD3C-42A0-AA10-1F271CE7A0A6}" destId="{D2346459-AE1C-4020-889E-765C94579773}" srcOrd="5" destOrd="0" parTransId="{A04BDA8B-3A33-4501-BA84-A3473DAF20D4}" sibTransId="{5BA2BE32-23A8-432E-8DDF-C0E2FF9EDFBA}"/>
    <dgm:cxn modelId="{4308739F-DDB4-4001-8BFB-0EA2B79C0AE6}" srcId="{D5BB533F-BD3C-42A0-AA10-1F271CE7A0A6}" destId="{19827FDD-B53F-4D7A-A27F-7AD9DEA754EB}" srcOrd="0" destOrd="0" parTransId="{D27A118F-E62F-4108-804A-DE185C8A10A3}" sibTransId="{8DEA1292-0A6B-4CA8-9E9F-C4E272244918}"/>
    <dgm:cxn modelId="{FC27FFAC-7C21-4FD0-84B8-9E774F6222A2}" type="presOf" srcId="{77D95B0E-CB81-4C0F-BD9E-88B75F46D031}" destId="{12DB4846-9BA6-4445-969A-A7EFE2E81515}" srcOrd="0" destOrd="0" presId="urn:microsoft.com/office/officeart/2005/8/layout/process4"/>
    <dgm:cxn modelId="{D13D49BE-A7D1-4CCD-97BB-31D45803133D}" srcId="{D5BB533F-BD3C-42A0-AA10-1F271CE7A0A6}" destId="{713BC83D-F4F9-43EB-8D7F-D23AF9EBDD50}" srcOrd="3" destOrd="0" parTransId="{E035034F-2A49-4569-86B1-DBB2080DFBAF}" sibTransId="{B1A0FA47-2289-43A9-AD5E-2D07AC4C473C}"/>
    <dgm:cxn modelId="{2AF66BC8-28DE-4BF2-86CA-60F22F3EFD7E}" type="presOf" srcId="{D5BB533F-BD3C-42A0-AA10-1F271CE7A0A6}" destId="{9FD9D36A-1B5E-4AFB-96BE-0EB959EE69B4}" srcOrd="0" destOrd="0" presId="urn:microsoft.com/office/officeart/2005/8/layout/process4"/>
    <dgm:cxn modelId="{D93E43D2-3020-4E1B-A6EC-572DF5D59531}" type="presOf" srcId="{D2346459-AE1C-4020-889E-765C94579773}" destId="{E4F1E845-634E-4F98-901A-BB4B208E0B5B}" srcOrd="0" destOrd="0" presId="urn:microsoft.com/office/officeart/2005/8/layout/process4"/>
    <dgm:cxn modelId="{8FE4F2E9-0FE3-4EEB-9A49-F79BB5FEABA9}" srcId="{D5BB533F-BD3C-42A0-AA10-1F271CE7A0A6}" destId="{C4D0B33C-40DF-4F73-9C30-7BF5B64A72F0}" srcOrd="1" destOrd="0" parTransId="{9A116BB0-E277-4542-B0F9-2BD49ACB4328}" sibTransId="{B84E00B6-4B00-4AE4-ABA3-B938265B7D2B}"/>
    <dgm:cxn modelId="{BD3661D8-C98D-4A09-BF77-9F6E07078151}" type="presParOf" srcId="{9FD9D36A-1B5E-4AFB-96BE-0EB959EE69B4}" destId="{86FCF592-F79F-4C6A-9FB7-282658459E1D}" srcOrd="0" destOrd="0" presId="urn:microsoft.com/office/officeart/2005/8/layout/process4"/>
    <dgm:cxn modelId="{7A65805A-59BD-42B1-80D4-7BC6019BA795}" type="presParOf" srcId="{86FCF592-F79F-4C6A-9FB7-282658459E1D}" destId="{E4F1E845-634E-4F98-901A-BB4B208E0B5B}" srcOrd="0" destOrd="0" presId="urn:microsoft.com/office/officeart/2005/8/layout/process4"/>
    <dgm:cxn modelId="{25F248B4-04B4-400A-A6A9-B59202B2C283}" type="presParOf" srcId="{9FD9D36A-1B5E-4AFB-96BE-0EB959EE69B4}" destId="{428AD6FB-BE8A-4767-9FA6-F00581391E84}" srcOrd="1" destOrd="0" presId="urn:microsoft.com/office/officeart/2005/8/layout/process4"/>
    <dgm:cxn modelId="{B41316A0-305C-4827-B6D1-59A9EE3A7EE5}" type="presParOf" srcId="{9FD9D36A-1B5E-4AFB-96BE-0EB959EE69B4}" destId="{CD503F4A-B26C-47CA-ACCE-171B5BB9A927}" srcOrd="2" destOrd="0" presId="urn:microsoft.com/office/officeart/2005/8/layout/process4"/>
    <dgm:cxn modelId="{2C50A733-2C35-4F70-B08C-BD27E74F7A16}" type="presParOf" srcId="{CD503F4A-B26C-47CA-ACCE-171B5BB9A927}" destId="{53927281-5399-47A1-BCFC-0E915B1CD1E6}" srcOrd="0" destOrd="0" presId="urn:microsoft.com/office/officeart/2005/8/layout/process4"/>
    <dgm:cxn modelId="{2C2EC7F8-3E6E-4A6B-9317-310BCC569914}" type="presParOf" srcId="{9FD9D36A-1B5E-4AFB-96BE-0EB959EE69B4}" destId="{9ADFE7D6-6796-4C99-A23D-C68670B0CEFA}" srcOrd="3" destOrd="0" presId="urn:microsoft.com/office/officeart/2005/8/layout/process4"/>
    <dgm:cxn modelId="{B0D9949E-754F-42F3-AF7C-77F2C3DC2B06}" type="presParOf" srcId="{9FD9D36A-1B5E-4AFB-96BE-0EB959EE69B4}" destId="{7DD3163A-BAD6-4142-939D-7CB13529D059}" srcOrd="4" destOrd="0" presId="urn:microsoft.com/office/officeart/2005/8/layout/process4"/>
    <dgm:cxn modelId="{643C7CB8-CE10-46C7-B65C-8A306D4B06C5}" type="presParOf" srcId="{7DD3163A-BAD6-4142-939D-7CB13529D059}" destId="{384AF802-5189-47A4-881A-3227FE0AD097}" srcOrd="0" destOrd="0" presId="urn:microsoft.com/office/officeart/2005/8/layout/process4"/>
    <dgm:cxn modelId="{602F1009-3BE6-46C6-8D4D-C3160077ED02}" type="presParOf" srcId="{9FD9D36A-1B5E-4AFB-96BE-0EB959EE69B4}" destId="{2FE43BCD-7CC9-49A9-B157-8F45BA93AD53}" srcOrd="5" destOrd="0" presId="urn:microsoft.com/office/officeart/2005/8/layout/process4"/>
    <dgm:cxn modelId="{F1F06526-9673-4884-83B7-F08EA45D3320}" type="presParOf" srcId="{9FD9D36A-1B5E-4AFB-96BE-0EB959EE69B4}" destId="{88CC6303-3672-43A7-974F-A6E510C98B63}" srcOrd="6" destOrd="0" presId="urn:microsoft.com/office/officeart/2005/8/layout/process4"/>
    <dgm:cxn modelId="{716A1151-24FB-49A0-9CD5-C5429E79AB0E}" type="presParOf" srcId="{88CC6303-3672-43A7-974F-A6E510C98B63}" destId="{12DB4846-9BA6-4445-969A-A7EFE2E81515}" srcOrd="0" destOrd="0" presId="urn:microsoft.com/office/officeart/2005/8/layout/process4"/>
    <dgm:cxn modelId="{D9B5A1D4-9556-4480-94DC-B8F9EB6368E3}" type="presParOf" srcId="{9FD9D36A-1B5E-4AFB-96BE-0EB959EE69B4}" destId="{0537E635-92A5-4EF4-937F-4B1D9CBC231E}" srcOrd="7" destOrd="0" presId="urn:microsoft.com/office/officeart/2005/8/layout/process4"/>
    <dgm:cxn modelId="{491DAC36-F27E-4966-9D90-712C3CA2F6DF}" type="presParOf" srcId="{9FD9D36A-1B5E-4AFB-96BE-0EB959EE69B4}" destId="{F0F59FC0-D219-4D64-A5C9-F636F4DAAD34}" srcOrd="8" destOrd="0" presId="urn:microsoft.com/office/officeart/2005/8/layout/process4"/>
    <dgm:cxn modelId="{64834161-621F-4B6E-A4CC-5D5A9307560D}" type="presParOf" srcId="{F0F59FC0-D219-4D64-A5C9-F636F4DAAD34}" destId="{7E1B763B-D748-437A-BBF8-8BA50B928CF0}" srcOrd="0" destOrd="0" presId="urn:microsoft.com/office/officeart/2005/8/layout/process4"/>
    <dgm:cxn modelId="{3EBC1B32-AC91-460F-B92E-0997FC648D80}" type="presParOf" srcId="{9FD9D36A-1B5E-4AFB-96BE-0EB959EE69B4}" destId="{79A7D304-BF55-40D0-9468-608DD33E76C7}" srcOrd="9" destOrd="0" presId="urn:microsoft.com/office/officeart/2005/8/layout/process4"/>
    <dgm:cxn modelId="{0DE224B2-35AA-4043-8D3C-B069D601D63B}" type="presParOf" srcId="{9FD9D36A-1B5E-4AFB-96BE-0EB959EE69B4}" destId="{BE4F584F-64A8-40A1-B6ED-31D9AE7793DF}" srcOrd="10" destOrd="0" presId="urn:microsoft.com/office/officeart/2005/8/layout/process4"/>
    <dgm:cxn modelId="{CF182FC3-6E1B-4491-9523-CDD21A149F9C}" type="presParOf" srcId="{BE4F584F-64A8-40A1-B6ED-31D9AE7793DF}" destId="{74524F74-7B24-4159-AACF-A93F455D1BC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655FC89-C625-406C-A983-F712DAE746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65E061C-AA31-4B98-923E-8AD8922E4D11}">
      <dgm:prSet/>
      <dgm:spPr>
        <a:solidFill>
          <a:schemeClr val="tx2"/>
        </a:solidFill>
      </dgm:spPr>
      <dgm:t>
        <a:bodyPr/>
        <a:lstStyle/>
        <a:p>
          <a:r>
            <a:rPr lang="en-US" sz="2800" b="1" dirty="0"/>
            <a:t>Determine whether your forecast can be:</a:t>
          </a:r>
          <a:endParaRPr lang="en-US" sz="2800" dirty="0"/>
        </a:p>
      </dgm:t>
    </dgm:pt>
    <dgm:pt modelId="{528F32BE-C331-4E51-B58C-F2879A4C2CF6}" type="parTrans" cxnId="{A4DB6D54-D89B-41F1-AAB8-22A30AE3EB3B}">
      <dgm:prSet/>
      <dgm:spPr/>
      <dgm:t>
        <a:bodyPr/>
        <a:lstStyle/>
        <a:p>
          <a:endParaRPr lang="en-US"/>
        </a:p>
      </dgm:t>
    </dgm:pt>
    <dgm:pt modelId="{C66486B6-78AD-4D68-98EA-FF5E932B0354}" type="sibTrans" cxnId="{A4DB6D54-D89B-41F1-AAB8-22A30AE3EB3B}">
      <dgm:prSet/>
      <dgm:spPr>
        <a:solidFill>
          <a:schemeClr val="tx1">
            <a:lumMod val="65000"/>
            <a:lumOff val="35000"/>
          </a:schemeClr>
        </a:solidFill>
        <a:ln w="28575">
          <a:solidFill>
            <a:schemeClr val="bg2">
              <a:alpha val="90000"/>
            </a:schemeClr>
          </a:solidFill>
        </a:ln>
      </dgm:spPr>
      <dgm:t>
        <a:bodyPr/>
        <a:lstStyle/>
        <a:p>
          <a:endParaRPr lang="en-US"/>
        </a:p>
      </dgm:t>
    </dgm:pt>
    <dgm:pt modelId="{F54175DB-E143-433D-956F-A9CFD73D3F93}">
      <dgm:prSet custT="1"/>
      <dgm:spPr>
        <a:solidFill>
          <a:schemeClr val="tx2"/>
        </a:solidFill>
      </dgm:spPr>
      <dgm:t>
        <a:bodyPr/>
        <a:lstStyle/>
        <a:p>
          <a:r>
            <a:rPr lang="en-US" sz="2000" b="1" dirty="0"/>
            <a:t>Effectively prepared using qualitative techniques.</a:t>
          </a:r>
          <a:endParaRPr lang="en-US" sz="2000" dirty="0"/>
        </a:p>
      </dgm:t>
    </dgm:pt>
    <dgm:pt modelId="{97517FBC-FF86-4613-B3A5-DBE9AEE320CC}" type="parTrans" cxnId="{4803EA58-98D4-4739-9808-AA4A10ECB887}">
      <dgm:prSet/>
      <dgm:spPr/>
      <dgm:t>
        <a:bodyPr/>
        <a:lstStyle/>
        <a:p>
          <a:endParaRPr lang="en-US"/>
        </a:p>
      </dgm:t>
    </dgm:pt>
    <dgm:pt modelId="{FC3323D3-AE36-4412-A2FE-E8A6BDABD0E4}" type="sibTrans" cxnId="{4803EA58-98D4-4739-9808-AA4A10ECB887}">
      <dgm:prSet/>
      <dgm:spPr/>
      <dgm:t>
        <a:bodyPr/>
        <a:lstStyle/>
        <a:p>
          <a:endParaRPr lang="en-US"/>
        </a:p>
      </dgm:t>
    </dgm:pt>
    <dgm:pt modelId="{C4285C77-0B23-4059-A1F9-BAB915C1601B}">
      <dgm:prSet custT="1"/>
      <dgm:spPr>
        <a:solidFill>
          <a:schemeClr val="tx2"/>
        </a:solidFill>
      </dgm:spPr>
      <dgm:t>
        <a:bodyPr/>
        <a:lstStyle/>
        <a:p>
          <a:r>
            <a:rPr lang="en-US" sz="2000" b="1" dirty="0"/>
            <a:t>If not, employ quantitative techniques.</a:t>
          </a:r>
          <a:endParaRPr lang="en-US" sz="2000" dirty="0"/>
        </a:p>
      </dgm:t>
    </dgm:pt>
    <dgm:pt modelId="{CB572666-B255-4176-A80C-1EAB7FE714F1}" type="parTrans" cxnId="{3B55140C-3DEF-4306-98C4-2690D57B949A}">
      <dgm:prSet/>
      <dgm:spPr/>
      <dgm:t>
        <a:bodyPr/>
        <a:lstStyle/>
        <a:p>
          <a:endParaRPr lang="en-US"/>
        </a:p>
      </dgm:t>
    </dgm:pt>
    <dgm:pt modelId="{94D8BA37-C93B-40C6-97A3-149BD307FEFD}" type="sibTrans" cxnId="{3B55140C-3DEF-4306-98C4-2690D57B949A}">
      <dgm:prSet/>
      <dgm:spPr/>
      <dgm:t>
        <a:bodyPr/>
        <a:lstStyle/>
        <a:p>
          <a:endParaRPr lang="en-US"/>
        </a:p>
      </dgm:t>
    </dgm:pt>
    <dgm:pt modelId="{548259AB-1D8F-493E-BE2F-D2F64CE7AA40}">
      <dgm:prSet custT="1"/>
      <dgm:spPr>
        <a:solidFill>
          <a:schemeClr val="accent2"/>
        </a:solidFill>
      </dgm:spPr>
      <dgm:t>
        <a:bodyPr/>
        <a:lstStyle/>
        <a:p>
          <a:r>
            <a:rPr lang="en-US" sz="2000" dirty="0"/>
            <a:t>If necessary, determine the appropriate quantitative forecasting methodology.</a:t>
          </a:r>
        </a:p>
      </dgm:t>
    </dgm:pt>
    <dgm:pt modelId="{307E0677-37B5-4C45-9BC5-11EE549E0CA4}" type="parTrans" cxnId="{290F30DC-5B78-425E-A578-833950439C72}">
      <dgm:prSet/>
      <dgm:spPr/>
      <dgm:t>
        <a:bodyPr/>
        <a:lstStyle/>
        <a:p>
          <a:endParaRPr lang="en-US"/>
        </a:p>
      </dgm:t>
    </dgm:pt>
    <dgm:pt modelId="{27CD6964-398F-45B5-B54A-80A927558EFD}" type="sibTrans" cxnId="{290F30DC-5B78-425E-A578-833950439C72}">
      <dgm:prSet/>
      <dgm:spPr/>
      <dgm:t>
        <a:bodyPr/>
        <a:lstStyle/>
        <a:p>
          <a:endParaRPr lang="en-US"/>
        </a:p>
      </dgm:t>
    </dgm:pt>
    <dgm:pt modelId="{EAD125E2-04B5-46D8-84F9-4FAD2CD893D3}" type="pres">
      <dgm:prSet presAssocID="{B655FC89-C625-406C-A983-F712DAE74651}" presName="outerComposite" presStyleCnt="0">
        <dgm:presLayoutVars>
          <dgm:chMax val="5"/>
          <dgm:dir/>
          <dgm:resizeHandles val="exact"/>
        </dgm:presLayoutVars>
      </dgm:prSet>
      <dgm:spPr/>
    </dgm:pt>
    <dgm:pt modelId="{EBC0161B-DE0F-4F14-959B-DF84ACC8FC35}" type="pres">
      <dgm:prSet presAssocID="{B655FC89-C625-406C-A983-F712DAE74651}" presName="dummyMaxCanvas" presStyleCnt="0">
        <dgm:presLayoutVars/>
      </dgm:prSet>
      <dgm:spPr/>
    </dgm:pt>
    <dgm:pt modelId="{DA74BCBA-0A5C-4E22-8D5F-8A7159039124}" type="pres">
      <dgm:prSet presAssocID="{B655FC89-C625-406C-A983-F712DAE74651}" presName="TwoNodes_1" presStyleLbl="node1" presStyleIdx="0" presStyleCnt="2">
        <dgm:presLayoutVars>
          <dgm:bulletEnabled val="1"/>
        </dgm:presLayoutVars>
      </dgm:prSet>
      <dgm:spPr/>
    </dgm:pt>
    <dgm:pt modelId="{7D97E430-EB74-44EC-B88D-EC1703F2DE70}" type="pres">
      <dgm:prSet presAssocID="{B655FC89-C625-406C-A983-F712DAE74651}" presName="TwoNodes_2" presStyleLbl="node1" presStyleIdx="1" presStyleCnt="2">
        <dgm:presLayoutVars>
          <dgm:bulletEnabled val="1"/>
        </dgm:presLayoutVars>
      </dgm:prSet>
      <dgm:spPr/>
    </dgm:pt>
    <dgm:pt modelId="{3497E339-76C7-4151-ADCB-EE2A7703669B}" type="pres">
      <dgm:prSet presAssocID="{B655FC89-C625-406C-A983-F712DAE74651}" presName="TwoConn_1-2" presStyleLbl="fgAccFollowNode1" presStyleIdx="0" presStyleCnt="1">
        <dgm:presLayoutVars>
          <dgm:bulletEnabled val="1"/>
        </dgm:presLayoutVars>
      </dgm:prSet>
      <dgm:spPr/>
    </dgm:pt>
    <dgm:pt modelId="{346B2C37-309E-474B-9CE5-541B8731C016}" type="pres">
      <dgm:prSet presAssocID="{B655FC89-C625-406C-A983-F712DAE74651}" presName="TwoNodes_1_text" presStyleLbl="node1" presStyleIdx="1" presStyleCnt="2">
        <dgm:presLayoutVars>
          <dgm:bulletEnabled val="1"/>
        </dgm:presLayoutVars>
      </dgm:prSet>
      <dgm:spPr/>
    </dgm:pt>
    <dgm:pt modelId="{E09BC648-FCB2-477A-B96A-C4C584AF4CCA}" type="pres">
      <dgm:prSet presAssocID="{B655FC89-C625-406C-A983-F712DAE74651}" presName="TwoNodes_2_text" presStyleLbl="node1" presStyleIdx="1" presStyleCnt="2">
        <dgm:presLayoutVars>
          <dgm:bulletEnabled val="1"/>
        </dgm:presLayoutVars>
      </dgm:prSet>
      <dgm:spPr/>
    </dgm:pt>
  </dgm:ptLst>
  <dgm:cxnLst>
    <dgm:cxn modelId="{DB9BA305-FA26-4CE5-9386-3F184786B280}" type="presOf" srcId="{565E061C-AA31-4B98-923E-8AD8922E4D11}" destId="{346B2C37-309E-474B-9CE5-541B8731C016}" srcOrd="1" destOrd="0" presId="urn:microsoft.com/office/officeart/2005/8/layout/vProcess5"/>
    <dgm:cxn modelId="{0E4A7909-254D-4466-A89A-1357C6AB2335}" type="presOf" srcId="{C66486B6-78AD-4D68-98EA-FF5E932B0354}" destId="{3497E339-76C7-4151-ADCB-EE2A7703669B}" srcOrd="0" destOrd="0" presId="urn:microsoft.com/office/officeart/2005/8/layout/vProcess5"/>
    <dgm:cxn modelId="{3B55140C-3DEF-4306-98C4-2690D57B949A}" srcId="{565E061C-AA31-4B98-923E-8AD8922E4D11}" destId="{C4285C77-0B23-4059-A1F9-BAB915C1601B}" srcOrd="1" destOrd="0" parTransId="{CB572666-B255-4176-A80C-1EAB7FE714F1}" sibTransId="{94D8BA37-C93B-40C6-97A3-149BD307FEFD}"/>
    <dgm:cxn modelId="{4E11E71B-86AD-4611-A2B9-7F1C2F62BF7C}" type="presOf" srcId="{C4285C77-0B23-4059-A1F9-BAB915C1601B}" destId="{346B2C37-309E-474B-9CE5-541B8731C016}" srcOrd="1" destOrd="2" presId="urn:microsoft.com/office/officeart/2005/8/layout/vProcess5"/>
    <dgm:cxn modelId="{0E0CF941-EDAB-4018-B851-1FD09D418451}" type="presOf" srcId="{548259AB-1D8F-493E-BE2F-D2F64CE7AA40}" destId="{7D97E430-EB74-44EC-B88D-EC1703F2DE70}" srcOrd="0" destOrd="0" presId="urn:microsoft.com/office/officeart/2005/8/layout/vProcess5"/>
    <dgm:cxn modelId="{A4DB6D54-D89B-41F1-AAB8-22A30AE3EB3B}" srcId="{B655FC89-C625-406C-A983-F712DAE74651}" destId="{565E061C-AA31-4B98-923E-8AD8922E4D11}" srcOrd="0" destOrd="0" parTransId="{528F32BE-C331-4E51-B58C-F2879A4C2CF6}" sibTransId="{C66486B6-78AD-4D68-98EA-FF5E932B0354}"/>
    <dgm:cxn modelId="{AE18E578-E029-4C94-A8C2-D76B1E692D71}" type="presOf" srcId="{C4285C77-0B23-4059-A1F9-BAB915C1601B}" destId="{DA74BCBA-0A5C-4E22-8D5F-8A7159039124}" srcOrd="0" destOrd="2" presId="urn:microsoft.com/office/officeart/2005/8/layout/vProcess5"/>
    <dgm:cxn modelId="{4803EA58-98D4-4739-9808-AA4A10ECB887}" srcId="{565E061C-AA31-4B98-923E-8AD8922E4D11}" destId="{F54175DB-E143-433D-956F-A9CFD73D3F93}" srcOrd="0" destOrd="0" parTransId="{97517FBC-FF86-4613-B3A5-DBE9AEE320CC}" sibTransId="{FC3323D3-AE36-4412-A2FE-E8A6BDABD0E4}"/>
    <dgm:cxn modelId="{0A67707C-05FE-487B-AAB5-399DABC3AE49}" type="presOf" srcId="{F54175DB-E143-433D-956F-A9CFD73D3F93}" destId="{DA74BCBA-0A5C-4E22-8D5F-8A7159039124}" srcOrd="0" destOrd="1" presId="urn:microsoft.com/office/officeart/2005/8/layout/vProcess5"/>
    <dgm:cxn modelId="{0C6F6497-7BDE-4B62-BF32-7CB1D5632258}" type="presOf" srcId="{548259AB-1D8F-493E-BE2F-D2F64CE7AA40}" destId="{E09BC648-FCB2-477A-B96A-C4C584AF4CCA}" srcOrd="1" destOrd="0" presId="urn:microsoft.com/office/officeart/2005/8/layout/vProcess5"/>
    <dgm:cxn modelId="{0FA33BBD-99CA-4EF3-8B80-E31E47515587}" type="presOf" srcId="{F54175DB-E143-433D-956F-A9CFD73D3F93}" destId="{346B2C37-309E-474B-9CE5-541B8731C016}" srcOrd="1" destOrd="1" presId="urn:microsoft.com/office/officeart/2005/8/layout/vProcess5"/>
    <dgm:cxn modelId="{3837B8D4-F044-4E6E-956A-3C64A6276231}" type="presOf" srcId="{565E061C-AA31-4B98-923E-8AD8922E4D11}" destId="{DA74BCBA-0A5C-4E22-8D5F-8A7159039124}" srcOrd="0" destOrd="0" presId="urn:microsoft.com/office/officeart/2005/8/layout/vProcess5"/>
    <dgm:cxn modelId="{290F30DC-5B78-425E-A578-833950439C72}" srcId="{B655FC89-C625-406C-A983-F712DAE74651}" destId="{548259AB-1D8F-493E-BE2F-D2F64CE7AA40}" srcOrd="1" destOrd="0" parTransId="{307E0677-37B5-4C45-9BC5-11EE549E0CA4}" sibTransId="{27CD6964-398F-45B5-B54A-80A927558EFD}"/>
    <dgm:cxn modelId="{84ADD3E7-7073-4DCD-B399-D4E9FA7A3F8D}" type="presOf" srcId="{B655FC89-C625-406C-A983-F712DAE74651}" destId="{EAD125E2-04B5-46D8-84F9-4FAD2CD893D3}" srcOrd="0" destOrd="0" presId="urn:microsoft.com/office/officeart/2005/8/layout/vProcess5"/>
    <dgm:cxn modelId="{32EC16EC-4CC8-4733-9CB4-FA1076CF46AB}" type="presParOf" srcId="{EAD125E2-04B5-46D8-84F9-4FAD2CD893D3}" destId="{EBC0161B-DE0F-4F14-959B-DF84ACC8FC35}" srcOrd="0" destOrd="0" presId="urn:microsoft.com/office/officeart/2005/8/layout/vProcess5"/>
    <dgm:cxn modelId="{8E9F4B77-727D-4D38-B96B-0127E6ADD17F}" type="presParOf" srcId="{EAD125E2-04B5-46D8-84F9-4FAD2CD893D3}" destId="{DA74BCBA-0A5C-4E22-8D5F-8A7159039124}" srcOrd="1" destOrd="0" presId="urn:microsoft.com/office/officeart/2005/8/layout/vProcess5"/>
    <dgm:cxn modelId="{D0636DA4-85C6-45AA-888B-5858198284B0}" type="presParOf" srcId="{EAD125E2-04B5-46D8-84F9-4FAD2CD893D3}" destId="{7D97E430-EB74-44EC-B88D-EC1703F2DE70}" srcOrd="2" destOrd="0" presId="urn:microsoft.com/office/officeart/2005/8/layout/vProcess5"/>
    <dgm:cxn modelId="{B6C6CD2B-3431-492B-BD8A-974585F7401E}" type="presParOf" srcId="{EAD125E2-04B5-46D8-84F9-4FAD2CD893D3}" destId="{3497E339-76C7-4151-ADCB-EE2A7703669B}" srcOrd="3" destOrd="0" presId="urn:microsoft.com/office/officeart/2005/8/layout/vProcess5"/>
    <dgm:cxn modelId="{03BE43BB-7247-44DE-8C59-3930FA2F9B46}" type="presParOf" srcId="{EAD125E2-04B5-46D8-84F9-4FAD2CD893D3}" destId="{346B2C37-309E-474B-9CE5-541B8731C016}" srcOrd="4" destOrd="0" presId="urn:microsoft.com/office/officeart/2005/8/layout/vProcess5"/>
    <dgm:cxn modelId="{4DDB512A-7BDC-444C-AC1B-66E557764B19}" type="presParOf" srcId="{EAD125E2-04B5-46D8-84F9-4FAD2CD893D3}" destId="{E09BC648-FCB2-477A-B96A-C4C584AF4CC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78C1995-9CAF-42DC-A393-18F3A3D8C675}"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29664762-B92C-40BF-919E-942DC4464847}">
      <dgm:prSet custT="1"/>
      <dgm:spPr/>
      <dgm:t>
        <a:bodyPr/>
        <a:lstStyle/>
        <a:p>
          <a:pPr algn="ctr"/>
          <a:r>
            <a:rPr lang="en-US" sz="2800" baseline="0" dirty="0"/>
            <a:t>Does your agency analyze year-to-date data and adjust the budget based on forecasting expected trends?</a:t>
          </a:r>
        </a:p>
      </dgm:t>
    </dgm:pt>
    <dgm:pt modelId="{02D50D43-B884-46AA-B509-9D776305F574}" type="parTrans" cxnId="{E85D4259-C1F4-45E6-BEFC-4DC94AA771F5}">
      <dgm:prSet/>
      <dgm:spPr/>
      <dgm:t>
        <a:bodyPr/>
        <a:lstStyle/>
        <a:p>
          <a:endParaRPr lang="en-US"/>
        </a:p>
      </dgm:t>
    </dgm:pt>
    <dgm:pt modelId="{4E1C7D0E-540A-44E1-B97A-7628DDA7D0B5}" type="sibTrans" cxnId="{E85D4259-C1F4-45E6-BEFC-4DC94AA771F5}">
      <dgm:prSet phldrT="1" phldr="0"/>
      <dgm:spPr/>
      <dgm:t>
        <a:bodyPr/>
        <a:lstStyle/>
        <a:p>
          <a:r>
            <a:rPr lang="en-US"/>
            <a:t>1</a:t>
          </a:r>
          <a:endParaRPr lang="en-US" dirty="0"/>
        </a:p>
      </dgm:t>
    </dgm:pt>
    <dgm:pt modelId="{E9107D8D-2C7F-433F-AA86-52B509046995}">
      <dgm:prSet custT="1"/>
      <dgm:spPr/>
      <dgm:t>
        <a:bodyPr/>
        <a:lstStyle/>
        <a:p>
          <a:pPr algn="ctr"/>
          <a:r>
            <a:rPr lang="en-US" sz="2800" baseline="0" dirty="0"/>
            <a:t>Are there changes that you might consider making to your existing forecasting methodologies?</a:t>
          </a:r>
          <a:endParaRPr lang="en-US" sz="2800" baseline="0" dirty="0">
            <a:solidFill>
              <a:schemeClr val="tx2"/>
            </a:solidFill>
          </a:endParaRPr>
        </a:p>
      </dgm:t>
    </dgm:pt>
    <dgm:pt modelId="{C46F3783-D36A-46CA-BEEF-BA2BE584602D}" type="parTrans" cxnId="{9064A4FD-F826-43B3-A87B-42189EBE7D55}">
      <dgm:prSet/>
      <dgm:spPr/>
      <dgm:t>
        <a:bodyPr/>
        <a:lstStyle/>
        <a:p>
          <a:endParaRPr lang="en-US"/>
        </a:p>
      </dgm:t>
    </dgm:pt>
    <dgm:pt modelId="{BACB7416-938D-462D-8E2C-CB7FB742DDDD}" type="sibTrans" cxnId="{9064A4FD-F826-43B3-A87B-42189EBE7D55}">
      <dgm:prSet phldrT="2" phldr="0"/>
      <dgm:spPr/>
      <dgm:t>
        <a:bodyPr/>
        <a:lstStyle/>
        <a:p>
          <a:r>
            <a:rPr lang="en-US"/>
            <a:t>2</a:t>
          </a:r>
          <a:endParaRPr lang="en-US" dirty="0"/>
        </a:p>
      </dgm:t>
    </dgm:pt>
    <dgm:pt modelId="{5DF2CF49-9D13-442D-ABBF-491215A11894}" type="pres">
      <dgm:prSet presAssocID="{078C1995-9CAF-42DC-A393-18F3A3D8C675}" presName="Name0" presStyleCnt="0">
        <dgm:presLayoutVars>
          <dgm:animLvl val="lvl"/>
          <dgm:resizeHandles val="exact"/>
        </dgm:presLayoutVars>
      </dgm:prSet>
      <dgm:spPr/>
    </dgm:pt>
    <dgm:pt modelId="{EC1C2438-C4B5-40AC-AF57-863AB72C7F2B}" type="pres">
      <dgm:prSet presAssocID="{29664762-B92C-40BF-919E-942DC4464847}" presName="compositeNode" presStyleCnt="0">
        <dgm:presLayoutVars>
          <dgm:bulletEnabled val="1"/>
        </dgm:presLayoutVars>
      </dgm:prSet>
      <dgm:spPr/>
    </dgm:pt>
    <dgm:pt modelId="{12EBA101-89D6-45A7-925E-7917CA722FF9}" type="pres">
      <dgm:prSet presAssocID="{29664762-B92C-40BF-919E-942DC4464847}" presName="bgRect" presStyleLbl="bgAccFollowNode1" presStyleIdx="0" presStyleCnt="2"/>
      <dgm:spPr/>
    </dgm:pt>
    <dgm:pt modelId="{85E3F79B-8DCB-4BE7-8184-96C319CDB012}" type="pres">
      <dgm:prSet presAssocID="{4E1C7D0E-540A-44E1-B97A-7628DDA7D0B5}" presName="sibTransNodeCircle" presStyleLbl="alignNode1" presStyleIdx="0" presStyleCnt="4">
        <dgm:presLayoutVars>
          <dgm:chMax val="0"/>
          <dgm:bulletEnabled/>
        </dgm:presLayoutVars>
      </dgm:prSet>
      <dgm:spPr/>
    </dgm:pt>
    <dgm:pt modelId="{C9DA263B-F48C-49C9-BFCB-02DEF95AD1D7}" type="pres">
      <dgm:prSet presAssocID="{29664762-B92C-40BF-919E-942DC4464847}" presName="bottomLine" presStyleLbl="alignNode1" presStyleIdx="1" presStyleCnt="4">
        <dgm:presLayoutVars/>
      </dgm:prSet>
      <dgm:spPr/>
    </dgm:pt>
    <dgm:pt modelId="{10181A73-B68C-46AA-ACFD-84CF6E7175AB}" type="pres">
      <dgm:prSet presAssocID="{29664762-B92C-40BF-919E-942DC4464847}" presName="nodeText" presStyleLbl="bgAccFollowNode1" presStyleIdx="0" presStyleCnt="2">
        <dgm:presLayoutVars>
          <dgm:bulletEnabled val="1"/>
        </dgm:presLayoutVars>
      </dgm:prSet>
      <dgm:spPr/>
    </dgm:pt>
    <dgm:pt modelId="{2544A056-51E7-4223-86B6-9C62C29A2214}" type="pres">
      <dgm:prSet presAssocID="{4E1C7D0E-540A-44E1-B97A-7628DDA7D0B5}" presName="sibTrans" presStyleCnt="0"/>
      <dgm:spPr/>
    </dgm:pt>
    <dgm:pt modelId="{01230BCD-C370-456A-99A3-5E9DADBF4F13}" type="pres">
      <dgm:prSet presAssocID="{E9107D8D-2C7F-433F-AA86-52B509046995}" presName="compositeNode" presStyleCnt="0">
        <dgm:presLayoutVars>
          <dgm:bulletEnabled val="1"/>
        </dgm:presLayoutVars>
      </dgm:prSet>
      <dgm:spPr/>
    </dgm:pt>
    <dgm:pt modelId="{7930E84A-0CDA-4514-A94D-769EB47FF54F}" type="pres">
      <dgm:prSet presAssocID="{E9107D8D-2C7F-433F-AA86-52B509046995}" presName="bgRect" presStyleLbl="bgAccFollowNode1" presStyleIdx="1" presStyleCnt="2"/>
      <dgm:spPr/>
    </dgm:pt>
    <dgm:pt modelId="{127A905E-4BD6-423B-9E2F-2402E942B823}" type="pres">
      <dgm:prSet presAssocID="{BACB7416-938D-462D-8E2C-CB7FB742DDDD}" presName="sibTransNodeCircle" presStyleLbl="alignNode1" presStyleIdx="2" presStyleCnt="4">
        <dgm:presLayoutVars>
          <dgm:chMax val="0"/>
          <dgm:bulletEnabled/>
        </dgm:presLayoutVars>
      </dgm:prSet>
      <dgm:spPr/>
    </dgm:pt>
    <dgm:pt modelId="{D2BE07C2-BBD7-45CD-82F1-73A0A26D05DC}" type="pres">
      <dgm:prSet presAssocID="{E9107D8D-2C7F-433F-AA86-52B509046995}" presName="bottomLine" presStyleLbl="alignNode1" presStyleIdx="3" presStyleCnt="4">
        <dgm:presLayoutVars/>
      </dgm:prSet>
      <dgm:spPr/>
    </dgm:pt>
    <dgm:pt modelId="{0AB07194-2407-4EDB-8EA2-519F0C0EFBCC}" type="pres">
      <dgm:prSet presAssocID="{E9107D8D-2C7F-433F-AA86-52B509046995}" presName="nodeText" presStyleLbl="bgAccFollowNode1" presStyleIdx="1" presStyleCnt="2">
        <dgm:presLayoutVars>
          <dgm:bulletEnabled val="1"/>
        </dgm:presLayoutVars>
      </dgm:prSet>
      <dgm:spPr/>
    </dgm:pt>
  </dgm:ptLst>
  <dgm:cxnLst>
    <dgm:cxn modelId="{CAE94C13-3CFC-4EB2-9D7F-808515257F97}" type="presOf" srcId="{29664762-B92C-40BF-919E-942DC4464847}" destId="{10181A73-B68C-46AA-ACFD-84CF6E7175AB}" srcOrd="1" destOrd="0" presId="urn:microsoft.com/office/officeart/2016/7/layout/BasicLinearProcessNumbered"/>
    <dgm:cxn modelId="{AB8A5E2A-C20E-4122-8EF5-D6F8E4A32B39}" type="presOf" srcId="{E9107D8D-2C7F-433F-AA86-52B509046995}" destId="{7930E84A-0CDA-4514-A94D-769EB47FF54F}" srcOrd="0" destOrd="0" presId="urn:microsoft.com/office/officeart/2016/7/layout/BasicLinearProcessNumbered"/>
    <dgm:cxn modelId="{2AC0884F-41D3-4958-B26D-576817955A5B}" type="presOf" srcId="{E9107D8D-2C7F-433F-AA86-52B509046995}" destId="{0AB07194-2407-4EDB-8EA2-519F0C0EFBCC}" srcOrd="1" destOrd="0" presId="urn:microsoft.com/office/officeart/2016/7/layout/BasicLinearProcessNumbered"/>
    <dgm:cxn modelId="{E85D4259-C1F4-45E6-BEFC-4DC94AA771F5}" srcId="{078C1995-9CAF-42DC-A393-18F3A3D8C675}" destId="{29664762-B92C-40BF-919E-942DC4464847}" srcOrd="0" destOrd="0" parTransId="{02D50D43-B884-46AA-B509-9D776305F574}" sibTransId="{4E1C7D0E-540A-44E1-B97A-7628DDA7D0B5}"/>
    <dgm:cxn modelId="{4FE50395-8209-4AC2-83FC-EAAEEB4EF2F8}" type="presOf" srcId="{BACB7416-938D-462D-8E2C-CB7FB742DDDD}" destId="{127A905E-4BD6-423B-9E2F-2402E942B823}" srcOrd="0" destOrd="0" presId="urn:microsoft.com/office/officeart/2016/7/layout/BasicLinearProcessNumbered"/>
    <dgm:cxn modelId="{4C2D9497-3A0F-473F-A24F-47BBEE1AE807}" type="presOf" srcId="{29664762-B92C-40BF-919E-942DC4464847}" destId="{12EBA101-89D6-45A7-925E-7917CA722FF9}" srcOrd="0" destOrd="0" presId="urn:microsoft.com/office/officeart/2016/7/layout/BasicLinearProcessNumbered"/>
    <dgm:cxn modelId="{6BBE6CB8-D438-4A7A-A4FC-4451F25C08C3}" type="presOf" srcId="{4E1C7D0E-540A-44E1-B97A-7628DDA7D0B5}" destId="{85E3F79B-8DCB-4BE7-8184-96C319CDB012}" srcOrd="0" destOrd="0" presId="urn:microsoft.com/office/officeart/2016/7/layout/BasicLinearProcessNumbered"/>
    <dgm:cxn modelId="{408B52CE-5555-4C94-91B4-4A8A92EF54B1}" type="presOf" srcId="{078C1995-9CAF-42DC-A393-18F3A3D8C675}" destId="{5DF2CF49-9D13-442D-ABBF-491215A11894}" srcOrd="0" destOrd="0" presId="urn:microsoft.com/office/officeart/2016/7/layout/BasicLinearProcessNumbered"/>
    <dgm:cxn modelId="{9064A4FD-F826-43B3-A87B-42189EBE7D55}" srcId="{078C1995-9CAF-42DC-A393-18F3A3D8C675}" destId="{E9107D8D-2C7F-433F-AA86-52B509046995}" srcOrd="1" destOrd="0" parTransId="{C46F3783-D36A-46CA-BEEF-BA2BE584602D}" sibTransId="{BACB7416-938D-462D-8E2C-CB7FB742DDDD}"/>
    <dgm:cxn modelId="{6A5A048B-2DE7-48B2-A1AC-C44E4E434E43}" type="presParOf" srcId="{5DF2CF49-9D13-442D-ABBF-491215A11894}" destId="{EC1C2438-C4B5-40AC-AF57-863AB72C7F2B}" srcOrd="0" destOrd="0" presId="urn:microsoft.com/office/officeart/2016/7/layout/BasicLinearProcessNumbered"/>
    <dgm:cxn modelId="{CC8BBD48-4E4E-4210-98B2-67D45167BB42}" type="presParOf" srcId="{EC1C2438-C4B5-40AC-AF57-863AB72C7F2B}" destId="{12EBA101-89D6-45A7-925E-7917CA722FF9}" srcOrd="0" destOrd="0" presId="urn:microsoft.com/office/officeart/2016/7/layout/BasicLinearProcessNumbered"/>
    <dgm:cxn modelId="{F10F7D6D-8F59-4ABF-9DC8-55726E47970E}" type="presParOf" srcId="{EC1C2438-C4B5-40AC-AF57-863AB72C7F2B}" destId="{85E3F79B-8DCB-4BE7-8184-96C319CDB012}" srcOrd="1" destOrd="0" presId="urn:microsoft.com/office/officeart/2016/7/layout/BasicLinearProcessNumbered"/>
    <dgm:cxn modelId="{67D92111-71C1-42C2-9635-133E4021567B}" type="presParOf" srcId="{EC1C2438-C4B5-40AC-AF57-863AB72C7F2B}" destId="{C9DA263B-F48C-49C9-BFCB-02DEF95AD1D7}" srcOrd="2" destOrd="0" presId="urn:microsoft.com/office/officeart/2016/7/layout/BasicLinearProcessNumbered"/>
    <dgm:cxn modelId="{52A183DE-8C41-4F11-9255-2504B2D917C6}" type="presParOf" srcId="{EC1C2438-C4B5-40AC-AF57-863AB72C7F2B}" destId="{10181A73-B68C-46AA-ACFD-84CF6E7175AB}" srcOrd="3" destOrd="0" presId="urn:microsoft.com/office/officeart/2016/7/layout/BasicLinearProcessNumbered"/>
    <dgm:cxn modelId="{31155C4D-37D5-44A3-9C15-0B08D1E941DC}" type="presParOf" srcId="{5DF2CF49-9D13-442D-ABBF-491215A11894}" destId="{2544A056-51E7-4223-86B6-9C62C29A2214}" srcOrd="1" destOrd="0" presId="urn:microsoft.com/office/officeart/2016/7/layout/BasicLinearProcessNumbered"/>
    <dgm:cxn modelId="{CA51E549-26D6-4444-BE68-BA6A16A6DD72}" type="presParOf" srcId="{5DF2CF49-9D13-442D-ABBF-491215A11894}" destId="{01230BCD-C370-456A-99A3-5E9DADBF4F13}" srcOrd="2" destOrd="0" presId="urn:microsoft.com/office/officeart/2016/7/layout/BasicLinearProcessNumbered"/>
    <dgm:cxn modelId="{C5BF7055-63D4-4D2D-BA18-92B74B1D633A}" type="presParOf" srcId="{01230BCD-C370-456A-99A3-5E9DADBF4F13}" destId="{7930E84A-0CDA-4514-A94D-769EB47FF54F}" srcOrd="0" destOrd="0" presId="urn:microsoft.com/office/officeart/2016/7/layout/BasicLinearProcessNumbered"/>
    <dgm:cxn modelId="{50AE63FA-4AF3-4E1D-853A-4AF430F750D4}" type="presParOf" srcId="{01230BCD-C370-456A-99A3-5E9DADBF4F13}" destId="{127A905E-4BD6-423B-9E2F-2402E942B823}" srcOrd="1" destOrd="0" presId="urn:microsoft.com/office/officeart/2016/7/layout/BasicLinearProcessNumbered"/>
    <dgm:cxn modelId="{75E389F0-5FEE-4CE3-956D-C85598C82963}" type="presParOf" srcId="{01230BCD-C370-456A-99A3-5E9DADBF4F13}" destId="{D2BE07C2-BBD7-45CD-82F1-73A0A26D05DC}" srcOrd="2" destOrd="0" presId="urn:microsoft.com/office/officeart/2016/7/layout/BasicLinearProcessNumbered"/>
    <dgm:cxn modelId="{2F7BF23F-7AFE-4D8F-B9EF-A824F9D40FFC}" type="presParOf" srcId="{01230BCD-C370-456A-99A3-5E9DADBF4F13}" destId="{0AB07194-2407-4EDB-8EA2-519F0C0EFBC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3F97E08-01D5-4363-A63A-9219AA4BB28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50917FF-8A01-413A-809D-7A0FD0303330}">
      <dgm:prSet/>
      <dgm:spPr>
        <a:solidFill>
          <a:schemeClr val="tx2"/>
        </a:solidFill>
      </dgm:spPr>
      <dgm:t>
        <a:bodyPr/>
        <a:lstStyle/>
        <a:p>
          <a:r>
            <a:rPr lang="en-US" baseline="0" dirty="0"/>
            <a:t>Year to date information can be useful </a:t>
          </a:r>
          <a:r>
            <a:rPr lang="en-US" i="1" u="sng" baseline="0" dirty="0"/>
            <a:t>with context.</a:t>
          </a:r>
          <a:endParaRPr lang="en-US" i="1" u="sng" dirty="0"/>
        </a:p>
      </dgm:t>
    </dgm:pt>
    <dgm:pt modelId="{D020563F-7601-4890-8758-6A12C79B2529}" type="parTrans" cxnId="{CEFD8B05-273C-4545-A608-DC4791C359CC}">
      <dgm:prSet/>
      <dgm:spPr/>
      <dgm:t>
        <a:bodyPr/>
        <a:lstStyle/>
        <a:p>
          <a:endParaRPr lang="en-US"/>
        </a:p>
      </dgm:t>
    </dgm:pt>
    <dgm:pt modelId="{D040DFC0-471F-480D-9391-AF3851F8BE64}" type="sibTrans" cxnId="{CEFD8B05-273C-4545-A608-DC4791C359CC}">
      <dgm:prSet/>
      <dgm:spPr/>
      <dgm:t>
        <a:bodyPr/>
        <a:lstStyle/>
        <a:p>
          <a:endParaRPr lang="en-US"/>
        </a:p>
      </dgm:t>
    </dgm:pt>
    <dgm:pt modelId="{5FAA3BDF-A55D-4DDB-BDAA-E129C898960D}">
      <dgm:prSet/>
      <dgm:spPr>
        <a:solidFill>
          <a:schemeClr val="tx2"/>
        </a:solidFill>
      </dgm:spPr>
      <dgm:t>
        <a:bodyPr/>
        <a:lstStyle/>
        <a:p>
          <a:r>
            <a:rPr lang="en-US" baseline="0" dirty="0"/>
            <a:t>Many agencies fail to provide that context, and without it this information can be more confusing than helpful.</a:t>
          </a:r>
          <a:endParaRPr lang="en-US" dirty="0"/>
        </a:p>
      </dgm:t>
    </dgm:pt>
    <dgm:pt modelId="{6DE948BF-9C2C-4606-99D2-7C3E3C4A2677}" type="parTrans" cxnId="{BE48BEA4-0016-402C-8596-989D1C826BDC}">
      <dgm:prSet/>
      <dgm:spPr/>
      <dgm:t>
        <a:bodyPr/>
        <a:lstStyle/>
        <a:p>
          <a:endParaRPr lang="en-US"/>
        </a:p>
      </dgm:t>
    </dgm:pt>
    <dgm:pt modelId="{52C9D2E3-6185-4F7E-A6CB-BB37C44E3E2E}" type="sibTrans" cxnId="{BE48BEA4-0016-402C-8596-989D1C826BDC}">
      <dgm:prSet/>
      <dgm:spPr/>
      <dgm:t>
        <a:bodyPr/>
        <a:lstStyle/>
        <a:p>
          <a:endParaRPr lang="en-US"/>
        </a:p>
      </dgm:t>
    </dgm:pt>
    <dgm:pt modelId="{230FB11F-5302-4024-9389-0277345944F7}">
      <dgm:prSet/>
      <dgm:spPr>
        <a:solidFill>
          <a:schemeClr val="tx2"/>
        </a:solidFill>
      </dgm:spPr>
      <dgm:t>
        <a:bodyPr/>
        <a:lstStyle/>
        <a:p>
          <a:r>
            <a:rPr lang="en-US" baseline="0" dirty="0"/>
            <a:t>A discussion of projected actuals provides much more useful information because it is directly comparable to the adopted or amended budget for the current year, not a prior year.</a:t>
          </a:r>
          <a:endParaRPr lang="en-US" dirty="0"/>
        </a:p>
      </dgm:t>
    </dgm:pt>
    <dgm:pt modelId="{BC4AF466-2F61-4E74-8CDD-3DE7995B9648}" type="parTrans" cxnId="{EF174B20-4B1B-416D-9372-B30234556E06}">
      <dgm:prSet/>
      <dgm:spPr/>
      <dgm:t>
        <a:bodyPr/>
        <a:lstStyle/>
        <a:p>
          <a:endParaRPr lang="en-US"/>
        </a:p>
      </dgm:t>
    </dgm:pt>
    <dgm:pt modelId="{46A970AB-084F-43FC-ADBA-58E48CEF963B}" type="sibTrans" cxnId="{EF174B20-4B1B-416D-9372-B30234556E06}">
      <dgm:prSet/>
      <dgm:spPr/>
      <dgm:t>
        <a:bodyPr/>
        <a:lstStyle/>
        <a:p>
          <a:endParaRPr lang="en-US"/>
        </a:p>
      </dgm:t>
    </dgm:pt>
    <dgm:pt modelId="{A5B60CB1-A6AA-4D8F-87D8-973CE3CB53E8}">
      <dgm:prSet/>
      <dgm:spPr>
        <a:solidFill>
          <a:schemeClr val="tx2"/>
        </a:solidFill>
      </dgm:spPr>
      <dgm:t>
        <a:bodyPr/>
        <a:lstStyle/>
        <a:p>
          <a:r>
            <a:rPr lang="en-US" baseline="0" dirty="0"/>
            <a:t>Thinking through the reasons for year-to-date variances rather than just reporting the numbers can also lead to a better understanding of projected year-end actuals.</a:t>
          </a:r>
          <a:endParaRPr lang="en-US" dirty="0"/>
        </a:p>
      </dgm:t>
    </dgm:pt>
    <dgm:pt modelId="{2DFE582B-1429-44AA-BADD-A3217DED966A}" type="parTrans" cxnId="{07EFCA02-8BE1-4C40-B3D8-684BC34DF90C}">
      <dgm:prSet/>
      <dgm:spPr/>
      <dgm:t>
        <a:bodyPr/>
        <a:lstStyle/>
        <a:p>
          <a:endParaRPr lang="en-US"/>
        </a:p>
      </dgm:t>
    </dgm:pt>
    <dgm:pt modelId="{96322EF5-3F1C-46B5-A80E-59BF6FB00FFD}" type="sibTrans" cxnId="{07EFCA02-8BE1-4C40-B3D8-684BC34DF90C}">
      <dgm:prSet/>
      <dgm:spPr/>
      <dgm:t>
        <a:bodyPr/>
        <a:lstStyle/>
        <a:p>
          <a:endParaRPr lang="en-US"/>
        </a:p>
      </dgm:t>
    </dgm:pt>
    <dgm:pt modelId="{CD5F45AE-CF93-4B16-9A38-E81F2CBE164D}" type="pres">
      <dgm:prSet presAssocID="{43F97E08-01D5-4363-A63A-9219AA4BB282}" presName="linear" presStyleCnt="0">
        <dgm:presLayoutVars>
          <dgm:animLvl val="lvl"/>
          <dgm:resizeHandles val="exact"/>
        </dgm:presLayoutVars>
      </dgm:prSet>
      <dgm:spPr/>
    </dgm:pt>
    <dgm:pt modelId="{EF0B3984-D270-41AC-B248-9D52FE0A0D57}" type="pres">
      <dgm:prSet presAssocID="{350917FF-8A01-413A-809D-7A0FD0303330}" presName="parentText" presStyleLbl="node1" presStyleIdx="0" presStyleCnt="4">
        <dgm:presLayoutVars>
          <dgm:chMax val="0"/>
          <dgm:bulletEnabled val="1"/>
        </dgm:presLayoutVars>
      </dgm:prSet>
      <dgm:spPr/>
    </dgm:pt>
    <dgm:pt modelId="{4803818C-AA4F-4DA7-B3E5-E6F3DBAF85C6}" type="pres">
      <dgm:prSet presAssocID="{D040DFC0-471F-480D-9391-AF3851F8BE64}" presName="spacer" presStyleCnt="0"/>
      <dgm:spPr/>
    </dgm:pt>
    <dgm:pt modelId="{7C107B0C-578D-482D-A679-27D53E2CFDA7}" type="pres">
      <dgm:prSet presAssocID="{5FAA3BDF-A55D-4DDB-BDAA-E129C898960D}" presName="parentText" presStyleLbl="node1" presStyleIdx="1" presStyleCnt="4">
        <dgm:presLayoutVars>
          <dgm:chMax val="0"/>
          <dgm:bulletEnabled val="1"/>
        </dgm:presLayoutVars>
      </dgm:prSet>
      <dgm:spPr/>
    </dgm:pt>
    <dgm:pt modelId="{A0AFB9D7-3A7C-4161-BAFA-E3664AB63813}" type="pres">
      <dgm:prSet presAssocID="{52C9D2E3-6185-4F7E-A6CB-BB37C44E3E2E}" presName="spacer" presStyleCnt="0"/>
      <dgm:spPr/>
    </dgm:pt>
    <dgm:pt modelId="{19F4B78E-08C8-45C1-B9BB-C95ECEA0DF43}" type="pres">
      <dgm:prSet presAssocID="{230FB11F-5302-4024-9389-0277345944F7}" presName="parentText" presStyleLbl="node1" presStyleIdx="2" presStyleCnt="4">
        <dgm:presLayoutVars>
          <dgm:chMax val="0"/>
          <dgm:bulletEnabled val="1"/>
        </dgm:presLayoutVars>
      </dgm:prSet>
      <dgm:spPr/>
    </dgm:pt>
    <dgm:pt modelId="{41B48056-E906-4B4E-B934-F232F90B73F2}" type="pres">
      <dgm:prSet presAssocID="{46A970AB-084F-43FC-ADBA-58E48CEF963B}" presName="spacer" presStyleCnt="0"/>
      <dgm:spPr/>
    </dgm:pt>
    <dgm:pt modelId="{F3E946E4-BF9C-45EC-AA17-C257230D231C}" type="pres">
      <dgm:prSet presAssocID="{A5B60CB1-A6AA-4D8F-87D8-973CE3CB53E8}" presName="parentText" presStyleLbl="node1" presStyleIdx="3" presStyleCnt="4">
        <dgm:presLayoutVars>
          <dgm:chMax val="0"/>
          <dgm:bulletEnabled val="1"/>
        </dgm:presLayoutVars>
      </dgm:prSet>
      <dgm:spPr/>
    </dgm:pt>
  </dgm:ptLst>
  <dgm:cxnLst>
    <dgm:cxn modelId="{07EFCA02-8BE1-4C40-B3D8-684BC34DF90C}" srcId="{43F97E08-01D5-4363-A63A-9219AA4BB282}" destId="{A5B60CB1-A6AA-4D8F-87D8-973CE3CB53E8}" srcOrd="3" destOrd="0" parTransId="{2DFE582B-1429-44AA-BADD-A3217DED966A}" sibTransId="{96322EF5-3F1C-46B5-A80E-59BF6FB00FFD}"/>
    <dgm:cxn modelId="{CEFD8B05-273C-4545-A608-DC4791C359CC}" srcId="{43F97E08-01D5-4363-A63A-9219AA4BB282}" destId="{350917FF-8A01-413A-809D-7A0FD0303330}" srcOrd="0" destOrd="0" parTransId="{D020563F-7601-4890-8758-6A12C79B2529}" sibTransId="{D040DFC0-471F-480D-9391-AF3851F8BE64}"/>
    <dgm:cxn modelId="{EF174B20-4B1B-416D-9372-B30234556E06}" srcId="{43F97E08-01D5-4363-A63A-9219AA4BB282}" destId="{230FB11F-5302-4024-9389-0277345944F7}" srcOrd="2" destOrd="0" parTransId="{BC4AF466-2F61-4E74-8CDD-3DE7995B9648}" sibTransId="{46A970AB-084F-43FC-ADBA-58E48CEF963B}"/>
    <dgm:cxn modelId="{87267B24-BD71-420F-A9A7-D53DE32F17C1}" type="presOf" srcId="{A5B60CB1-A6AA-4D8F-87D8-973CE3CB53E8}" destId="{F3E946E4-BF9C-45EC-AA17-C257230D231C}" srcOrd="0" destOrd="0" presId="urn:microsoft.com/office/officeart/2005/8/layout/vList2"/>
    <dgm:cxn modelId="{F9C17648-07BA-4676-A0C2-6A01A8BE5DA6}" type="presOf" srcId="{43F97E08-01D5-4363-A63A-9219AA4BB282}" destId="{CD5F45AE-CF93-4B16-9A38-E81F2CBE164D}" srcOrd="0" destOrd="0" presId="urn:microsoft.com/office/officeart/2005/8/layout/vList2"/>
    <dgm:cxn modelId="{ED6FC168-42DA-40BA-B374-BF26F9395E8C}" type="presOf" srcId="{230FB11F-5302-4024-9389-0277345944F7}" destId="{19F4B78E-08C8-45C1-B9BB-C95ECEA0DF43}" srcOrd="0" destOrd="0" presId="urn:microsoft.com/office/officeart/2005/8/layout/vList2"/>
    <dgm:cxn modelId="{53E4D852-B5D3-440C-B5FA-6575F9FB6C8D}" type="presOf" srcId="{5FAA3BDF-A55D-4DDB-BDAA-E129C898960D}" destId="{7C107B0C-578D-482D-A679-27D53E2CFDA7}" srcOrd="0" destOrd="0" presId="urn:microsoft.com/office/officeart/2005/8/layout/vList2"/>
    <dgm:cxn modelId="{BE48BEA4-0016-402C-8596-989D1C826BDC}" srcId="{43F97E08-01D5-4363-A63A-9219AA4BB282}" destId="{5FAA3BDF-A55D-4DDB-BDAA-E129C898960D}" srcOrd="1" destOrd="0" parTransId="{6DE948BF-9C2C-4606-99D2-7C3E3C4A2677}" sibTransId="{52C9D2E3-6185-4F7E-A6CB-BB37C44E3E2E}"/>
    <dgm:cxn modelId="{8A105BE0-3681-4105-A0DC-7EB0D3D2962D}" type="presOf" srcId="{350917FF-8A01-413A-809D-7A0FD0303330}" destId="{EF0B3984-D270-41AC-B248-9D52FE0A0D57}" srcOrd="0" destOrd="0" presId="urn:microsoft.com/office/officeart/2005/8/layout/vList2"/>
    <dgm:cxn modelId="{975454AF-4357-4669-BBCE-7EBE74A4DE4D}" type="presParOf" srcId="{CD5F45AE-CF93-4B16-9A38-E81F2CBE164D}" destId="{EF0B3984-D270-41AC-B248-9D52FE0A0D57}" srcOrd="0" destOrd="0" presId="urn:microsoft.com/office/officeart/2005/8/layout/vList2"/>
    <dgm:cxn modelId="{82A9E262-4B4B-4091-B9B2-E17F13F0E137}" type="presParOf" srcId="{CD5F45AE-CF93-4B16-9A38-E81F2CBE164D}" destId="{4803818C-AA4F-4DA7-B3E5-E6F3DBAF85C6}" srcOrd="1" destOrd="0" presId="urn:microsoft.com/office/officeart/2005/8/layout/vList2"/>
    <dgm:cxn modelId="{8B1A7F66-480C-4C3E-BB7B-2CAE53EB95AB}" type="presParOf" srcId="{CD5F45AE-CF93-4B16-9A38-E81F2CBE164D}" destId="{7C107B0C-578D-482D-A679-27D53E2CFDA7}" srcOrd="2" destOrd="0" presId="urn:microsoft.com/office/officeart/2005/8/layout/vList2"/>
    <dgm:cxn modelId="{1DE26809-4BDD-4DF9-8B99-56C09FEBC5D7}" type="presParOf" srcId="{CD5F45AE-CF93-4B16-9A38-E81F2CBE164D}" destId="{A0AFB9D7-3A7C-4161-BAFA-E3664AB63813}" srcOrd="3" destOrd="0" presId="urn:microsoft.com/office/officeart/2005/8/layout/vList2"/>
    <dgm:cxn modelId="{E1042C0D-C8B0-46F7-9F12-EDE3D389A434}" type="presParOf" srcId="{CD5F45AE-CF93-4B16-9A38-E81F2CBE164D}" destId="{19F4B78E-08C8-45C1-B9BB-C95ECEA0DF43}" srcOrd="4" destOrd="0" presId="urn:microsoft.com/office/officeart/2005/8/layout/vList2"/>
    <dgm:cxn modelId="{D5EE35BB-83DB-405D-855D-C6CF80CF4517}" type="presParOf" srcId="{CD5F45AE-CF93-4B16-9A38-E81F2CBE164D}" destId="{41B48056-E906-4B4E-B934-F232F90B73F2}" srcOrd="5" destOrd="0" presId="urn:microsoft.com/office/officeart/2005/8/layout/vList2"/>
    <dgm:cxn modelId="{589F81B7-1146-4ECD-9944-5EBDC0AEC883}" type="presParOf" srcId="{CD5F45AE-CF93-4B16-9A38-E81F2CBE164D}" destId="{F3E946E4-BF9C-45EC-AA17-C257230D23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78C1995-9CAF-42DC-A393-18F3A3D8C675}" type="doc">
      <dgm:prSet loTypeId="urn:microsoft.com/office/officeart/2016/7/layout/BasicLinearProcessNumbered" loCatId="process" qsTypeId="urn:microsoft.com/office/officeart/2005/8/quickstyle/simple4" qsCatId="simple" csTypeId="urn:microsoft.com/office/officeart/2005/8/colors/accent0_3" csCatId="mainScheme" phldr="1"/>
      <dgm:spPr/>
      <dgm:t>
        <a:bodyPr/>
        <a:lstStyle/>
        <a:p>
          <a:endParaRPr lang="en-US"/>
        </a:p>
      </dgm:t>
    </dgm:pt>
    <dgm:pt modelId="{29664762-B92C-40BF-919E-942DC4464847}">
      <dgm:prSet custT="1"/>
      <dgm:spPr/>
      <dgm:t>
        <a:bodyPr/>
        <a:lstStyle/>
        <a:p>
          <a:pPr algn="ctr"/>
          <a:r>
            <a:rPr lang="en-US" sz="2800" baseline="0" dirty="0">
              <a:solidFill>
                <a:schemeClr val="tx2"/>
              </a:solidFill>
            </a:rPr>
            <a:t>What information do you provide to your City Council or Board at year-end regarding budget to actual data?</a:t>
          </a:r>
          <a:endParaRPr lang="en-US" sz="2800" dirty="0">
            <a:solidFill>
              <a:schemeClr val="tx2"/>
            </a:solidFill>
          </a:endParaRPr>
        </a:p>
      </dgm:t>
    </dgm:pt>
    <dgm:pt modelId="{02D50D43-B884-46AA-B509-9D776305F574}" type="parTrans" cxnId="{E85D4259-C1F4-45E6-BEFC-4DC94AA771F5}">
      <dgm:prSet/>
      <dgm:spPr/>
      <dgm:t>
        <a:bodyPr/>
        <a:lstStyle/>
        <a:p>
          <a:endParaRPr lang="en-US"/>
        </a:p>
      </dgm:t>
    </dgm:pt>
    <dgm:pt modelId="{4E1C7D0E-540A-44E1-B97A-7628DDA7D0B5}" type="sibTrans" cxnId="{E85D4259-C1F4-45E6-BEFC-4DC94AA771F5}">
      <dgm:prSet phldrT="1" phldr="0"/>
      <dgm:spPr/>
      <dgm:t>
        <a:bodyPr/>
        <a:lstStyle/>
        <a:p>
          <a:r>
            <a:rPr lang="en-US"/>
            <a:t>1</a:t>
          </a:r>
          <a:endParaRPr lang="en-US" dirty="0"/>
        </a:p>
      </dgm:t>
    </dgm:pt>
    <dgm:pt modelId="{E9107D8D-2C7F-433F-AA86-52B509046995}">
      <dgm:prSet custT="1"/>
      <dgm:spPr/>
      <dgm:t>
        <a:bodyPr/>
        <a:lstStyle/>
        <a:p>
          <a:pPr algn="ctr"/>
          <a:r>
            <a:rPr lang="en-US" sz="2800" baseline="0" dirty="0">
              <a:solidFill>
                <a:schemeClr val="tx2"/>
              </a:solidFill>
            </a:rPr>
            <a:t>Does your agency present this information concurrently with the financial statements or separately?</a:t>
          </a:r>
          <a:endParaRPr lang="en-US" sz="2800" dirty="0">
            <a:solidFill>
              <a:schemeClr val="tx2"/>
            </a:solidFill>
          </a:endParaRPr>
        </a:p>
      </dgm:t>
    </dgm:pt>
    <dgm:pt modelId="{C46F3783-D36A-46CA-BEEF-BA2BE584602D}" type="parTrans" cxnId="{9064A4FD-F826-43B3-A87B-42189EBE7D55}">
      <dgm:prSet/>
      <dgm:spPr/>
      <dgm:t>
        <a:bodyPr/>
        <a:lstStyle/>
        <a:p>
          <a:endParaRPr lang="en-US"/>
        </a:p>
      </dgm:t>
    </dgm:pt>
    <dgm:pt modelId="{BACB7416-938D-462D-8E2C-CB7FB742DDDD}" type="sibTrans" cxnId="{9064A4FD-F826-43B3-A87B-42189EBE7D55}">
      <dgm:prSet phldrT="2" phldr="0"/>
      <dgm:spPr/>
      <dgm:t>
        <a:bodyPr/>
        <a:lstStyle/>
        <a:p>
          <a:r>
            <a:rPr lang="en-US"/>
            <a:t>2</a:t>
          </a:r>
          <a:endParaRPr lang="en-US" dirty="0"/>
        </a:p>
      </dgm:t>
    </dgm:pt>
    <dgm:pt modelId="{5DF2CF49-9D13-442D-ABBF-491215A11894}" type="pres">
      <dgm:prSet presAssocID="{078C1995-9CAF-42DC-A393-18F3A3D8C675}" presName="Name0" presStyleCnt="0">
        <dgm:presLayoutVars>
          <dgm:animLvl val="lvl"/>
          <dgm:resizeHandles val="exact"/>
        </dgm:presLayoutVars>
      </dgm:prSet>
      <dgm:spPr/>
    </dgm:pt>
    <dgm:pt modelId="{EC1C2438-C4B5-40AC-AF57-863AB72C7F2B}" type="pres">
      <dgm:prSet presAssocID="{29664762-B92C-40BF-919E-942DC4464847}" presName="compositeNode" presStyleCnt="0">
        <dgm:presLayoutVars>
          <dgm:bulletEnabled val="1"/>
        </dgm:presLayoutVars>
      </dgm:prSet>
      <dgm:spPr/>
    </dgm:pt>
    <dgm:pt modelId="{12EBA101-89D6-45A7-925E-7917CA722FF9}" type="pres">
      <dgm:prSet presAssocID="{29664762-B92C-40BF-919E-942DC4464847}" presName="bgRect" presStyleLbl="bgAccFollowNode1" presStyleIdx="0" presStyleCnt="2"/>
      <dgm:spPr/>
    </dgm:pt>
    <dgm:pt modelId="{85E3F79B-8DCB-4BE7-8184-96C319CDB012}" type="pres">
      <dgm:prSet presAssocID="{4E1C7D0E-540A-44E1-B97A-7628DDA7D0B5}" presName="sibTransNodeCircle" presStyleLbl="alignNode1" presStyleIdx="0" presStyleCnt="4">
        <dgm:presLayoutVars>
          <dgm:chMax val="0"/>
          <dgm:bulletEnabled/>
        </dgm:presLayoutVars>
      </dgm:prSet>
      <dgm:spPr/>
    </dgm:pt>
    <dgm:pt modelId="{C9DA263B-F48C-49C9-BFCB-02DEF95AD1D7}" type="pres">
      <dgm:prSet presAssocID="{29664762-B92C-40BF-919E-942DC4464847}" presName="bottomLine" presStyleLbl="alignNode1" presStyleIdx="1" presStyleCnt="4">
        <dgm:presLayoutVars/>
      </dgm:prSet>
      <dgm:spPr/>
    </dgm:pt>
    <dgm:pt modelId="{10181A73-B68C-46AA-ACFD-84CF6E7175AB}" type="pres">
      <dgm:prSet presAssocID="{29664762-B92C-40BF-919E-942DC4464847}" presName="nodeText" presStyleLbl="bgAccFollowNode1" presStyleIdx="0" presStyleCnt="2">
        <dgm:presLayoutVars>
          <dgm:bulletEnabled val="1"/>
        </dgm:presLayoutVars>
      </dgm:prSet>
      <dgm:spPr/>
    </dgm:pt>
    <dgm:pt modelId="{2544A056-51E7-4223-86B6-9C62C29A2214}" type="pres">
      <dgm:prSet presAssocID="{4E1C7D0E-540A-44E1-B97A-7628DDA7D0B5}" presName="sibTrans" presStyleCnt="0"/>
      <dgm:spPr/>
    </dgm:pt>
    <dgm:pt modelId="{01230BCD-C370-456A-99A3-5E9DADBF4F13}" type="pres">
      <dgm:prSet presAssocID="{E9107D8D-2C7F-433F-AA86-52B509046995}" presName="compositeNode" presStyleCnt="0">
        <dgm:presLayoutVars>
          <dgm:bulletEnabled val="1"/>
        </dgm:presLayoutVars>
      </dgm:prSet>
      <dgm:spPr/>
    </dgm:pt>
    <dgm:pt modelId="{7930E84A-0CDA-4514-A94D-769EB47FF54F}" type="pres">
      <dgm:prSet presAssocID="{E9107D8D-2C7F-433F-AA86-52B509046995}" presName="bgRect" presStyleLbl="bgAccFollowNode1" presStyleIdx="1" presStyleCnt="2"/>
      <dgm:spPr/>
    </dgm:pt>
    <dgm:pt modelId="{127A905E-4BD6-423B-9E2F-2402E942B823}" type="pres">
      <dgm:prSet presAssocID="{BACB7416-938D-462D-8E2C-CB7FB742DDDD}" presName="sibTransNodeCircle" presStyleLbl="alignNode1" presStyleIdx="2" presStyleCnt="4">
        <dgm:presLayoutVars>
          <dgm:chMax val="0"/>
          <dgm:bulletEnabled/>
        </dgm:presLayoutVars>
      </dgm:prSet>
      <dgm:spPr/>
    </dgm:pt>
    <dgm:pt modelId="{D2BE07C2-BBD7-45CD-82F1-73A0A26D05DC}" type="pres">
      <dgm:prSet presAssocID="{E9107D8D-2C7F-433F-AA86-52B509046995}" presName="bottomLine" presStyleLbl="alignNode1" presStyleIdx="3" presStyleCnt="4">
        <dgm:presLayoutVars/>
      </dgm:prSet>
      <dgm:spPr/>
    </dgm:pt>
    <dgm:pt modelId="{0AB07194-2407-4EDB-8EA2-519F0C0EFBCC}" type="pres">
      <dgm:prSet presAssocID="{E9107D8D-2C7F-433F-AA86-52B509046995}" presName="nodeText" presStyleLbl="bgAccFollowNode1" presStyleIdx="1" presStyleCnt="2">
        <dgm:presLayoutVars>
          <dgm:bulletEnabled val="1"/>
        </dgm:presLayoutVars>
      </dgm:prSet>
      <dgm:spPr/>
    </dgm:pt>
  </dgm:ptLst>
  <dgm:cxnLst>
    <dgm:cxn modelId="{CAE94C13-3CFC-4EB2-9D7F-808515257F97}" type="presOf" srcId="{29664762-B92C-40BF-919E-942DC4464847}" destId="{10181A73-B68C-46AA-ACFD-84CF6E7175AB}" srcOrd="1" destOrd="0" presId="urn:microsoft.com/office/officeart/2016/7/layout/BasicLinearProcessNumbered"/>
    <dgm:cxn modelId="{AB8A5E2A-C20E-4122-8EF5-D6F8E4A32B39}" type="presOf" srcId="{E9107D8D-2C7F-433F-AA86-52B509046995}" destId="{7930E84A-0CDA-4514-A94D-769EB47FF54F}" srcOrd="0" destOrd="0" presId="urn:microsoft.com/office/officeart/2016/7/layout/BasicLinearProcessNumbered"/>
    <dgm:cxn modelId="{2AC0884F-41D3-4958-B26D-576817955A5B}" type="presOf" srcId="{E9107D8D-2C7F-433F-AA86-52B509046995}" destId="{0AB07194-2407-4EDB-8EA2-519F0C0EFBCC}" srcOrd="1" destOrd="0" presId="urn:microsoft.com/office/officeart/2016/7/layout/BasicLinearProcessNumbered"/>
    <dgm:cxn modelId="{E85D4259-C1F4-45E6-BEFC-4DC94AA771F5}" srcId="{078C1995-9CAF-42DC-A393-18F3A3D8C675}" destId="{29664762-B92C-40BF-919E-942DC4464847}" srcOrd="0" destOrd="0" parTransId="{02D50D43-B884-46AA-B509-9D776305F574}" sibTransId="{4E1C7D0E-540A-44E1-B97A-7628DDA7D0B5}"/>
    <dgm:cxn modelId="{4FE50395-8209-4AC2-83FC-EAAEEB4EF2F8}" type="presOf" srcId="{BACB7416-938D-462D-8E2C-CB7FB742DDDD}" destId="{127A905E-4BD6-423B-9E2F-2402E942B823}" srcOrd="0" destOrd="0" presId="urn:microsoft.com/office/officeart/2016/7/layout/BasicLinearProcessNumbered"/>
    <dgm:cxn modelId="{4C2D9497-3A0F-473F-A24F-47BBEE1AE807}" type="presOf" srcId="{29664762-B92C-40BF-919E-942DC4464847}" destId="{12EBA101-89D6-45A7-925E-7917CA722FF9}" srcOrd="0" destOrd="0" presId="urn:microsoft.com/office/officeart/2016/7/layout/BasicLinearProcessNumbered"/>
    <dgm:cxn modelId="{6BBE6CB8-D438-4A7A-A4FC-4451F25C08C3}" type="presOf" srcId="{4E1C7D0E-540A-44E1-B97A-7628DDA7D0B5}" destId="{85E3F79B-8DCB-4BE7-8184-96C319CDB012}" srcOrd="0" destOrd="0" presId="urn:microsoft.com/office/officeart/2016/7/layout/BasicLinearProcessNumbered"/>
    <dgm:cxn modelId="{408B52CE-5555-4C94-91B4-4A8A92EF54B1}" type="presOf" srcId="{078C1995-9CAF-42DC-A393-18F3A3D8C675}" destId="{5DF2CF49-9D13-442D-ABBF-491215A11894}" srcOrd="0" destOrd="0" presId="urn:microsoft.com/office/officeart/2016/7/layout/BasicLinearProcessNumbered"/>
    <dgm:cxn modelId="{9064A4FD-F826-43B3-A87B-42189EBE7D55}" srcId="{078C1995-9CAF-42DC-A393-18F3A3D8C675}" destId="{E9107D8D-2C7F-433F-AA86-52B509046995}" srcOrd="1" destOrd="0" parTransId="{C46F3783-D36A-46CA-BEEF-BA2BE584602D}" sibTransId="{BACB7416-938D-462D-8E2C-CB7FB742DDDD}"/>
    <dgm:cxn modelId="{6A5A048B-2DE7-48B2-A1AC-C44E4E434E43}" type="presParOf" srcId="{5DF2CF49-9D13-442D-ABBF-491215A11894}" destId="{EC1C2438-C4B5-40AC-AF57-863AB72C7F2B}" srcOrd="0" destOrd="0" presId="urn:microsoft.com/office/officeart/2016/7/layout/BasicLinearProcessNumbered"/>
    <dgm:cxn modelId="{CC8BBD48-4E4E-4210-98B2-67D45167BB42}" type="presParOf" srcId="{EC1C2438-C4B5-40AC-AF57-863AB72C7F2B}" destId="{12EBA101-89D6-45A7-925E-7917CA722FF9}" srcOrd="0" destOrd="0" presId="urn:microsoft.com/office/officeart/2016/7/layout/BasicLinearProcessNumbered"/>
    <dgm:cxn modelId="{F10F7D6D-8F59-4ABF-9DC8-55726E47970E}" type="presParOf" srcId="{EC1C2438-C4B5-40AC-AF57-863AB72C7F2B}" destId="{85E3F79B-8DCB-4BE7-8184-96C319CDB012}" srcOrd="1" destOrd="0" presId="urn:microsoft.com/office/officeart/2016/7/layout/BasicLinearProcessNumbered"/>
    <dgm:cxn modelId="{67D92111-71C1-42C2-9635-133E4021567B}" type="presParOf" srcId="{EC1C2438-C4B5-40AC-AF57-863AB72C7F2B}" destId="{C9DA263B-F48C-49C9-BFCB-02DEF95AD1D7}" srcOrd="2" destOrd="0" presId="urn:microsoft.com/office/officeart/2016/7/layout/BasicLinearProcessNumbered"/>
    <dgm:cxn modelId="{52A183DE-8C41-4F11-9255-2504B2D917C6}" type="presParOf" srcId="{EC1C2438-C4B5-40AC-AF57-863AB72C7F2B}" destId="{10181A73-B68C-46AA-ACFD-84CF6E7175AB}" srcOrd="3" destOrd="0" presId="urn:microsoft.com/office/officeart/2016/7/layout/BasicLinearProcessNumbered"/>
    <dgm:cxn modelId="{31155C4D-37D5-44A3-9C15-0B08D1E941DC}" type="presParOf" srcId="{5DF2CF49-9D13-442D-ABBF-491215A11894}" destId="{2544A056-51E7-4223-86B6-9C62C29A2214}" srcOrd="1" destOrd="0" presId="urn:microsoft.com/office/officeart/2016/7/layout/BasicLinearProcessNumbered"/>
    <dgm:cxn modelId="{CA51E549-26D6-4444-BE68-BA6A16A6DD72}" type="presParOf" srcId="{5DF2CF49-9D13-442D-ABBF-491215A11894}" destId="{01230BCD-C370-456A-99A3-5E9DADBF4F13}" srcOrd="2" destOrd="0" presId="urn:microsoft.com/office/officeart/2016/7/layout/BasicLinearProcessNumbered"/>
    <dgm:cxn modelId="{C5BF7055-63D4-4D2D-BA18-92B74B1D633A}" type="presParOf" srcId="{01230BCD-C370-456A-99A3-5E9DADBF4F13}" destId="{7930E84A-0CDA-4514-A94D-769EB47FF54F}" srcOrd="0" destOrd="0" presId="urn:microsoft.com/office/officeart/2016/7/layout/BasicLinearProcessNumbered"/>
    <dgm:cxn modelId="{50AE63FA-4AF3-4E1D-853A-4AF430F750D4}" type="presParOf" srcId="{01230BCD-C370-456A-99A3-5E9DADBF4F13}" destId="{127A905E-4BD6-423B-9E2F-2402E942B823}" srcOrd="1" destOrd="0" presId="urn:microsoft.com/office/officeart/2016/7/layout/BasicLinearProcessNumbered"/>
    <dgm:cxn modelId="{75E389F0-5FEE-4CE3-956D-C85598C82963}" type="presParOf" srcId="{01230BCD-C370-456A-99A3-5E9DADBF4F13}" destId="{D2BE07C2-BBD7-45CD-82F1-73A0A26D05DC}" srcOrd="2" destOrd="0" presId="urn:microsoft.com/office/officeart/2016/7/layout/BasicLinearProcessNumbered"/>
    <dgm:cxn modelId="{2F7BF23F-7AFE-4D8F-B9EF-A824F9D40FFC}" type="presParOf" srcId="{01230BCD-C370-456A-99A3-5E9DADBF4F13}" destId="{0AB07194-2407-4EDB-8EA2-519F0C0EFBC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6BEBA6-2262-420F-80DE-8EEA4C007A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0F1C0D-C332-4AED-AA4C-CC333D1818D1}">
      <dgm:prSet custT="1"/>
      <dgm:spPr>
        <a:solidFill>
          <a:schemeClr val="tx2"/>
        </a:solidFill>
        <a:ln w="28575">
          <a:solidFill>
            <a:schemeClr val="tx2"/>
          </a:solidFill>
        </a:ln>
      </dgm:spPr>
      <dgm:t>
        <a:bodyPr/>
        <a:lstStyle/>
        <a:p>
          <a:r>
            <a:rPr lang="en-US" sz="2400" baseline="0" dirty="0"/>
            <a:t>Measurement process same as Total Pension Liability, Except Including Healthcare Cost Trend:</a:t>
          </a:r>
          <a:endParaRPr lang="en-US" sz="2400" dirty="0"/>
        </a:p>
      </dgm:t>
    </dgm:pt>
    <dgm:pt modelId="{1901C4DF-D987-4BFA-A9A5-8ECFDBE586C2}" type="parTrans" cxnId="{7DAE8BE6-A767-4E4B-B8CF-F05C1F17A288}">
      <dgm:prSet/>
      <dgm:spPr/>
      <dgm:t>
        <a:bodyPr/>
        <a:lstStyle/>
        <a:p>
          <a:endParaRPr lang="en-US"/>
        </a:p>
      </dgm:t>
    </dgm:pt>
    <dgm:pt modelId="{F363B6DF-DAAB-4688-86D6-0F8B7C9549A4}" type="sibTrans" cxnId="{7DAE8BE6-A767-4E4B-B8CF-F05C1F17A288}">
      <dgm:prSet/>
      <dgm:spPr/>
      <dgm:t>
        <a:bodyPr/>
        <a:lstStyle/>
        <a:p>
          <a:endParaRPr lang="en-US"/>
        </a:p>
      </dgm:t>
    </dgm:pt>
    <dgm:pt modelId="{875E259C-5FFB-4845-B25B-95A0652BADE2}">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dirty="0">
              <a:solidFill>
                <a:schemeClr val="tx2"/>
              </a:solidFill>
            </a:rPr>
            <a:t>Project benefit payments.</a:t>
          </a:r>
          <a:endParaRPr lang="en-US" sz="2200" dirty="0">
            <a:solidFill>
              <a:schemeClr val="tx2"/>
            </a:solidFill>
          </a:endParaRPr>
        </a:p>
      </dgm:t>
    </dgm:pt>
    <dgm:pt modelId="{E3CD77D4-FB62-4036-AC6D-5B678D03927F}" type="parTrans" cxnId="{C570F320-F808-460B-957D-F2AAE01F64E1}">
      <dgm:prSet/>
      <dgm:spPr/>
      <dgm:t>
        <a:bodyPr/>
        <a:lstStyle/>
        <a:p>
          <a:endParaRPr lang="en-US"/>
        </a:p>
      </dgm:t>
    </dgm:pt>
    <dgm:pt modelId="{F3E61E19-BA31-445D-8691-6DCF84CE09A1}" type="sibTrans" cxnId="{C570F320-F808-460B-957D-F2AAE01F64E1}">
      <dgm:prSet/>
      <dgm:spPr/>
      <dgm:t>
        <a:bodyPr/>
        <a:lstStyle/>
        <a:p>
          <a:endParaRPr lang="en-US"/>
        </a:p>
      </dgm:t>
    </dgm:pt>
    <dgm:pt modelId="{7D8C252F-45E9-45F5-9AAC-549CCA4C786F}">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a:solidFill>
                <a:schemeClr val="tx2"/>
              </a:solidFill>
            </a:rPr>
            <a:t>Discount payments to actuarial present value.</a:t>
          </a:r>
          <a:endParaRPr lang="en-US" sz="2200">
            <a:solidFill>
              <a:schemeClr val="tx2"/>
            </a:solidFill>
          </a:endParaRPr>
        </a:p>
      </dgm:t>
    </dgm:pt>
    <dgm:pt modelId="{E81C2F79-DE79-4FA9-BE73-E5B10A24BDEF}" type="parTrans" cxnId="{3E702130-FCA3-4448-93C7-CBCAB5827A74}">
      <dgm:prSet/>
      <dgm:spPr/>
      <dgm:t>
        <a:bodyPr/>
        <a:lstStyle/>
        <a:p>
          <a:endParaRPr lang="en-US"/>
        </a:p>
      </dgm:t>
    </dgm:pt>
    <dgm:pt modelId="{11B3637D-B149-4A8D-934F-94512D68AD03}" type="sibTrans" cxnId="{3E702130-FCA3-4448-93C7-CBCAB5827A74}">
      <dgm:prSet/>
      <dgm:spPr/>
      <dgm:t>
        <a:bodyPr/>
        <a:lstStyle/>
        <a:p>
          <a:endParaRPr lang="en-US"/>
        </a:p>
      </dgm:t>
    </dgm:pt>
    <dgm:pt modelId="{D5171DE2-7B54-424C-96EA-085D45EBB2A0}">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dirty="0">
              <a:solidFill>
                <a:schemeClr val="tx2"/>
              </a:solidFill>
            </a:rPr>
            <a:t>Attribute the PV to periods.</a:t>
          </a:r>
          <a:endParaRPr lang="en-US" sz="2200" dirty="0">
            <a:solidFill>
              <a:schemeClr val="tx2"/>
            </a:solidFill>
          </a:endParaRPr>
        </a:p>
      </dgm:t>
    </dgm:pt>
    <dgm:pt modelId="{BF2F0BA6-4843-4560-96BE-FED68EE45B0D}" type="parTrans" cxnId="{7524B999-709F-4776-9228-8299FC047CE5}">
      <dgm:prSet/>
      <dgm:spPr/>
      <dgm:t>
        <a:bodyPr/>
        <a:lstStyle/>
        <a:p>
          <a:endParaRPr lang="en-US"/>
        </a:p>
      </dgm:t>
    </dgm:pt>
    <dgm:pt modelId="{EA5DD8DD-D2DF-4449-B974-80CF41075754}" type="sibTrans" cxnId="{7524B999-709F-4776-9228-8299FC047CE5}">
      <dgm:prSet/>
      <dgm:spPr/>
      <dgm:t>
        <a:bodyPr/>
        <a:lstStyle/>
        <a:p>
          <a:endParaRPr lang="en-US"/>
        </a:p>
      </dgm:t>
    </dgm:pt>
    <dgm:pt modelId="{7EBA68E9-5E12-470D-A775-D44BDCC54309}">
      <dgm:prSet custT="1"/>
      <dgm:spPr>
        <a:solidFill>
          <a:schemeClr val="tx2"/>
        </a:solidFill>
        <a:ln w="28575">
          <a:solidFill>
            <a:schemeClr val="tx2"/>
          </a:solidFill>
        </a:ln>
      </dgm:spPr>
      <dgm:t>
        <a:bodyPr/>
        <a:lstStyle/>
        <a:p>
          <a:r>
            <a:rPr lang="en-US" sz="2400" baseline="0"/>
            <a:t>Assumptions:</a:t>
          </a:r>
          <a:endParaRPr lang="en-US" sz="2400"/>
        </a:p>
      </dgm:t>
    </dgm:pt>
    <dgm:pt modelId="{15CD67BC-41A4-4EC4-988C-BF0191D9689F}" type="parTrans" cxnId="{B39CCB1A-77D0-4F66-B54B-BBF27EAB3BB8}">
      <dgm:prSet/>
      <dgm:spPr/>
      <dgm:t>
        <a:bodyPr/>
        <a:lstStyle/>
        <a:p>
          <a:endParaRPr lang="en-US"/>
        </a:p>
      </dgm:t>
    </dgm:pt>
    <dgm:pt modelId="{F8F3E00C-4FE2-463D-8DC1-7E44C832F755}" type="sibTrans" cxnId="{B39CCB1A-77D0-4F66-B54B-BBF27EAB3BB8}">
      <dgm:prSet/>
      <dgm:spPr/>
      <dgm:t>
        <a:bodyPr/>
        <a:lstStyle/>
        <a:p>
          <a:endParaRPr lang="en-US"/>
        </a:p>
      </dgm:t>
    </dgm:pt>
    <dgm:pt modelId="{35224499-1F24-4AC1-BE61-186A29706E2A}">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a:solidFill>
                <a:schemeClr val="tx2"/>
              </a:solidFill>
            </a:rPr>
            <a:t>Follow actuarial standards of practice.</a:t>
          </a:r>
          <a:endParaRPr lang="en-US" sz="2200">
            <a:solidFill>
              <a:schemeClr val="tx2"/>
            </a:solidFill>
          </a:endParaRPr>
        </a:p>
      </dgm:t>
    </dgm:pt>
    <dgm:pt modelId="{4EE424FE-E83A-4685-80EB-2FCCA6E1C49C}" type="parTrans" cxnId="{CE5F3142-107B-49A0-8CF8-6784A9BDED50}">
      <dgm:prSet/>
      <dgm:spPr/>
      <dgm:t>
        <a:bodyPr/>
        <a:lstStyle/>
        <a:p>
          <a:endParaRPr lang="en-US"/>
        </a:p>
      </dgm:t>
    </dgm:pt>
    <dgm:pt modelId="{C58790A1-086A-4CB2-901B-41E4157F6B2D}" type="sibTrans" cxnId="{CE5F3142-107B-49A0-8CF8-6784A9BDED50}">
      <dgm:prSet/>
      <dgm:spPr/>
      <dgm:t>
        <a:bodyPr/>
        <a:lstStyle/>
        <a:p>
          <a:endParaRPr lang="en-US"/>
        </a:p>
      </dgm:t>
    </dgm:pt>
    <dgm:pt modelId="{93DF2561-C1D2-4A24-86ED-59DD1130F2BF}">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a:solidFill>
                <a:schemeClr val="tx2"/>
              </a:solidFill>
            </a:rPr>
            <a:t>General assumptions like pensions for GAAP.</a:t>
          </a:r>
          <a:endParaRPr lang="en-US" sz="2200">
            <a:solidFill>
              <a:schemeClr val="tx2"/>
            </a:solidFill>
          </a:endParaRPr>
        </a:p>
      </dgm:t>
    </dgm:pt>
    <dgm:pt modelId="{651C2514-9626-4984-A043-CD19F8338610}" type="parTrans" cxnId="{331EC280-1EE9-4326-83AA-6132D505CC90}">
      <dgm:prSet/>
      <dgm:spPr/>
      <dgm:t>
        <a:bodyPr/>
        <a:lstStyle/>
        <a:p>
          <a:endParaRPr lang="en-US"/>
        </a:p>
      </dgm:t>
    </dgm:pt>
    <dgm:pt modelId="{DFB8DB9E-7911-4B76-B67A-1A288EC49D9C}" type="sibTrans" cxnId="{331EC280-1EE9-4326-83AA-6132D505CC90}">
      <dgm:prSet/>
      <dgm:spPr/>
      <dgm:t>
        <a:bodyPr/>
        <a:lstStyle/>
        <a:p>
          <a:endParaRPr lang="en-US"/>
        </a:p>
      </dgm:t>
    </dgm:pt>
    <dgm:pt modelId="{BF35B5E7-C0A2-4A27-9508-E554068F0878}">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dirty="0">
              <a:solidFill>
                <a:schemeClr val="tx2"/>
              </a:solidFill>
            </a:rPr>
            <a:t>No change needed for funding purposes.</a:t>
          </a:r>
          <a:endParaRPr lang="en-US" sz="2200" dirty="0">
            <a:solidFill>
              <a:schemeClr val="tx2"/>
            </a:solidFill>
          </a:endParaRPr>
        </a:p>
      </dgm:t>
    </dgm:pt>
    <dgm:pt modelId="{72CCC421-8E74-4876-A0D7-9B00CC48E4C2}" type="parTrans" cxnId="{E6BF73A2-14F1-4399-A3E1-EBDD1B3FA3AA}">
      <dgm:prSet/>
      <dgm:spPr/>
      <dgm:t>
        <a:bodyPr/>
        <a:lstStyle/>
        <a:p>
          <a:endParaRPr lang="en-US"/>
        </a:p>
      </dgm:t>
    </dgm:pt>
    <dgm:pt modelId="{5D3D2A5B-FA22-4C5F-8EB4-0EC524451D25}" type="sibTrans" cxnId="{E6BF73A2-14F1-4399-A3E1-EBDD1B3FA3AA}">
      <dgm:prSet/>
      <dgm:spPr/>
      <dgm:t>
        <a:bodyPr/>
        <a:lstStyle/>
        <a:p>
          <a:endParaRPr lang="en-US"/>
        </a:p>
      </dgm:t>
    </dgm:pt>
    <dgm:pt modelId="{2E136ABD-B4DB-4E6F-90E0-E562B67BB676}">
      <dgm:prSet custT="1"/>
      <dgm:spPr>
        <a:solidFill>
          <a:schemeClr val="tx2"/>
        </a:solidFill>
        <a:ln w="28575">
          <a:solidFill>
            <a:schemeClr val="tx2"/>
          </a:solidFill>
        </a:ln>
      </dgm:spPr>
      <dgm:t>
        <a:bodyPr/>
        <a:lstStyle/>
        <a:p>
          <a:r>
            <a:rPr lang="en-US" sz="2400" baseline="0" dirty="0"/>
            <a:t>Trust vs. No Trust:</a:t>
          </a:r>
          <a:endParaRPr lang="en-US" sz="2400" dirty="0"/>
        </a:p>
      </dgm:t>
    </dgm:pt>
    <dgm:pt modelId="{ABED4648-6B60-4A5E-A9EC-ED6C18A386D0}" type="parTrans" cxnId="{7DD6B30F-F339-46CE-856F-71CD2905A236}">
      <dgm:prSet/>
      <dgm:spPr/>
      <dgm:t>
        <a:bodyPr/>
        <a:lstStyle/>
        <a:p>
          <a:endParaRPr lang="en-US"/>
        </a:p>
      </dgm:t>
    </dgm:pt>
    <dgm:pt modelId="{0642D135-3BC3-47BD-9188-BFF2CDC068AE}" type="sibTrans" cxnId="{7DD6B30F-F339-46CE-856F-71CD2905A236}">
      <dgm:prSet/>
      <dgm:spPr/>
      <dgm:t>
        <a:bodyPr/>
        <a:lstStyle/>
        <a:p>
          <a:endParaRPr lang="en-US"/>
        </a:p>
      </dgm:t>
    </dgm:pt>
    <dgm:pt modelId="{4783964F-C505-4935-A3B9-AB2844F95D55}">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a:solidFill>
                <a:schemeClr val="tx2"/>
              </a:solidFill>
            </a:rPr>
            <a:t>Trust – report NOL (if assets available).</a:t>
          </a:r>
          <a:endParaRPr lang="en-US" sz="2200">
            <a:solidFill>
              <a:schemeClr val="tx2"/>
            </a:solidFill>
          </a:endParaRPr>
        </a:p>
      </dgm:t>
    </dgm:pt>
    <dgm:pt modelId="{3C95D00D-934F-4A83-AD60-438C21EBB9AC}" type="parTrans" cxnId="{0F58C38E-FF3B-466B-BA65-693A92E6720C}">
      <dgm:prSet/>
      <dgm:spPr/>
      <dgm:t>
        <a:bodyPr/>
        <a:lstStyle/>
        <a:p>
          <a:endParaRPr lang="en-US"/>
        </a:p>
      </dgm:t>
    </dgm:pt>
    <dgm:pt modelId="{1C05B2D6-B1CC-4C1D-9FFE-5D666BFE89CF}" type="sibTrans" cxnId="{0F58C38E-FF3B-466B-BA65-693A92E6720C}">
      <dgm:prSet/>
      <dgm:spPr/>
      <dgm:t>
        <a:bodyPr/>
        <a:lstStyle/>
        <a:p>
          <a:endParaRPr lang="en-US"/>
        </a:p>
      </dgm:t>
    </dgm:pt>
    <dgm:pt modelId="{4025C675-C22D-4A28-9EC1-337E3B8EB27F}">
      <dgm:prSet custT="1"/>
      <dgm:spPr>
        <a:solidFill>
          <a:schemeClr val="accent4">
            <a:lumMod val="20000"/>
            <a:lumOff val="80000"/>
            <a:alpha val="90000"/>
          </a:schemeClr>
        </a:solidFill>
        <a:ln w="28575">
          <a:solidFill>
            <a:schemeClr val="tx2"/>
          </a:solidFill>
        </a:ln>
      </dgm:spPr>
      <dgm:t>
        <a:bodyPr/>
        <a:lstStyle/>
        <a:p>
          <a:pPr>
            <a:lnSpc>
              <a:spcPct val="100000"/>
            </a:lnSpc>
            <a:spcAft>
              <a:spcPts val="1200"/>
            </a:spcAft>
          </a:pPr>
          <a:r>
            <a:rPr lang="en-US" sz="2200" baseline="0">
              <a:solidFill>
                <a:schemeClr val="tx2"/>
              </a:solidFill>
            </a:rPr>
            <a:t>No Trust – report TOL.</a:t>
          </a:r>
          <a:endParaRPr lang="en-US" sz="2200">
            <a:solidFill>
              <a:schemeClr val="tx2"/>
            </a:solidFill>
          </a:endParaRPr>
        </a:p>
      </dgm:t>
    </dgm:pt>
    <dgm:pt modelId="{BC52B109-0DFE-42F9-8922-44C13F5B4A59}" type="parTrans" cxnId="{D982E8F3-9691-4867-8D1F-45D83DA61F15}">
      <dgm:prSet/>
      <dgm:spPr/>
      <dgm:t>
        <a:bodyPr/>
        <a:lstStyle/>
        <a:p>
          <a:endParaRPr lang="en-US"/>
        </a:p>
      </dgm:t>
    </dgm:pt>
    <dgm:pt modelId="{C28DAF06-6566-4F75-8E20-C8241EB7CF8A}" type="sibTrans" cxnId="{D982E8F3-9691-4867-8D1F-45D83DA61F15}">
      <dgm:prSet/>
      <dgm:spPr/>
      <dgm:t>
        <a:bodyPr/>
        <a:lstStyle/>
        <a:p>
          <a:endParaRPr lang="en-US"/>
        </a:p>
      </dgm:t>
    </dgm:pt>
    <dgm:pt modelId="{C858292A-CEC5-4B3C-9F16-D0273C1D15E4}" type="pres">
      <dgm:prSet presAssocID="{7C6BEBA6-2262-420F-80DE-8EEA4C007A72}" presName="Name0" presStyleCnt="0">
        <dgm:presLayoutVars>
          <dgm:dir/>
          <dgm:animLvl val="lvl"/>
          <dgm:resizeHandles val="exact"/>
        </dgm:presLayoutVars>
      </dgm:prSet>
      <dgm:spPr/>
    </dgm:pt>
    <dgm:pt modelId="{06B9E3A9-D856-4C2C-A67F-228C640EC5B4}" type="pres">
      <dgm:prSet presAssocID="{3C0F1C0D-C332-4AED-AA4C-CC333D1818D1}" presName="composite" presStyleCnt="0"/>
      <dgm:spPr/>
    </dgm:pt>
    <dgm:pt modelId="{2422D5DC-E39F-4982-8CC9-737CB2941062}" type="pres">
      <dgm:prSet presAssocID="{3C0F1C0D-C332-4AED-AA4C-CC333D1818D1}" presName="parTx" presStyleLbl="alignNode1" presStyleIdx="0" presStyleCnt="3">
        <dgm:presLayoutVars>
          <dgm:chMax val="0"/>
          <dgm:chPref val="0"/>
          <dgm:bulletEnabled val="1"/>
        </dgm:presLayoutVars>
      </dgm:prSet>
      <dgm:spPr/>
    </dgm:pt>
    <dgm:pt modelId="{AD5A9DC5-5347-4648-9170-E704C1DB01D0}" type="pres">
      <dgm:prSet presAssocID="{3C0F1C0D-C332-4AED-AA4C-CC333D1818D1}" presName="desTx" presStyleLbl="alignAccFollowNode1" presStyleIdx="0" presStyleCnt="3">
        <dgm:presLayoutVars>
          <dgm:bulletEnabled val="1"/>
        </dgm:presLayoutVars>
      </dgm:prSet>
      <dgm:spPr/>
    </dgm:pt>
    <dgm:pt modelId="{D9A422E1-FA68-41DB-9AA4-D0FED3D9F2F3}" type="pres">
      <dgm:prSet presAssocID="{F363B6DF-DAAB-4688-86D6-0F8B7C9549A4}" presName="space" presStyleCnt="0"/>
      <dgm:spPr/>
    </dgm:pt>
    <dgm:pt modelId="{3B4A9186-1371-46F5-B0B1-203725DAC6EB}" type="pres">
      <dgm:prSet presAssocID="{7EBA68E9-5E12-470D-A775-D44BDCC54309}" presName="composite" presStyleCnt="0"/>
      <dgm:spPr/>
    </dgm:pt>
    <dgm:pt modelId="{84B9462A-6934-4B80-BA46-2ECF0C55C915}" type="pres">
      <dgm:prSet presAssocID="{7EBA68E9-5E12-470D-A775-D44BDCC54309}" presName="parTx" presStyleLbl="alignNode1" presStyleIdx="1" presStyleCnt="3">
        <dgm:presLayoutVars>
          <dgm:chMax val="0"/>
          <dgm:chPref val="0"/>
          <dgm:bulletEnabled val="1"/>
        </dgm:presLayoutVars>
      </dgm:prSet>
      <dgm:spPr/>
    </dgm:pt>
    <dgm:pt modelId="{112F12EF-F869-46E7-A6CF-0E7EE3ABBFD6}" type="pres">
      <dgm:prSet presAssocID="{7EBA68E9-5E12-470D-A775-D44BDCC54309}" presName="desTx" presStyleLbl="alignAccFollowNode1" presStyleIdx="1" presStyleCnt="3">
        <dgm:presLayoutVars>
          <dgm:bulletEnabled val="1"/>
        </dgm:presLayoutVars>
      </dgm:prSet>
      <dgm:spPr/>
    </dgm:pt>
    <dgm:pt modelId="{0C19DBB6-7AE5-4D48-A84A-071E1E3C00BA}" type="pres">
      <dgm:prSet presAssocID="{F8F3E00C-4FE2-463D-8DC1-7E44C832F755}" presName="space" presStyleCnt="0"/>
      <dgm:spPr/>
    </dgm:pt>
    <dgm:pt modelId="{79BDABC0-2BA4-4094-BE79-C8EAD10A915A}" type="pres">
      <dgm:prSet presAssocID="{2E136ABD-B4DB-4E6F-90E0-E562B67BB676}" presName="composite" presStyleCnt="0"/>
      <dgm:spPr/>
    </dgm:pt>
    <dgm:pt modelId="{7D0BBE04-22F3-42F0-B929-37CF70F6B3D2}" type="pres">
      <dgm:prSet presAssocID="{2E136ABD-B4DB-4E6F-90E0-E562B67BB676}" presName="parTx" presStyleLbl="alignNode1" presStyleIdx="2" presStyleCnt="3">
        <dgm:presLayoutVars>
          <dgm:chMax val="0"/>
          <dgm:chPref val="0"/>
          <dgm:bulletEnabled val="1"/>
        </dgm:presLayoutVars>
      </dgm:prSet>
      <dgm:spPr/>
    </dgm:pt>
    <dgm:pt modelId="{52A855DE-B6BC-4A74-A003-665EC4BED073}" type="pres">
      <dgm:prSet presAssocID="{2E136ABD-B4DB-4E6F-90E0-E562B67BB676}" presName="desTx" presStyleLbl="alignAccFollowNode1" presStyleIdx="2" presStyleCnt="3">
        <dgm:presLayoutVars>
          <dgm:bulletEnabled val="1"/>
        </dgm:presLayoutVars>
      </dgm:prSet>
      <dgm:spPr/>
    </dgm:pt>
  </dgm:ptLst>
  <dgm:cxnLst>
    <dgm:cxn modelId="{046B4108-986F-42D9-BC69-EB2266757D78}" type="presOf" srcId="{D5171DE2-7B54-424C-96EA-085D45EBB2A0}" destId="{AD5A9DC5-5347-4648-9170-E704C1DB01D0}" srcOrd="0" destOrd="2" presId="urn:microsoft.com/office/officeart/2005/8/layout/hList1"/>
    <dgm:cxn modelId="{7DD6B30F-F339-46CE-856F-71CD2905A236}" srcId="{7C6BEBA6-2262-420F-80DE-8EEA4C007A72}" destId="{2E136ABD-B4DB-4E6F-90E0-E562B67BB676}" srcOrd="2" destOrd="0" parTransId="{ABED4648-6B60-4A5E-A9EC-ED6C18A386D0}" sibTransId="{0642D135-3BC3-47BD-9188-BFF2CDC068AE}"/>
    <dgm:cxn modelId="{4DA9911A-3FF9-4D7C-979C-8144CC1847B4}" type="presOf" srcId="{2E136ABD-B4DB-4E6F-90E0-E562B67BB676}" destId="{7D0BBE04-22F3-42F0-B929-37CF70F6B3D2}" srcOrd="0" destOrd="0" presId="urn:microsoft.com/office/officeart/2005/8/layout/hList1"/>
    <dgm:cxn modelId="{B39CCB1A-77D0-4F66-B54B-BBF27EAB3BB8}" srcId="{7C6BEBA6-2262-420F-80DE-8EEA4C007A72}" destId="{7EBA68E9-5E12-470D-A775-D44BDCC54309}" srcOrd="1" destOrd="0" parTransId="{15CD67BC-41A4-4EC4-988C-BF0191D9689F}" sibTransId="{F8F3E00C-4FE2-463D-8DC1-7E44C832F755}"/>
    <dgm:cxn modelId="{C570F320-F808-460B-957D-F2AAE01F64E1}" srcId="{3C0F1C0D-C332-4AED-AA4C-CC333D1818D1}" destId="{875E259C-5FFB-4845-B25B-95A0652BADE2}" srcOrd="0" destOrd="0" parTransId="{E3CD77D4-FB62-4036-AC6D-5B678D03927F}" sibTransId="{F3E61E19-BA31-445D-8691-6DCF84CE09A1}"/>
    <dgm:cxn modelId="{3E702130-FCA3-4448-93C7-CBCAB5827A74}" srcId="{3C0F1C0D-C332-4AED-AA4C-CC333D1818D1}" destId="{7D8C252F-45E9-45F5-9AAC-549CCA4C786F}" srcOrd="1" destOrd="0" parTransId="{E81C2F79-DE79-4FA9-BE73-E5B10A24BDEF}" sibTransId="{11B3637D-B149-4A8D-934F-94512D68AD03}"/>
    <dgm:cxn modelId="{37355136-AC92-414D-8541-58939966B5A2}" type="presOf" srcId="{4783964F-C505-4935-A3B9-AB2844F95D55}" destId="{52A855DE-B6BC-4A74-A003-665EC4BED073}" srcOrd="0" destOrd="0" presId="urn:microsoft.com/office/officeart/2005/8/layout/hList1"/>
    <dgm:cxn modelId="{CE5F3142-107B-49A0-8CF8-6784A9BDED50}" srcId="{7EBA68E9-5E12-470D-A775-D44BDCC54309}" destId="{35224499-1F24-4AC1-BE61-186A29706E2A}" srcOrd="0" destOrd="0" parTransId="{4EE424FE-E83A-4685-80EB-2FCCA6E1C49C}" sibTransId="{C58790A1-086A-4CB2-901B-41E4157F6B2D}"/>
    <dgm:cxn modelId="{3285424D-0DA7-4890-9D7C-82DCAF9A4D7C}" type="presOf" srcId="{7D8C252F-45E9-45F5-9AAC-549CCA4C786F}" destId="{AD5A9DC5-5347-4648-9170-E704C1DB01D0}" srcOrd="0" destOrd="1" presId="urn:microsoft.com/office/officeart/2005/8/layout/hList1"/>
    <dgm:cxn modelId="{91DA3C51-BD67-451F-8422-A733AFF41876}" type="presOf" srcId="{93DF2561-C1D2-4A24-86ED-59DD1130F2BF}" destId="{112F12EF-F869-46E7-A6CF-0E7EE3ABBFD6}" srcOrd="0" destOrd="1" presId="urn:microsoft.com/office/officeart/2005/8/layout/hList1"/>
    <dgm:cxn modelId="{0C0F3572-B056-4143-8EE1-6A62F15E0EBC}" type="presOf" srcId="{7EBA68E9-5E12-470D-A775-D44BDCC54309}" destId="{84B9462A-6934-4B80-BA46-2ECF0C55C915}" srcOrd="0" destOrd="0" presId="urn:microsoft.com/office/officeart/2005/8/layout/hList1"/>
    <dgm:cxn modelId="{60843F73-5CB8-4DA3-BE01-331A60FD904F}" type="presOf" srcId="{3C0F1C0D-C332-4AED-AA4C-CC333D1818D1}" destId="{2422D5DC-E39F-4982-8CC9-737CB2941062}" srcOrd="0" destOrd="0" presId="urn:microsoft.com/office/officeart/2005/8/layout/hList1"/>
    <dgm:cxn modelId="{331EC280-1EE9-4326-83AA-6132D505CC90}" srcId="{7EBA68E9-5E12-470D-A775-D44BDCC54309}" destId="{93DF2561-C1D2-4A24-86ED-59DD1130F2BF}" srcOrd="1" destOrd="0" parTransId="{651C2514-9626-4984-A043-CD19F8338610}" sibTransId="{DFB8DB9E-7911-4B76-B67A-1A288EC49D9C}"/>
    <dgm:cxn modelId="{0F58C38E-FF3B-466B-BA65-693A92E6720C}" srcId="{2E136ABD-B4DB-4E6F-90E0-E562B67BB676}" destId="{4783964F-C505-4935-A3B9-AB2844F95D55}" srcOrd="0" destOrd="0" parTransId="{3C95D00D-934F-4A83-AD60-438C21EBB9AC}" sibTransId="{1C05B2D6-B1CC-4C1D-9FFE-5D666BFE89CF}"/>
    <dgm:cxn modelId="{7524B999-709F-4776-9228-8299FC047CE5}" srcId="{3C0F1C0D-C332-4AED-AA4C-CC333D1818D1}" destId="{D5171DE2-7B54-424C-96EA-085D45EBB2A0}" srcOrd="2" destOrd="0" parTransId="{BF2F0BA6-4843-4560-96BE-FED68EE45B0D}" sibTransId="{EA5DD8DD-D2DF-4449-B974-80CF41075754}"/>
    <dgm:cxn modelId="{31F5429B-3439-4A0B-92C3-50776EF04E3C}" type="presOf" srcId="{BF35B5E7-C0A2-4A27-9508-E554068F0878}" destId="{112F12EF-F869-46E7-A6CF-0E7EE3ABBFD6}" srcOrd="0" destOrd="2" presId="urn:microsoft.com/office/officeart/2005/8/layout/hList1"/>
    <dgm:cxn modelId="{E6BF73A2-14F1-4399-A3E1-EBDD1B3FA3AA}" srcId="{7EBA68E9-5E12-470D-A775-D44BDCC54309}" destId="{BF35B5E7-C0A2-4A27-9508-E554068F0878}" srcOrd="2" destOrd="0" parTransId="{72CCC421-8E74-4876-A0D7-9B00CC48E4C2}" sibTransId="{5D3D2A5B-FA22-4C5F-8EB4-0EC524451D25}"/>
    <dgm:cxn modelId="{777168AF-FBB3-486D-8080-688C7666D08B}" type="presOf" srcId="{4025C675-C22D-4A28-9EC1-337E3B8EB27F}" destId="{52A855DE-B6BC-4A74-A003-665EC4BED073}" srcOrd="0" destOrd="1" presId="urn:microsoft.com/office/officeart/2005/8/layout/hList1"/>
    <dgm:cxn modelId="{191F90B6-5846-41B3-9F70-5C04489E5300}" type="presOf" srcId="{7C6BEBA6-2262-420F-80DE-8EEA4C007A72}" destId="{C858292A-CEC5-4B3C-9F16-D0273C1D15E4}" srcOrd="0" destOrd="0" presId="urn:microsoft.com/office/officeart/2005/8/layout/hList1"/>
    <dgm:cxn modelId="{FD1523D6-6F96-4D40-85EF-660CD799F949}" type="presOf" srcId="{35224499-1F24-4AC1-BE61-186A29706E2A}" destId="{112F12EF-F869-46E7-A6CF-0E7EE3ABBFD6}" srcOrd="0" destOrd="0" presId="urn:microsoft.com/office/officeart/2005/8/layout/hList1"/>
    <dgm:cxn modelId="{222CF6DA-9290-45BA-B7C9-D54259B806D7}" type="presOf" srcId="{875E259C-5FFB-4845-B25B-95A0652BADE2}" destId="{AD5A9DC5-5347-4648-9170-E704C1DB01D0}" srcOrd="0" destOrd="0" presId="urn:microsoft.com/office/officeart/2005/8/layout/hList1"/>
    <dgm:cxn modelId="{7DAE8BE6-A767-4E4B-B8CF-F05C1F17A288}" srcId="{7C6BEBA6-2262-420F-80DE-8EEA4C007A72}" destId="{3C0F1C0D-C332-4AED-AA4C-CC333D1818D1}" srcOrd="0" destOrd="0" parTransId="{1901C4DF-D987-4BFA-A9A5-8ECFDBE586C2}" sibTransId="{F363B6DF-DAAB-4688-86D6-0F8B7C9549A4}"/>
    <dgm:cxn modelId="{D982E8F3-9691-4867-8D1F-45D83DA61F15}" srcId="{2E136ABD-B4DB-4E6F-90E0-E562B67BB676}" destId="{4025C675-C22D-4A28-9EC1-337E3B8EB27F}" srcOrd="1" destOrd="0" parTransId="{BC52B109-0DFE-42F9-8922-44C13F5B4A59}" sibTransId="{C28DAF06-6566-4F75-8E20-C8241EB7CF8A}"/>
    <dgm:cxn modelId="{061086A2-3258-4F38-858E-0AF7699D8CAE}" type="presParOf" srcId="{C858292A-CEC5-4B3C-9F16-D0273C1D15E4}" destId="{06B9E3A9-D856-4C2C-A67F-228C640EC5B4}" srcOrd="0" destOrd="0" presId="urn:microsoft.com/office/officeart/2005/8/layout/hList1"/>
    <dgm:cxn modelId="{E8BE8A0A-A9EA-4EFA-AB85-3D50D5956E71}" type="presParOf" srcId="{06B9E3A9-D856-4C2C-A67F-228C640EC5B4}" destId="{2422D5DC-E39F-4982-8CC9-737CB2941062}" srcOrd="0" destOrd="0" presId="urn:microsoft.com/office/officeart/2005/8/layout/hList1"/>
    <dgm:cxn modelId="{2B407987-6204-496A-B5A8-4B00D85CBB84}" type="presParOf" srcId="{06B9E3A9-D856-4C2C-A67F-228C640EC5B4}" destId="{AD5A9DC5-5347-4648-9170-E704C1DB01D0}" srcOrd="1" destOrd="0" presId="urn:microsoft.com/office/officeart/2005/8/layout/hList1"/>
    <dgm:cxn modelId="{FE97019B-17A1-4BB5-B5CE-5FB2A0D1A626}" type="presParOf" srcId="{C858292A-CEC5-4B3C-9F16-D0273C1D15E4}" destId="{D9A422E1-FA68-41DB-9AA4-D0FED3D9F2F3}" srcOrd="1" destOrd="0" presId="urn:microsoft.com/office/officeart/2005/8/layout/hList1"/>
    <dgm:cxn modelId="{5F9AF4F0-9C7E-417E-84B4-DEBFE7A19390}" type="presParOf" srcId="{C858292A-CEC5-4B3C-9F16-D0273C1D15E4}" destId="{3B4A9186-1371-46F5-B0B1-203725DAC6EB}" srcOrd="2" destOrd="0" presId="urn:microsoft.com/office/officeart/2005/8/layout/hList1"/>
    <dgm:cxn modelId="{276A9899-C164-442A-8B28-EBCC7C208E32}" type="presParOf" srcId="{3B4A9186-1371-46F5-B0B1-203725DAC6EB}" destId="{84B9462A-6934-4B80-BA46-2ECF0C55C915}" srcOrd="0" destOrd="0" presId="urn:microsoft.com/office/officeart/2005/8/layout/hList1"/>
    <dgm:cxn modelId="{D393325B-787F-4DF8-A48A-D4B71AB5A0A4}" type="presParOf" srcId="{3B4A9186-1371-46F5-B0B1-203725DAC6EB}" destId="{112F12EF-F869-46E7-A6CF-0E7EE3ABBFD6}" srcOrd="1" destOrd="0" presId="urn:microsoft.com/office/officeart/2005/8/layout/hList1"/>
    <dgm:cxn modelId="{13BC3867-445B-4BB6-88DC-36C16E03137D}" type="presParOf" srcId="{C858292A-CEC5-4B3C-9F16-D0273C1D15E4}" destId="{0C19DBB6-7AE5-4D48-A84A-071E1E3C00BA}" srcOrd="3" destOrd="0" presId="urn:microsoft.com/office/officeart/2005/8/layout/hList1"/>
    <dgm:cxn modelId="{C0E13EC5-587C-4A22-B7EB-E6FA26700B7D}" type="presParOf" srcId="{C858292A-CEC5-4B3C-9F16-D0273C1D15E4}" destId="{79BDABC0-2BA4-4094-BE79-C8EAD10A915A}" srcOrd="4" destOrd="0" presId="urn:microsoft.com/office/officeart/2005/8/layout/hList1"/>
    <dgm:cxn modelId="{C2E46905-F9D4-4959-B418-ECB30A109D8B}" type="presParOf" srcId="{79BDABC0-2BA4-4094-BE79-C8EAD10A915A}" destId="{7D0BBE04-22F3-42F0-B929-37CF70F6B3D2}" srcOrd="0" destOrd="0" presId="urn:microsoft.com/office/officeart/2005/8/layout/hList1"/>
    <dgm:cxn modelId="{1D0040D3-4776-49DC-9F2A-54AFEC646E4A}" type="presParOf" srcId="{79BDABC0-2BA4-4094-BE79-C8EAD10A915A}" destId="{52A855DE-B6BC-4A74-A003-665EC4BED0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F87F6A-C074-4850-827A-CB295CE03A4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FB64FC4C-9843-4740-B3F7-AE86DCB9A2DE}">
      <dgm:prSet/>
      <dgm:spPr>
        <a:solidFill>
          <a:schemeClr val="tx2"/>
        </a:solidFill>
      </dgm:spPr>
      <dgm:t>
        <a:bodyPr/>
        <a:lstStyle/>
        <a:p>
          <a:r>
            <a:rPr lang="en-US" baseline="0">
              <a:solidFill>
                <a:schemeClr val="bg1"/>
              </a:solidFill>
            </a:rPr>
            <a:t>OPEB Expense = </a:t>
          </a:r>
          <a:endParaRPr lang="en-US">
            <a:solidFill>
              <a:schemeClr val="bg1"/>
            </a:solidFill>
          </a:endParaRPr>
        </a:p>
      </dgm:t>
    </dgm:pt>
    <dgm:pt modelId="{926E4AF3-1E31-4568-8B2B-550A9D9A1EF6}" type="parTrans" cxnId="{7D67C68E-443E-4381-BFD1-9445CBDC58BC}">
      <dgm:prSet/>
      <dgm:spPr/>
      <dgm:t>
        <a:bodyPr/>
        <a:lstStyle/>
        <a:p>
          <a:endParaRPr lang="en-US"/>
        </a:p>
      </dgm:t>
    </dgm:pt>
    <dgm:pt modelId="{CD7D02B0-3F9A-4C5F-8D2F-999D2E041C02}" type="sibTrans" cxnId="{7D67C68E-443E-4381-BFD1-9445CBDC58BC}">
      <dgm:prSet/>
      <dgm:spPr/>
      <dgm:t>
        <a:bodyPr/>
        <a:lstStyle/>
        <a:p>
          <a:endParaRPr lang="en-US"/>
        </a:p>
      </dgm:t>
    </dgm:pt>
    <dgm:pt modelId="{578087B2-F12B-45BB-995D-1C668950CD90}">
      <dgm:prSet/>
      <dgm:spPr/>
      <dgm:t>
        <a:bodyPr/>
        <a:lstStyle/>
        <a:p>
          <a:r>
            <a:rPr lang="en-US" baseline="0"/>
            <a:t>Amounts attributable to reporting period.</a:t>
          </a:r>
          <a:endParaRPr lang="en-US"/>
        </a:p>
      </dgm:t>
    </dgm:pt>
    <dgm:pt modelId="{E968EF6E-E9BC-48EB-8047-CEA8DDD467A3}" type="parTrans" cxnId="{10918EAE-15C0-495E-8F34-87447A2EE226}">
      <dgm:prSet/>
      <dgm:spPr/>
      <dgm:t>
        <a:bodyPr/>
        <a:lstStyle/>
        <a:p>
          <a:endParaRPr lang="en-US"/>
        </a:p>
      </dgm:t>
    </dgm:pt>
    <dgm:pt modelId="{07A8853A-AA82-4A8A-8A60-AA0BE13C0DF1}" type="sibTrans" cxnId="{10918EAE-15C0-495E-8F34-87447A2EE226}">
      <dgm:prSet/>
      <dgm:spPr/>
      <dgm:t>
        <a:bodyPr/>
        <a:lstStyle/>
        <a:p>
          <a:endParaRPr lang="en-US"/>
        </a:p>
      </dgm:t>
    </dgm:pt>
    <dgm:pt modelId="{95CFAF25-BD6B-4886-ADCB-2E2999639FDC}">
      <dgm:prSet/>
      <dgm:spPr/>
      <dgm:t>
        <a:bodyPr/>
        <a:lstStyle/>
        <a:p>
          <a:r>
            <a:rPr lang="en-US" baseline="0"/>
            <a:t>Net of forfeited amounts removed from employee accounts.</a:t>
          </a:r>
          <a:endParaRPr lang="en-US"/>
        </a:p>
      </dgm:t>
    </dgm:pt>
    <dgm:pt modelId="{A502262B-8332-4027-8532-B9D7F4B446F5}" type="parTrans" cxnId="{5AA7EEB6-DD33-4E1C-AAE5-39E26D60227A}">
      <dgm:prSet/>
      <dgm:spPr/>
      <dgm:t>
        <a:bodyPr/>
        <a:lstStyle/>
        <a:p>
          <a:endParaRPr lang="en-US"/>
        </a:p>
      </dgm:t>
    </dgm:pt>
    <dgm:pt modelId="{4A105937-C9E3-4889-B913-89189C865DD9}" type="sibTrans" cxnId="{5AA7EEB6-DD33-4E1C-AAE5-39E26D60227A}">
      <dgm:prSet/>
      <dgm:spPr/>
      <dgm:t>
        <a:bodyPr/>
        <a:lstStyle/>
        <a:p>
          <a:endParaRPr lang="en-US"/>
        </a:p>
      </dgm:t>
    </dgm:pt>
    <dgm:pt modelId="{298822C3-CB1D-4B04-BF31-0BEA819762C7}">
      <dgm:prSet/>
      <dgm:spPr>
        <a:solidFill>
          <a:schemeClr val="tx2"/>
        </a:solidFill>
      </dgm:spPr>
      <dgm:t>
        <a:bodyPr/>
        <a:lstStyle/>
        <a:p>
          <a:r>
            <a:rPr lang="en-US" baseline="0">
              <a:solidFill>
                <a:schemeClr val="bg1"/>
              </a:solidFill>
            </a:rPr>
            <a:t>OPEB Liability =</a:t>
          </a:r>
          <a:endParaRPr lang="en-US">
            <a:solidFill>
              <a:schemeClr val="bg1"/>
            </a:solidFill>
          </a:endParaRPr>
        </a:p>
      </dgm:t>
    </dgm:pt>
    <dgm:pt modelId="{18378CA2-9267-4ABF-A50B-8A10BDD5A00A}" type="parTrans" cxnId="{A4006196-7B96-401A-8789-9D4C8032DFEA}">
      <dgm:prSet/>
      <dgm:spPr/>
      <dgm:t>
        <a:bodyPr/>
        <a:lstStyle/>
        <a:p>
          <a:endParaRPr lang="en-US"/>
        </a:p>
      </dgm:t>
    </dgm:pt>
    <dgm:pt modelId="{50FCE859-6E2A-4EF9-B88C-3226A4646E2E}" type="sibTrans" cxnId="{A4006196-7B96-401A-8789-9D4C8032DFEA}">
      <dgm:prSet/>
      <dgm:spPr/>
      <dgm:t>
        <a:bodyPr/>
        <a:lstStyle/>
        <a:p>
          <a:endParaRPr lang="en-US"/>
        </a:p>
      </dgm:t>
    </dgm:pt>
    <dgm:pt modelId="{DE1D460E-7E9E-4635-892E-C28CB8160719}">
      <dgm:prSet/>
      <dgm:spPr/>
      <dgm:t>
        <a:bodyPr/>
        <a:lstStyle/>
        <a:p>
          <a:r>
            <a:rPr lang="en-US" baseline="0"/>
            <a:t>Difference between OPEB expense and contributions.</a:t>
          </a:r>
          <a:endParaRPr lang="en-US"/>
        </a:p>
      </dgm:t>
    </dgm:pt>
    <dgm:pt modelId="{977CF68D-6667-4931-8DC6-1A908C064E0F}" type="parTrans" cxnId="{3FCA6499-A54E-40DE-A462-B54986715FF5}">
      <dgm:prSet/>
      <dgm:spPr/>
      <dgm:t>
        <a:bodyPr/>
        <a:lstStyle/>
        <a:p>
          <a:endParaRPr lang="en-US"/>
        </a:p>
      </dgm:t>
    </dgm:pt>
    <dgm:pt modelId="{C13B7BC2-2420-4B5B-8AFE-CBEB01B12EDB}" type="sibTrans" cxnId="{3FCA6499-A54E-40DE-A462-B54986715FF5}">
      <dgm:prSet/>
      <dgm:spPr/>
      <dgm:t>
        <a:bodyPr/>
        <a:lstStyle/>
        <a:p>
          <a:endParaRPr lang="en-US"/>
        </a:p>
      </dgm:t>
    </dgm:pt>
    <dgm:pt modelId="{33D17DB4-819D-43A8-8E08-159242DC44F3}">
      <dgm:prSet/>
      <dgm:spPr>
        <a:solidFill>
          <a:schemeClr val="tx2"/>
        </a:solidFill>
      </dgm:spPr>
      <dgm:t>
        <a:bodyPr/>
        <a:lstStyle/>
        <a:p>
          <a:r>
            <a:rPr lang="en-US" baseline="0">
              <a:solidFill>
                <a:schemeClr val="bg1"/>
              </a:solidFill>
            </a:rPr>
            <a:t>Note Disclosures:</a:t>
          </a:r>
          <a:endParaRPr lang="en-US">
            <a:solidFill>
              <a:schemeClr val="bg1"/>
            </a:solidFill>
          </a:endParaRPr>
        </a:p>
      </dgm:t>
    </dgm:pt>
    <dgm:pt modelId="{2A6D800A-55CE-4C79-A89B-7E59F10E50C7}" type="parTrans" cxnId="{98A891A6-37E8-4423-ACC4-058673D30DF1}">
      <dgm:prSet/>
      <dgm:spPr/>
      <dgm:t>
        <a:bodyPr/>
        <a:lstStyle/>
        <a:p>
          <a:endParaRPr lang="en-US"/>
        </a:p>
      </dgm:t>
    </dgm:pt>
    <dgm:pt modelId="{C3081579-45BC-45AC-8AA9-3F3E9D758D5A}" type="sibTrans" cxnId="{98A891A6-37E8-4423-ACC4-058673D30DF1}">
      <dgm:prSet/>
      <dgm:spPr/>
      <dgm:t>
        <a:bodyPr/>
        <a:lstStyle/>
        <a:p>
          <a:endParaRPr lang="en-US"/>
        </a:p>
      </dgm:t>
    </dgm:pt>
    <dgm:pt modelId="{3745478D-CF13-406F-9487-1CF1CC80C22C}">
      <dgm:prSet/>
      <dgm:spPr/>
      <dgm:t>
        <a:bodyPr/>
        <a:lstStyle/>
        <a:p>
          <a:r>
            <a:rPr lang="en-US" baseline="0"/>
            <a:t>Plan information.</a:t>
          </a:r>
          <a:endParaRPr lang="en-US"/>
        </a:p>
      </dgm:t>
    </dgm:pt>
    <dgm:pt modelId="{036769AD-C82D-476F-99D5-7C330044B095}" type="parTrans" cxnId="{B0F33483-0011-4589-A889-1E19E3308F1A}">
      <dgm:prSet/>
      <dgm:spPr/>
      <dgm:t>
        <a:bodyPr/>
        <a:lstStyle/>
        <a:p>
          <a:endParaRPr lang="en-US"/>
        </a:p>
      </dgm:t>
    </dgm:pt>
    <dgm:pt modelId="{D539CAD6-3847-41E0-B5B6-F20B93F38BB2}" type="sibTrans" cxnId="{B0F33483-0011-4589-A889-1E19E3308F1A}">
      <dgm:prSet/>
      <dgm:spPr/>
      <dgm:t>
        <a:bodyPr/>
        <a:lstStyle/>
        <a:p>
          <a:endParaRPr lang="en-US"/>
        </a:p>
      </dgm:t>
    </dgm:pt>
    <dgm:pt modelId="{51E35DE8-7323-4C6B-A76E-D378AE2EA989}">
      <dgm:prSet/>
      <dgm:spPr/>
      <dgm:t>
        <a:bodyPr/>
        <a:lstStyle/>
        <a:p>
          <a:r>
            <a:rPr lang="en-US" baseline="0"/>
            <a:t>Benefit terms.</a:t>
          </a:r>
          <a:endParaRPr lang="en-US"/>
        </a:p>
      </dgm:t>
    </dgm:pt>
    <dgm:pt modelId="{BF4F6397-1A7A-466A-8CD3-3F295A399F11}" type="parTrans" cxnId="{A47E3A21-2E06-4EB8-A538-E895F697360F}">
      <dgm:prSet/>
      <dgm:spPr/>
      <dgm:t>
        <a:bodyPr/>
        <a:lstStyle/>
        <a:p>
          <a:endParaRPr lang="en-US"/>
        </a:p>
      </dgm:t>
    </dgm:pt>
    <dgm:pt modelId="{39A4B4A1-E90D-458F-9B42-360360D92AD1}" type="sibTrans" cxnId="{A47E3A21-2E06-4EB8-A538-E895F697360F}">
      <dgm:prSet/>
      <dgm:spPr/>
      <dgm:t>
        <a:bodyPr/>
        <a:lstStyle/>
        <a:p>
          <a:endParaRPr lang="en-US"/>
        </a:p>
      </dgm:t>
    </dgm:pt>
    <dgm:pt modelId="{9C0CADDC-F458-4BE6-8225-41CF088AD4AE}">
      <dgm:prSet/>
      <dgm:spPr/>
      <dgm:t>
        <a:bodyPr/>
        <a:lstStyle/>
        <a:p>
          <a:r>
            <a:rPr lang="en-US" baseline="0"/>
            <a:t>Contribution rates.</a:t>
          </a:r>
          <a:endParaRPr lang="en-US"/>
        </a:p>
      </dgm:t>
    </dgm:pt>
    <dgm:pt modelId="{87A625D8-7574-4FE2-A1BF-47981C903200}" type="parTrans" cxnId="{18F7C390-8CCD-46B3-914E-2C63A0451D59}">
      <dgm:prSet/>
      <dgm:spPr/>
      <dgm:t>
        <a:bodyPr/>
        <a:lstStyle/>
        <a:p>
          <a:endParaRPr lang="en-US"/>
        </a:p>
      </dgm:t>
    </dgm:pt>
    <dgm:pt modelId="{E01B7C09-160E-4EB3-835E-8B6BB6C0F1B6}" type="sibTrans" cxnId="{18F7C390-8CCD-46B3-914E-2C63A0451D59}">
      <dgm:prSet/>
      <dgm:spPr/>
      <dgm:t>
        <a:bodyPr/>
        <a:lstStyle/>
        <a:p>
          <a:endParaRPr lang="en-US"/>
        </a:p>
      </dgm:t>
    </dgm:pt>
    <dgm:pt modelId="{C91524E7-7DDB-41E0-9938-08E4B0BC3441}">
      <dgm:prSet/>
      <dgm:spPr/>
      <dgm:t>
        <a:bodyPr/>
        <a:lstStyle/>
        <a:p>
          <a:r>
            <a:rPr lang="en-US" baseline="0"/>
            <a:t>Expense.</a:t>
          </a:r>
          <a:endParaRPr lang="en-US"/>
        </a:p>
      </dgm:t>
    </dgm:pt>
    <dgm:pt modelId="{88328168-C654-44DC-B211-7F27458D16CB}" type="parTrans" cxnId="{4B16B0C1-4E4A-47BA-838C-D72EEAED6766}">
      <dgm:prSet/>
      <dgm:spPr/>
      <dgm:t>
        <a:bodyPr/>
        <a:lstStyle/>
        <a:p>
          <a:endParaRPr lang="en-US"/>
        </a:p>
      </dgm:t>
    </dgm:pt>
    <dgm:pt modelId="{3DDB4EB8-C94E-4D0A-A58B-B4F5F6A6CB37}" type="sibTrans" cxnId="{4B16B0C1-4E4A-47BA-838C-D72EEAED6766}">
      <dgm:prSet/>
      <dgm:spPr/>
      <dgm:t>
        <a:bodyPr/>
        <a:lstStyle/>
        <a:p>
          <a:endParaRPr lang="en-US"/>
        </a:p>
      </dgm:t>
    </dgm:pt>
    <dgm:pt modelId="{B9B582E7-2D10-4C6F-8CE8-2D8CED7F3AB4}">
      <dgm:prSet/>
      <dgm:spPr/>
      <dgm:t>
        <a:bodyPr/>
        <a:lstStyle/>
        <a:p>
          <a:r>
            <a:rPr lang="en-US" baseline="0"/>
            <a:t>Amount of forfeitures.</a:t>
          </a:r>
          <a:endParaRPr lang="en-US"/>
        </a:p>
      </dgm:t>
    </dgm:pt>
    <dgm:pt modelId="{8C62101D-624E-4C1B-BAE1-BEC4AF6F05A6}" type="parTrans" cxnId="{8A0B005D-9885-4415-BD40-5C4260CC5439}">
      <dgm:prSet/>
      <dgm:spPr/>
      <dgm:t>
        <a:bodyPr/>
        <a:lstStyle/>
        <a:p>
          <a:endParaRPr lang="en-US"/>
        </a:p>
      </dgm:t>
    </dgm:pt>
    <dgm:pt modelId="{F02DEAE8-AAB1-4463-B1F1-664C4CDE0816}" type="sibTrans" cxnId="{8A0B005D-9885-4415-BD40-5C4260CC5439}">
      <dgm:prSet/>
      <dgm:spPr/>
      <dgm:t>
        <a:bodyPr/>
        <a:lstStyle/>
        <a:p>
          <a:endParaRPr lang="en-US"/>
        </a:p>
      </dgm:t>
    </dgm:pt>
    <dgm:pt modelId="{5FD84548-C421-41AD-9E5B-4265AA9FCF39}">
      <dgm:prSet/>
      <dgm:spPr/>
      <dgm:t>
        <a:bodyPr/>
        <a:lstStyle/>
        <a:p>
          <a:r>
            <a:rPr lang="en-US" baseline="0"/>
            <a:t>Amount of liability.</a:t>
          </a:r>
          <a:endParaRPr lang="en-US"/>
        </a:p>
      </dgm:t>
    </dgm:pt>
    <dgm:pt modelId="{F028823B-70E5-4372-B1FB-3B1FA00F7FA3}" type="parTrans" cxnId="{09FE167F-8B2D-494E-8C0C-7590E2BDB7E2}">
      <dgm:prSet/>
      <dgm:spPr/>
      <dgm:t>
        <a:bodyPr/>
        <a:lstStyle/>
        <a:p>
          <a:endParaRPr lang="en-US"/>
        </a:p>
      </dgm:t>
    </dgm:pt>
    <dgm:pt modelId="{65FF8AB1-E1E2-4089-82BF-4615F04BF918}" type="sibTrans" cxnId="{09FE167F-8B2D-494E-8C0C-7590E2BDB7E2}">
      <dgm:prSet/>
      <dgm:spPr/>
      <dgm:t>
        <a:bodyPr/>
        <a:lstStyle/>
        <a:p>
          <a:endParaRPr lang="en-US"/>
        </a:p>
      </dgm:t>
    </dgm:pt>
    <dgm:pt modelId="{130B4F00-60CD-4E89-85A5-D0A9352BD906}" type="pres">
      <dgm:prSet presAssocID="{F8F87F6A-C074-4850-827A-CB295CE03A4E}" presName="theList" presStyleCnt="0">
        <dgm:presLayoutVars>
          <dgm:dir/>
          <dgm:animLvl val="lvl"/>
          <dgm:resizeHandles val="exact"/>
        </dgm:presLayoutVars>
      </dgm:prSet>
      <dgm:spPr/>
    </dgm:pt>
    <dgm:pt modelId="{F057E004-8C04-435C-9904-EC928E03B78B}" type="pres">
      <dgm:prSet presAssocID="{FB64FC4C-9843-4740-B3F7-AE86DCB9A2DE}" presName="compNode" presStyleCnt="0"/>
      <dgm:spPr/>
    </dgm:pt>
    <dgm:pt modelId="{18D41CDB-F50C-42EA-85FD-570D744D7B30}" type="pres">
      <dgm:prSet presAssocID="{FB64FC4C-9843-4740-B3F7-AE86DCB9A2DE}" presName="aNode" presStyleLbl="bgShp" presStyleIdx="0" presStyleCnt="3"/>
      <dgm:spPr/>
    </dgm:pt>
    <dgm:pt modelId="{F1F09A22-62D5-4008-9576-D4EA6DAA0F7B}" type="pres">
      <dgm:prSet presAssocID="{FB64FC4C-9843-4740-B3F7-AE86DCB9A2DE}" presName="textNode" presStyleLbl="bgShp" presStyleIdx="0" presStyleCnt="3"/>
      <dgm:spPr/>
    </dgm:pt>
    <dgm:pt modelId="{2FF1E144-A8E4-49E4-80CF-B2698C415003}" type="pres">
      <dgm:prSet presAssocID="{FB64FC4C-9843-4740-B3F7-AE86DCB9A2DE}" presName="compChildNode" presStyleCnt="0"/>
      <dgm:spPr/>
    </dgm:pt>
    <dgm:pt modelId="{D110D469-38A4-4B95-A7E2-9E4F5D318D08}" type="pres">
      <dgm:prSet presAssocID="{FB64FC4C-9843-4740-B3F7-AE86DCB9A2DE}" presName="theInnerList" presStyleCnt="0"/>
      <dgm:spPr/>
    </dgm:pt>
    <dgm:pt modelId="{7CE200E0-A0A8-482E-A33F-D37CEA8323BD}" type="pres">
      <dgm:prSet presAssocID="{578087B2-F12B-45BB-995D-1C668950CD90}" presName="childNode" presStyleLbl="node1" presStyleIdx="0" presStyleCnt="9">
        <dgm:presLayoutVars>
          <dgm:bulletEnabled val="1"/>
        </dgm:presLayoutVars>
      </dgm:prSet>
      <dgm:spPr/>
    </dgm:pt>
    <dgm:pt modelId="{6FEF1369-9F8D-4568-B219-17343DC176D7}" type="pres">
      <dgm:prSet presAssocID="{578087B2-F12B-45BB-995D-1C668950CD90}" presName="aSpace2" presStyleCnt="0"/>
      <dgm:spPr/>
    </dgm:pt>
    <dgm:pt modelId="{339246DD-FD66-4750-8A48-9BDFEFFCD8DB}" type="pres">
      <dgm:prSet presAssocID="{95CFAF25-BD6B-4886-ADCB-2E2999639FDC}" presName="childNode" presStyleLbl="node1" presStyleIdx="1" presStyleCnt="9">
        <dgm:presLayoutVars>
          <dgm:bulletEnabled val="1"/>
        </dgm:presLayoutVars>
      </dgm:prSet>
      <dgm:spPr/>
    </dgm:pt>
    <dgm:pt modelId="{82E94987-DCD9-4C43-AAEB-546E93608BD0}" type="pres">
      <dgm:prSet presAssocID="{FB64FC4C-9843-4740-B3F7-AE86DCB9A2DE}" presName="aSpace" presStyleCnt="0"/>
      <dgm:spPr/>
    </dgm:pt>
    <dgm:pt modelId="{E810AFF0-CFC7-4133-8E29-9168ABB9BCD4}" type="pres">
      <dgm:prSet presAssocID="{298822C3-CB1D-4B04-BF31-0BEA819762C7}" presName="compNode" presStyleCnt="0"/>
      <dgm:spPr/>
    </dgm:pt>
    <dgm:pt modelId="{A10D016D-B151-4003-B00D-32106D9F5395}" type="pres">
      <dgm:prSet presAssocID="{298822C3-CB1D-4B04-BF31-0BEA819762C7}" presName="aNode" presStyleLbl="bgShp" presStyleIdx="1" presStyleCnt="3"/>
      <dgm:spPr/>
    </dgm:pt>
    <dgm:pt modelId="{31DD53D4-2FF4-4246-BE83-07AAB2A4239F}" type="pres">
      <dgm:prSet presAssocID="{298822C3-CB1D-4B04-BF31-0BEA819762C7}" presName="textNode" presStyleLbl="bgShp" presStyleIdx="1" presStyleCnt="3"/>
      <dgm:spPr/>
    </dgm:pt>
    <dgm:pt modelId="{03612D7C-264B-4A64-9312-C13B38442432}" type="pres">
      <dgm:prSet presAssocID="{298822C3-CB1D-4B04-BF31-0BEA819762C7}" presName="compChildNode" presStyleCnt="0"/>
      <dgm:spPr/>
    </dgm:pt>
    <dgm:pt modelId="{7A29AFBC-A5F4-4385-B1ED-01B5FED85550}" type="pres">
      <dgm:prSet presAssocID="{298822C3-CB1D-4B04-BF31-0BEA819762C7}" presName="theInnerList" presStyleCnt="0"/>
      <dgm:spPr/>
    </dgm:pt>
    <dgm:pt modelId="{4F97D28B-C5AE-432C-8813-4B8FBDEC4CDF}" type="pres">
      <dgm:prSet presAssocID="{DE1D460E-7E9E-4635-892E-C28CB8160719}" presName="childNode" presStyleLbl="node1" presStyleIdx="2" presStyleCnt="9">
        <dgm:presLayoutVars>
          <dgm:bulletEnabled val="1"/>
        </dgm:presLayoutVars>
      </dgm:prSet>
      <dgm:spPr/>
    </dgm:pt>
    <dgm:pt modelId="{CEC58C4F-EBF3-43CE-B2F5-466FE097D383}" type="pres">
      <dgm:prSet presAssocID="{298822C3-CB1D-4B04-BF31-0BEA819762C7}" presName="aSpace" presStyleCnt="0"/>
      <dgm:spPr/>
    </dgm:pt>
    <dgm:pt modelId="{AACF9C66-C301-4927-BA29-F1B9E2CDBFE0}" type="pres">
      <dgm:prSet presAssocID="{33D17DB4-819D-43A8-8E08-159242DC44F3}" presName="compNode" presStyleCnt="0"/>
      <dgm:spPr/>
    </dgm:pt>
    <dgm:pt modelId="{A040AEC2-A911-4972-9C57-8BB4A7B1E5F8}" type="pres">
      <dgm:prSet presAssocID="{33D17DB4-819D-43A8-8E08-159242DC44F3}" presName="aNode" presStyleLbl="bgShp" presStyleIdx="2" presStyleCnt="3"/>
      <dgm:spPr/>
    </dgm:pt>
    <dgm:pt modelId="{44D22385-5F77-446B-83F6-592C337E974F}" type="pres">
      <dgm:prSet presAssocID="{33D17DB4-819D-43A8-8E08-159242DC44F3}" presName="textNode" presStyleLbl="bgShp" presStyleIdx="2" presStyleCnt="3"/>
      <dgm:spPr/>
    </dgm:pt>
    <dgm:pt modelId="{4D2318A1-B6C5-497F-AFDF-E48AEF3ED41E}" type="pres">
      <dgm:prSet presAssocID="{33D17DB4-819D-43A8-8E08-159242DC44F3}" presName="compChildNode" presStyleCnt="0"/>
      <dgm:spPr/>
    </dgm:pt>
    <dgm:pt modelId="{19C853E9-4F0D-4AA4-907D-D2489685605C}" type="pres">
      <dgm:prSet presAssocID="{33D17DB4-819D-43A8-8E08-159242DC44F3}" presName="theInnerList" presStyleCnt="0"/>
      <dgm:spPr/>
    </dgm:pt>
    <dgm:pt modelId="{F3C3E3DF-69BB-4FDC-AFCE-5AE7006B6B3D}" type="pres">
      <dgm:prSet presAssocID="{3745478D-CF13-406F-9487-1CF1CC80C22C}" presName="childNode" presStyleLbl="node1" presStyleIdx="3" presStyleCnt="9">
        <dgm:presLayoutVars>
          <dgm:bulletEnabled val="1"/>
        </dgm:presLayoutVars>
      </dgm:prSet>
      <dgm:spPr/>
    </dgm:pt>
    <dgm:pt modelId="{9C25EE78-A593-450B-B969-5047498B0125}" type="pres">
      <dgm:prSet presAssocID="{3745478D-CF13-406F-9487-1CF1CC80C22C}" presName="aSpace2" presStyleCnt="0"/>
      <dgm:spPr/>
    </dgm:pt>
    <dgm:pt modelId="{A29D4C40-6CF9-4239-90FD-26B4D059F02C}" type="pres">
      <dgm:prSet presAssocID="{51E35DE8-7323-4C6B-A76E-D378AE2EA989}" presName="childNode" presStyleLbl="node1" presStyleIdx="4" presStyleCnt="9">
        <dgm:presLayoutVars>
          <dgm:bulletEnabled val="1"/>
        </dgm:presLayoutVars>
      </dgm:prSet>
      <dgm:spPr/>
    </dgm:pt>
    <dgm:pt modelId="{2773847A-911A-456F-A92B-DDBB3FA67FD1}" type="pres">
      <dgm:prSet presAssocID="{51E35DE8-7323-4C6B-A76E-D378AE2EA989}" presName="aSpace2" presStyleCnt="0"/>
      <dgm:spPr/>
    </dgm:pt>
    <dgm:pt modelId="{BCF55090-D616-4427-B91B-291ED065C271}" type="pres">
      <dgm:prSet presAssocID="{9C0CADDC-F458-4BE6-8225-41CF088AD4AE}" presName="childNode" presStyleLbl="node1" presStyleIdx="5" presStyleCnt="9">
        <dgm:presLayoutVars>
          <dgm:bulletEnabled val="1"/>
        </dgm:presLayoutVars>
      </dgm:prSet>
      <dgm:spPr/>
    </dgm:pt>
    <dgm:pt modelId="{48F620AB-CF75-4AAC-9121-C4FCAE59ED14}" type="pres">
      <dgm:prSet presAssocID="{9C0CADDC-F458-4BE6-8225-41CF088AD4AE}" presName="aSpace2" presStyleCnt="0"/>
      <dgm:spPr/>
    </dgm:pt>
    <dgm:pt modelId="{46D79807-F44E-4AC9-9BC9-07A557C80FEB}" type="pres">
      <dgm:prSet presAssocID="{C91524E7-7DDB-41E0-9938-08E4B0BC3441}" presName="childNode" presStyleLbl="node1" presStyleIdx="6" presStyleCnt="9">
        <dgm:presLayoutVars>
          <dgm:bulletEnabled val="1"/>
        </dgm:presLayoutVars>
      </dgm:prSet>
      <dgm:spPr/>
    </dgm:pt>
    <dgm:pt modelId="{37C26C3C-FB5F-4A81-BB0C-78374685801E}" type="pres">
      <dgm:prSet presAssocID="{C91524E7-7DDB-41E0-9938-08E4B0BC3441}" presName="aSpace2" presStyleCnt="0"/>
      <dgm:spPr/>
    </dgm:pt>
    <dgm:pt modelId="{F75BAA14-A8D3-4F56-A276-C21183572CE9}" type="pres">
      <dgm:prSet presAssocID="{B9B582E7-2D10-4C6F-8CE8-2D8CED7F3AB4}" presName="childNode" presStyleLbl="node1" presStyleIdx="7" presStyleCnt="9">
        <dgm:presLayoutVars>
          <dgm:bulletEnabled val="1"/>
        </dgm:presLayoutVars>
      </dgm:prSet>
      <dgm:spPr/>
    </dgm:pt>
    <dgm:pt modelId="{CAF57D30-87FE-4F9E-B4DB-A0DD1FA988D9}" type="pres">
      <dgm:prSet presAssocID="{B9B582E7-2D10-4C6F-8CE8-2D8CED7F3AB4}" presName="aSpace2" presStyleCnt="0"/>
      <dgm:spPr/>
    </dgm:pt>
    <dgm:pt modelId="{75B916E1-12DA-461D-A548-F72199E08DD8}" type="pres">
      <dgm:prSet presAssocID="{5FD84548-C421-41AD-9E5B-4265AA9FCF39}" presName="childNode" presStyleLbl="node1" presStyleIdx="8" presStyleCnt="9">
        <dgm:presLayoutVars>
          <dgm:bulletEnabled val="1"/>
        </dgm:presLayoutVars>
      </dgm:prSet>
      <dgm:spPr/>
    </dgm:pt>
  </dgm:ptLst>
  <dgm:cxnLst>
    <dgm:cxn modelId="{8A95BB02-4AB8-46C4-B0CF-59D5107771B2}" type="presOf" srcId="{FB64FC4C-9843-4740-B3F7-AE86DCB9A2DE}" destId="{18D41CDB-F50C-42EA-85FD-570D744D7B30}" srcOrd="0" destOrd="0" presId="urn:microsoft.com/office/officeart/2005/8/layout/lProcess2"/>
    <dgm:cxn modelId="{966A2009-5CC5-42A2-8E47-EF25A6FD2144}" type="presOf" srcId="{FB64FC4C-9843-4740-B3F7-AE86DCB9A2DE}" destId="{F1F09A22-62D5-4008-9576-D4EA6DAA0F7B}" srcOrd="1" destOrd="0" presId="urn:microsoft.com/office/officeart/2005/8/layout/lProcess2"/>
    <dgm:cxn modelId="{03187F11-D276-4A7C-8396-7910675DCB95}" type="presOf" srcId="{33D17DB4-819D-43A8-8E08-159242DC44F3}" destId="{A040AEC2-A911-4972-9C57-8BB4A7B1E5F8}" srcOrd="0" destOrd="0" presId="urn:microsoft.com/office/officeart/2005/8/layout/lProcess2"/>
    <dgm:cxn modelId="{A47E3A21-2E06-4EB8-A538-E895F697360F}" srcId="{33D17DB4-819D-43A8-8E08-159242DC44F3}" destId="{51E35DE8-7323-4C6B-A76E-D378AE2EA989}" srcOrd="1" destOrd="0" parTransId="{BF4F6397-1A7A-466A-8CD3-3F295A399F11}" sibTransId="{39A4B4A1-E90D-458F-9B42-360360D92AD1}"/>
    <dgm:cxn modelId="{AB11BA33-0B18-45CA-9BD1-63653568DBCD}" type="presOf" srcId="{578087B2-F12B-45BB-995D-1C668950CD90}" destId="{7CE200E0-A0A8-482E-A33F-D37CEA8323BD}" srcOrd="0" destOrd="0" presId="urn:microsoft.com/office/officeart/2005/8/layout/lProcess2"/>
    <dgm:cxn modelId="{3F745E37-8063-434A-8644-DFDB058FB719}" type="presOf" srcId="{33D17DB4-819D-43A8-8E08-159242DC44F3}" destId="{44D22385-5F77-446B-83F6-592C337E974F}" srcOrd="1" destOrd="0" presId="urn:microsoft.com/office/officeart/2005/8/layout/lProcess2"/>
    <dgm:cxn modelId="{9B3FF03B-40EE-4496-B907-7378C8AA56AD}" type="presOf" srcId="{95CFAF25-BD6B-4886-ADCB-2E2999639FDC}" destId="{339246DD-FD66-4750-8A48-9BDFEFFCD8DB}" srcOrd="0" destOrd="0" presId="urn:microsoft.com/office/officeart/2005/8/layout/lProcess2"/>
    <dgm:cxn modelId="{A2A9B240-5233-4156-8CE2-E08B8B4CF77A}" type="presOf" srcId="{9C0CADDC-F458-4BE6-8225-41CF088AD4AE}" destId="{BCF55090-D616-4427-B91B-291ED065C271}" srcOrd="0" destOrd="0" presId="urn:microsoft.com/office/officeart/2005/8/layout/lProcess2"/>
    <dgm:cxn modelId="{8A0B005D-9885-4415-BD40-5C4260CC5439}" srcId="{33D17DB4-819D-43A8-8E08-159242DC44F3}" destId="{B9B582E7-2D10-4C6F-8CE8-2D8CED7F3AB4}" srcOrd="4" destOrd="0" parTransId="{8C62101D-624E-4C1B-BAE1-BEC4AF6F05A6}" sibTransId="{F02DEAE8-AAB1-4463-B1F1-664C4CDE0816}"/>
    <dgm:cxn modelId="{A9B71E5E-2A5A-418D-90CD-9247D665D9E9}" type="presOf" srcId="{3745478D-CF13-406F-9487-1CF1CC80C22C}" destId="{F3C3E3DF-69BB-4FDC-AFCE-5AE7006B6B3D}" srcOrd="0" destOrd="0" presId="urn:microsoft.com/office/officeart/2005/8/layout/lProcess2"/>
    <dgm:cxn modelId="{095C3E67-70A5-4E2B-9FE6-967D5F00D2DF}" type="presOf" srcId="{F8F87F6A-C074-4850-827A-CB295CE03A4E}" destId="{130B4F00-60CD-4E89-85A5-D0A9352BD906}" srcOrd="0" destOrd="0" presId="urn:microsoft.com/office/officeart/2005/8/layout/lProcess2"/>
    <dgm:cxn modelId="{B42CA56B-BC48-4F2C-B0DE-E333326EBE22}" type="presOf" srcId="{C91524E7-7DDB-41E0-9938-08E4B0BC3441}" destId="{46D79807-F44E-4AC9-9BC9-07A557C80FEB}" srcOrd="0" destOrd="0" presId="urn:microsoft.com/office/officeart/2005/8/layout/lProcess2"/>
    <dgm:cxn modelId="{1AF44975-28B7-4B92-825C-EFC257A6AD71}" type="presOf" srcId="{51E35DE8-7323-4C6B-A76E-D378AE2EA989}" destId="{A29D4C40-6CF9-4239-90FD-26B4D059F02C}" srcOrd="0" destOrd="0" presId="urn:microsoft.com/office/officeart/2005/8/layout/lProcess2"/>
    <dgm:cxn modelId="{8873075A-C886-4A91-A8F7-AEB11DD9FB7F}" type="presOf" srcId="{B9B582E7-2D10-4C6F-8CE8-2D8CED7F3AB4}" destId="{F75BAA14-A8D3-4F56-A276-C21183572CE9}" srcOrd="0" destOrd="0" presId="urn:microsoft.com/office/officeart/2005/8/layout/lProcess2"/>
    <dgm:cxn modelId="{09FE167F-8B2D-494E-8C0C-7590E2BDB7E2}" srcId="{33D17DB4-819D-43A8-8E08-159242DC44F3}" destId="{5FD84548-C421-41AD-9E5B-4265AA9FCF39}" srcOrd="5" destOrd="0" parTransId="{F028823B-70E5-4372-B1FB-3B1FA00F7FA3}" sibTransId="{65FF8AB1-E1E2-4089-82BF-4615F04BF918}"/>
    <dgm:cxn modelId="{B0F33483-0011-4589-A889-1E19E3308F1A}" srcId="{33D17DB4-819D-43A8-8E08-159242DC44F3}" destId="{3745478D-CF13-406F-9487-1CF1CC80C22C}" srcOrd="0" destOrd="0" parTransId="{036769AD-C82D-476F-99D5-7C330044B095}" sibTransId="{D539CAD6-3847-41E0-B5B6-F20B93F38BB2}"/>
    <dgm:cxn modelId="{77FCF08B-0390-47D2-81CF-70BE6BD8E2F4}" type="presOf" srcId="{DE1D460E-7E9E-4635-892E-C28CB8160719}" destId="{4F97D28B-C5AE-432C-8813-4B8FBDEC4CDF}" srcOrd="0" destOrd="0" presId="urn:microsoft.com/office/officeart/2005/8/layout/lProcess2"/>
    <dgm:cxn modelId="{7D67C68E-443E-4381-BFD1-9445CBDC58BC}" srcId="{F8F87F6A-C074-4850-827A-CB295CE03A4E}" destId="{FB64FC4C-9843-4740-B3F7-AE86DCB9A2DE}" srcOrd="0" destOrd="0" parTransId="{926E4AF3-1E31-4568-8B2B-550A9D9A1EF6}" sibTransId="{CD7D02B0-3F9A-4C5F-8D2F-999D2E041C02}"/>
    <dgm:cxn modelId="{18F7C390-8CCD-46B3-914E-2C63A0451D59}" srcId="{33D17DB4-819D-43A8-8E08-159242DC44F3}" destId="{9C0CADDC-F458-4BE6-8225-41CF088AD4AE}" srcOrd="2" destOrd="0" parTransId="{87A625D8-7574-4FE2-A1BF-47981C903200}" sibTransId="{E01B7C09-160E-4EB3-835E-8B6BB6C0F1B6}"/>
    <dgm:cxn modelId="{A4006196-7B96-401A-8789-9D4C8032DFEA}" srcId="{F8F87F6A-C074-4850-827A-CB295CE03A4E}" destId="{298822C3-CB1D-4B04-BF31-0BEA819762C7}" srcOrd="1" destOrd="0" parTransId="{18378CA2-9267-4ABF-A50B-8A10BDD5A00A}" sibTransId="{50FCE859-6E2A-4EF9-B88C-3226A4646E2E}"/>
    <dgm:cxn modelId="{3FCA6499-A54E-40DE-A462-B54986715FF5}" srcId="{298822C3-CB1D-4B04-BF31-0BEA819762C7}" destId="{DE1D460E-7E9E-4635-892E-C28CB8160719}" srcOrd="0" destOrd="0" parTransId="{977CF68D-6667-4931-8DC6-1A908C064E0F}" sibTransId="{C13B7BC2-2420-4B5B-8AFE-CBEB01B12EDB}"/>
    <dgm:cxn modelId="{98A891A6-37E8-4423-ACC4-058673D30DF1}" srcId="{F8F87F6A-C074-4850-827A-CB295CE03A4E}" destId="{33D17DB4-819D-43A8-8E08-159242DC44F3}" srcOrd="2" destOrd="0" parTransId="{2A6D800A-55CE-4C79-A89B-7E59F10E50C7}" sibTransId="{C3081579-45BC-45AC-8AA9-3F3E9D758D5A}"/>
    <dgm:cxn modelId="{10918EAE-15C0-495E-8F34-87447A2EE226}" srcId="{FB64FC4C-9843-4740-B3F7-AE86DCB9A2DE}" destId="{578087B2-F12B-45BB-995D-1C668950CD90}" srcOrd="0" destOrd="0" parTransId="{E968EF6E-E9BC-48EB-8047-CEA8DDD467A3}" sibTransId="{07A8853A-AA82-4A8A-8A60-AA0BE13C0DF1}"/>
    <dgm:cxn modelId="{5AA7EEB6-DD33-4E1C-AAE5-39E26D60227A}" srcId="{FB64FC4C-9843-4740-B3F7-AE86DCB9A2DE}" destId="{95CFAF25-BD6B-4886-ADCB-2E2999639FDC}" srcOrd="1" destOrd="0" parTransId="{A502262B-8332-4027-8532-B9D7F4B446F5}" sibTransId="{4A105937-C9E3-4889-B913-89189C865DD9}"/>
    <dgm:cxn modelId="{4B16B0C1-4E4A-47BA-838C-D72EEAED6766}" srcId="{33D17DB4-819D-43A8-8E08-159242DC44F3}" destId="{C91524E7-7DDB-41E0-9938-08E4B0BC3441}" srcOrd="3" destOrd="0" parTransId="{88328168-C654-44DC-B211-7F27458D16CB}" sibTransId="{3DDB4EB8-C94E-4D0A-A58B-B4F5F6A6CB37}"/>
    <dgm:cxn modelId="{2D98EDC7-7E69-4F79-8361-27C59E8C9D77}" type="presOf" srcId="{298822C3-CB1D-4B04-BF31-0BEA819762C7}" destId="{31DD53D4-2FF4-4246-BE83-07AAB2A4239F}" srcOrd="1" destOrd="0" presId="urn:microsoft.com/office/officeart/2005/8/layout/lProcess2"/>
    <dgm:cxn modelId="{540F35D0-ECE2-42F5-AA7E-9D024F6C0D00}" type="presOf" srcId="{298822C3-CB1D-4B04-BF31-0BEA819762C7}" destId="{A10D016D-B151-4003-B00D-32106D9F5395}" srcOrd="0" destOrd="0" presId="urn:microsoft.com/office/officeart/2005/8/layout/lProcess2"/>
    <dgm:cxn modelId="{B890FDF8-D98B-4940-9A80-19F0559BD6A3}" type="presOf" srcId="{5FD84548-C421-41AD-9E5B-4265AA9FCF39}" destId="{75B916E1-12DA-461D-A548-F72199E08DD8}" srcOrd="0" destOrd="0" presId="urn:microsoft.com/office/officeart/2005/8/layout/lProcess2"/>
    <dgm:cxn modelId="{1D8844CD-39C2-4A8F-8E46-7CF0EC7B98A6}" type="presParOf" srcId="{130B4F00-60CD-4E89-85A5-D0A9352BD906}" destId="{F057E004-8C04-435C-9904-EC928E03B78B}" srcOrd="0" destOrd="0" presId="urn:microsoft.com/office/officeart/2005/8/layout/lProcess2"/>
    <dgm:cxn modelId="{8A090D68-5047-47F8-A517-E8CA92FF6AA8}" type="presParOf" srcId="{F057E004-8C04-435C-9904-EC928E03B78B}" destId="{18D41CDB-F50C-42EA-85FD-570D744D7B30}" srcOrd="0" destOrd="0" presId="urn:microsoft.com/office/officeart/2005/8/layout/lProcess2"/>
    <dgm:cxn modelId="{D36380B0-08D7-4E54-8ACA-C7E6A156080A}" type="presParOf" srcId="{F057E004-8C04-435C-9904-EC928E03B78B}" destId="{F1F09A22-62D5-4008-9576-D4EA6DAA0F7B}" srcOrd="1" destOrd="0" presId="urn:microsoft.com/office/officeart/2005/8/layout/lProcess2"/>
    <dgm:cxn modelId="{25258608-5F9F-4BD4-A6FD-95701B5EC6E0}" type="presParOf" srcId="{F057E004-8C04-435C-9904-EC928E03B78B}" destId="{2FF1E144-A8E4-49E4-80CF-B2698C415003}" srcOrd="2" destOrd="0" presId="urn:microsoft.com/office/officeart/2005/8/layout/lProcess2"/>
    <dgm:cxn modelId="{BA83963F-137E-4B41-9176-DE6DF3E579A8}" type="presParOf" srcId="{2FF1E144-A8E4-49E4-80CF-B2698C415003}" destId="{D110D469-38A4-4B95-A7E2-9E4F5D318D08}" srcOrd="0" destOrd="0" presId="urn:microsoft.com/office/officeart/2005/8/layout/lProcess2"/>
    <dgm:cxn modelId="{A8170571-47B0-4FE1-A732-0D4D33BA0464}" type="presParOf" srcId="{D110D469-38A4-4B95-A7E2-9E4F5D318D08}" destId="{7CE200E0-A0A8-482E-A33F-D37CEA8323BD}" srcOrd="0" destOrd="0" presId="urn:microsoft.com/office/officeart/2005/8/layout/lProcess2"/>
    <dgm:cxn modelId="{C2A7ADB5-43B7-4F12-A4C4-7B9E2908E51D}" type="presParOf" srcId="{D110D469-38A4-4B95-A7E2-9E4F5D318D08}" destId="{6FEF1369-9F8D-4568-B219-17343DC176D7}" srcOrd="1" destOrd="0" presId="urn:microsoft.com/office/officeart/2005/8/layout/lProcess2"/>
    <dgm:cxn modelId="{8F7D4022-B052-41F8-972F-C99E4C568461}" type="presParOf" srcId="{D110D469-38A4-4B95-A7E2-9E4F5D318D08}" destId="{339246DD-FD66-4750-8A48-9BDFEFFCD8DB}" srcOrd="2" destOrd="0" presId="urn:microsoft.com/office/officeart/2005/8/layout/lProcess2"/>
    <dgm:cxn modelId="{CD24B35B-78DD-43A7-AEF2-A66597C14433}" type="presParOf" srcId="{130B4F00-60CD-4E89-85A5-D0A9352BD906}" destId="{82E94987-DCD9-4C43-AAEB-546E93608BD0}" srcOrd="1" destOrd="0" presId="urn:microsoft.com/office/officeart/2005/8/layout/lProcess2"/>
    <dgm:cxn modelId="{27592AD7-F193-42A4-A742-9BA40160D033}" type="presParOf" srcId="{130B4F00-60CD-4E89-85A5-D0A9352BD906}" destId="{E810AFF0-CFC7-4133-8E29-9168ABB9BCD4}" srcOrd="2" destOrd="0" presId="urn:microsoft.com/office/officeart/2005/8/layout/lProcess2"/>
    <dgm:cxn modelId="{8B0878A1-BEEB-4FC2-AF09-C209FBAA8297}" type="presParOf" srcId="{E810AFF0-CFC7-4133-8E29-9168ABB9BCD4}" destId="{A10D016D-B151-4003-B00D-32106D9F5395}" srcOrd="0" destOrd="0" presId="urn:microsoft.com/office/officeart/2005/8/layout/lProcess2"/>
    <dgm:cxn modelId="{4A92F5D8-12F4-44EE-AE56-C6A7C17CF9C4}" type="presParOf" srcId="{E810AFF0-CFC7-4133-8E29-9168ABB9BCD4}" destId="{31DD53D4-2FF4-4246-BE83-07AAB2A4239F}" srcOrd="1" destOrd="0" presId="urn:microsoft.com/office/officeart/2005/8/layout/lProcess2"/>
    <dgm:cxn modelId="{3CA7AC31-EC11-4C95-B3FB-651FB34816AE}" type="presParOf" srcId="{E810AFF0-CFC7-4133-8E29-9168ABB9BCD4}" destId="{03612D7C-264B-4A64-9312-C13B38442432}" srcOrd="2" destOrd="0" presId="urn:microsoft.com/office/officeart/2005/8/layout/lProcess2"/>
    <dgm:cxn modelId="{9FFEB2E5-8F87-4644-A75B-54E0A7DE9DD8}" type="presParOf" srcId="{03612D7C-264B-4A64-9312-C13B38442432}" destId="{7A29AFBC-A5F4-4385-B1ED-01B5FED85550}" srcOrd="0" destOrd="0" presId="urn:microsoft.com/office/officeart/2005/8/layout/lProcess2"/>
    <dgm:cxn modelId="{E9215482-3D22-4867-8DFB-690BDC76991F}" type="presParOf" srcId="{7A29AFBC-A5F4-4385-B1ED-01B5FED85550}" destId="{4F97D28B-C5AE-432C-8813-4B8FBDEC4CDF}" srcOrd="0" destOrd="0" presId="urn:microsoft.com/office/officeart/2005/8/layout/lProcess2"/>
    <dgm:cxn modelId="{469C5B72-B853-4F9A-8915-E39064DB8BE8}" type="presParOf" srcId="{130B4F00-60CD-4E89-85A5-D0A9352BD906}" destId="{CEC58C4F-EBF3-43CE-B2F5-466FE097D383}" srcOrd="3" destOrd="0" presId="urn:microsoft.com/office/officeart/2005/8/layout/lProcess2"/>
    <dgm:cxn modelId="{C1346B86-F302-4517-B23F-F25D00480ED4}" type="presParOf" srcId="{130B4F00-60CD-4E89-85A5-D0A9352BD906}" destId="{AACF9C66-C301-4927-BA29-F1B9E2CDBFE0}" srcOrd="4" destOrd="0" presId="urn:microsoft.com/office/officeart/2005/8/layout/lProcess2"/>
    <dgm:cxn modelId="{CD27A813-272D-46EB-8749-D787BEA9C59A}" type="presParOf" srcId="{AACF9C66-C301-4927-BA29-F1B9E2CDBFE0}" destId="{A040AEC2-A911-4972-9C57-8BB4A7B1E5F8}" srcOrd="0" destOrd="0" presId="urn:microsoft.com/office/officeart/2005/8/layout/lProcess2"/>
    <dgm:cxn modelId="{0F5CC954-58A4-4CF6-87DA-8BD065ED048B}" type="presParOf" srcId="{AACF9C66-C301-4927-BA29-F1B9E2CDBFE0}" destId="{44D22385-5F77-446B-83F6-592C337E974F}" srcOrd="1" destOrd="0" presId="urn:microsoft.com/office/officeart/2005/8/layout/lProcess2"/>
    <dgm:cxn modelId="{489E472A-E608-4A73-BD42-1919A93E0B2A}" type="presParOf" srcId="{AACF9C66-C301-4927-BA29-F1B9E2CDBFE0}" destId="{4D2318A1-B6C5-497F-AFDF-E48AEF3ED41E}" srcOrd="2" destOrd="0" presId="urn:microsoft.com/office/officeart/2005/8/layout/lProcess2"/>
    <dgm:cxn modelId="{56B2EC27-F633-4EDD-BA85-C2B20320B6D9}" type="presParOf" srcId="{4D2318A1-B6C5-497F-AFDF-E48AEF3ED41E}" destId="{19C853E9-4F0D-4AA4-907D-D2489685605C}" srcOrd="0" destOrd="0" presId="urn:microsoft.com/office/officeart/2005/8/layout/lProcess2"/>
    <dgm:cxn modelId="{92A4160C-72DF-4FBC-A077-96782C37CBED}" type="presParOf" srcId="{19C853E9-4F0D-4AA4-907D-D2489685605C}" destId="{F3C3E3DF-69BB-4FDC-AFCE-5AE7006B6B3D}" srcOrd="0" destOrd="0" presId="urn:microsoft.com/office/officeart/2005/8/layout/lProcess2"/>
    <dgm:cxn modelId="{09ADE154-D163-42D9-9EB3-BE007F9096F1}" type="presParOf" srcId="{19C853E9-4F0D-4AA4-907D-D2489685605C}" destId="{9C25EE78-A593-450B-B969-5047498B0125}" srcOrd="1" destOrd="0" presId="urn:microsoft.com/office/officeart/2005/8/layout/lProcess2"/>
    <dgm:cxn modelId="{83064134-ED1E-41A3-A34F-EC199E6AD723}" type="presParOf" srcId="{19C853E9-4F0D-4AA4-907D-D2489685605C}" destId="{A29D4C40-6CF9-4239-90FD-26B4D059F02C}" srcOrd="2" destOrd="0" presId="urn:microsoft.com/office/officeart/2005/8/layout/lProcess2"/>
    <dgm:cxn modelId="{02921D95-726E-4247-ACDC-22884733A7A7}" type="presParOf" srcId="{19C853E9-4F0D-4AA4-907D-D2489685605C}" destId="{2773847A-911A-456F-A92B-DDBB3FA67FD1}" srcOrd="3" destOrd="0" presId="urn:microsoft.com/office/officeart/2005/8/layout/lProcess2"/>
    <dgm:cxn modelId="{FAE36219-A5B3-4B6F-B054-018B8373B5DE}" type="presParOf" srcId="{19C853E9-4F0D-4AA4-907D-D2489685605C}" destId="{BCF55090-D616-4427-B91B-291ED065C271}" srcOrd="4" destOrd="0" presId="urn:microsoft.com/office/officeart/2005/8/layout/lProcess2"/>
    <dgm:cxn modelId="{F1530548-DC86-4D71-9D2D-E8884530AED3}" type="presParOf" srcId="{19C853E9-4F0D-4AA4-907D-D2489685605C}" destId="{48F620AB-CF75-4AAC-9121-C4FCAE59ED14}" srcOrd="5" destOrd="0" presId="urn:microsoft.com/office/officeart/2005/8/layout/lProcess2"/>
    <dgm:cxn modelId="{76E37570-A27E-46E9-87D1-E2C392EF9B02}" type="presParOf" srcId="{19C853E9-4F0D-4AA4-907D-D2489685605C}" destId="{46D79807-F44E-4AC9-9BC9-07A557C80FEB}" srcOrd="6" destOrd="0" presId="urn:microsoft.com/office/officeart/2005/8/layout/lProcess2"/>
    <dgm:cxn modelId="{EC42A7DF-DF29-49CB-B5A1-47226D7A76FC}" type="presParOf" srcId="{19C853E9-4F0D-4AA4-907D-D2489685605C}" destId="{37C26C3C-FB5F-4A81-BB0C-78374685801E}" srcOrd="7" destOrd="0" presId="urn:microsoft.com/office/officeart/2005/8/layout/lProcess2"/>
    <dgm:cxn modelId="{DC8A53CE-EDAC-4707-88CC-E37A213F557D}" type="presParOf" srcId="{19C853E9-4F0D-4AA4-907D-D2489685605C}" destId="{F75BAA14-A8D3-4F56-A276-C21183572CE9}" srcOrd="8" destOrd="0" presId="urn:microsoft.com/office/officeart/2005/8/layout/lProcess2"/>
    <dgm:cxn modelId="{DBA30EC0-D20A-48D6-AF91-4C2027F3E5BA}" type="presParOf" srcId="{19C853E9-4F0D-4AA4-907D-D2489685605C}" destId="{CAF57D30-87FE-4F9E-B4DB-A0DD1FA988D9}" srcOrd="9" destOrd="0" presId="urn:microsoft.com/office/officeart/2005/8/layout/lProcess2"/>
    <dgm:cxn modelId="{82DE57DE-ED39-42F2-A9CA-5F29F037E4C3}" type="presParOf" srcId="{19C853E9-4F0D-4AA4-907D-D2489685605C}" destId="{75B916E1-12DA-461D-A548-F72199E08DD8}"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9C864-03A0-439F-9373-D06E4515B5D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0F65AC-4B58-4DFF-AEDA-2E2C19DE3182}">
      <dgm:prSet custT="1"/>
      <dgm:spPr/>
      <dgm:t>
        <a:bodyPr/>
        <a:lstStyle/>
        <a:p>
          <a:pPr>
            <a:lnSpc>
              <a:spcPct val="100000"/>
            </a:lnSpc>
            <a:spcAft>
              <a:spcPts val="0"/>
            </a:spcAft>
          </a:pPr>
          <a:r>
            <a:rPr lang="en-US" sz="2800" baseline="0">
              <a:solidFill>
                <a:schemeClr val="bg1"/>
              </a:solidFill>
            </a:rPr>
            <a:t>SBITAs may have very different asset and liabilities due to prevalence of payments prior to SBITA term.</a:t>
          </a:r>
          <a:endParaRPr lang="en-US" sz="2800">
            <a:solidFill>
              <a:schemeClr val="bg1"/>
            </a:solidFill>
          </a:endParaRPr>
        </a:p>
      </dgm:t>
    </dgm:pt>
    <dgm:pt modelId="{3E06C746-63CC-40B6-8873-6F0531542A80}" type="parTrans" cxnId="{EBDF71EA-087F-4310-B676-569BB1D0F872}">
      <dgm:prSet/>
      <dgm:spPr/>
      <dgm:t>
        <a:bodyPr/>
        <a:lstStyle/>
        <a:p>
          <a:endParaRPr lang="en-US"/>
        </a:p>
      </dgm:t>
    </dgm:pt>
    <dgm:pt modelId="{2953DE71-1EF5-4D0D-B61F-B78307A2D3FE}" type="sibTrans" cxnId="{EBDF71EA-087F-4310-B676-569BB1D0F872}">
      <dgm:prSet/>
      <dgm:spPr/>
      <dgm:t>
        <a:bodyPr/>
        <a:lstStyle/>
        <a:p>
          <a:endParaRPr lang="en-US"/>
        </a:p>
      </dgm:t>
    </dgm:pt>
    <dgm:pt modelId="{D494EFE2-29AB-45CA-AD98-1F38D3DDAFA6}">
      <dgm:prSet custT="1"/>
      <dgm:spPr/>
      <dgm:t>
        <a:bodyPr/>
        <a:lstStyle/>
        <a:p>
          <a:pPr>
            <a:lnSpc>
              <a:spcPct val="100000"/>
            </a:lnSpc>
            <a:spcAft>
              <a:spcPts val="0"/>
            </a:spcAft>
          </a:pPr>
          <a:r>
            <a:rPr lang="en-US" sz="2800" baseline="0">
              <a:solidFill>
                <a:schemeClr val="bg1"/>
              </a:solidFill>
            </a:rPr>
            <a:t>SBITAs may be implemented in ‘waves’ resulting in additional assets.</a:t>
          </a:r>
          <a:endParaRPr lang="en-US" sz="2800">
            <a:solidFill>
              <a:schemeClr val="bg1"/>
            </a:solidFill>
          </a:endParaRPr>
        </a:p>
      </dgm:t>
    </dgm:pt>
    <dgm:pt modelId="{2B9E4DC8-00F7-4C40-8AAF-D96B86F6010C}" type="parTrans" cxnId="{71737C5F-5EE4-4B2F-8848-F10024E2CAB2}">
      <dgm:prSet/>
      <dgm:spPr/>
      <dgm:t>
        <a:bodyPr/>
        <a:lstStyle/>
        <a:p>
          <a:endParaRPr lang="en-US"/>
        </a:p>
      </dgm:t>
    </dgm:pt>
    <dgm:pt modelId="{2A43D4D3-F9B9-415D-8932-F0B2F6D097D4}" type="sibTrans" cxnId="{71737C5F-5EE4-4B2F-8848-F10024E2CAB2}">
      <dgm:prSet/>
      <dgm:spPr/>
      <dgm:t>
        <a:bodyPr/>
        <a:lstStyle/>
        <a:p>
          <a:endParaRPr lang="en-US"/>
        </a:p>
      </dgm:t>
    </dgm:pt>
    <dgm:pt modelId="{CA7C50E7-12B2-4BFF-A73E-1F9C762C00A9}">
      <dgm:prSet custT="1"/>
      <dgm:spPr/>
      <dgm:t>
        <a:bodyPr/>
        <a:lstStyle/>
        <a:p>
          <a:pPr>
            <a:lnSpc>
              <a:spcPct val="100000"/>
            </a:lnSpc>
            <a:spcAft>
              <a:spcPts val="0"/>
            </a:spcAft>
          </a:pPr>
          <a:r>
            <a:rPr lang="en-US" sz="2800" baseline="0">
              <a:solidFill>
                <a:schemeClr val="bg1"/>
              </a:solidFill>
            </a:rPr>
            <a:t>SBITA assets may be amortized over a short period due to technology obsolescence.</a:t>
          </a:r>
          <a:endParaRPr lang="en-US" sz="2800">
            <a:solidFill>
              <a:schemeClr val="bg1"/>
            </a:solidFill>
          </a:endParaRPr>
        </a:p>
      </dgm:t>
    </dgm:pt>
    <dgm:pt modelId="{47389DBF-7B0B-47B9-878E-E1A082CFA84F}" type="parTrans" cxnId="{5CB3566F-C481-4363-A923-447D8A2C564D}">
      <dgm:prSet/>
      <dgm:spPr/>
      <dgm:t>
        <a:bodyPr/>
        <a:lstStyle/>
        <a:p>
          <a:endParaRPr lang="en-US"/>
        </a:p>
      </dgm:t>
    </dgm:pt>
    <dgm:pt modelId="{C8388C78-D9F0-4B8F-9B8F-1726308039D7}" type="sibTrans" cxnId="{5CB3566F-C481-4363-A923-447D8A2C564D}">
      <dgm:prSet/>
      <dgm:spPr/>
      <dgm:t>
        <a:bodyPr/>
        <a:lstStyle/>
        <a:p>
          <a:endParaRPr lang="en-US"/>
        </a:p>
      </dgm:t>
    </dgm:pt>
    <dgm:pt modelId="{82A880BE-B599-45CF-A3C0-479EBB89D8D0}" type="pres">
      <dgm:prSet presAssocID="{5B59C864-03A0-439F-9373-D06E4515B5DB}" presName="root" presStyleCnt="0">
        <dgm:presLayoutVars>
          <dgm:dir/>
          <dgm:resizeHandles val="exact"/>
        </dgm:presLayoutVars>
      </dgm:prSet>
      <dgm:spPr/>
    </dgm:pt>
    <dgm:pt modelId="{0EB332F2-D5C2-45F0-A837-D62F609D7B34}" type="pres">
      <dgm:prSet presAssocID="{190F65AC-4B58-4DFF-AEDA-2E2C19DE3182}" presName="compNode" presStyleCnt="0"/>
      <dgm:spPr/>
    </dgm:pt>
    <dgm:pt modelId="{C4DA6947-55AA-4CD6-A804-ABAEB77D86D6}" type="pres">
      <dgm:prSet presAssocID="{190F65AC-4B58-4DFF-AEDA-2E2C19DE3182}" presName="bgRect" presStyleLbl="bgShp" presStyleIdx="0" presStyleCnt="3"/>
      <dgm:spPr>
        <a:solidFill>
          <a:schemeClr val="tx2"/>
        </a:solidFill>
      </dgm:spPr>
    </dgm:pt>
    <dgm:pt modelId="{8201B9E4-C19B-4A6B-8F73-4AC0EE378FB6}" type="pres">
      <dgm:prSet presAssocID="{190F65AC-4B58-4DFF-AEDA-2E2C19DE3182}" presName="iconRect" presStyleLbl="node1" presStyleIdx="0" presStyleCnt="3" custScaleX="150721" custScaleY="150721"/>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3845A009-B35C-4B4A-862F-4E1DA736A772}" type="pres">
      <dgm:prSet presAssocID="{190F65AC-4B58-4DFF-AEDA-2E2C19DE3182}" presName="spaceRect" presStyleCnt="0"/>
      <dgm:spPr/>
    </dgm:pt>
    <dgm:pt modelId="{AED51D55-F2C1-4669-9D0C-C35354ACB288}" type="pres">
      <dgm:prSet presAssocID="{190F65AC-4B58-4DFF-AEDA-2E2C19DE3182}" presName="parTx" presStyleLbl="revTx" presStyleIdx="0" presStyleCnt="3">
        <dgm:presLayoutVars>
          <dgm:chMax val="0"/>
          <dgm:chPref val="0"/>
        </dgm:presLayoutVars>
      </dgm:prSet>
      <dgm:spPr/>
    </dgm:pt>
    <dgm:pt modelId="{8932181E-1047-4CE8-9792-11829C402949}" type="pres">
      <dgm:prSet presAssocID="{2953DE71-1EF5-4D0D-B61F-B78307A2D3FE}" presName="sibTrans" presStyleCnt="0"/>
      <dgm:spPr/>
    </dgm:pt>
    <dgm:pt modelId="{984C18CF-C92E-4041-ACCB-610BFFCE1A68}" type="pres">
      <dgm:prSet presAssocID="{D494EFE2-29AB-45CA-AD98-1F38D3DDAFA6}" presName="compNode" presStyleCnt="0"/>
      <dgm:spPr/>
    </dgm:pt>
    <dgm:pt modelId="{C51A80DD-377A-4A8A-8CDC-417F556AEFE3}" type="pres">
      <dgm:prSet presAssocID="{D494EFE2-29AB-45CA-AD98-1F38D3DDAFA6}" presName="bgRect" presStyleLbl="bgShp" presStyleIdx="1" presStyleCnt="3"/>
      <dgm:spPr>
        <a:solidFill>
          <a:schemeClr val="tx2"/>
        </a:solidFill>
      </dgm:spPr>
    </dgm:pt>
    <dgm:pt modelId="{1C4833D0-740E-4062-9066-C39F68C649E6}" type="pres">
      <dgm:prSet presAssocID="{D494EFE2-29AB-45CA-AD98-1F38D3DDAFA6}" presName="iconRect" presStyleLbl="node1" presStyleIdx="1" presStyleCnt="3" custScaleX="150721" custScaleY="150721"/>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ve"/>
        </a:ext>
      </dgm:extLst>
    </dgm:pt>
    <dgm:pt modelId="{49E941B7-0B53-4708-91D6-0FAC3E5B49B2}" type="pres">
      <dgm:prSet presAssocID="{D494EFE2-29AB-45CA-AD98-1F38D3DDAFA6}" presName="spaceRect" presStyleCnt="0"/>
      <dgm:spPr/>
    </dgm:pt>
    <dgm:pt modelId="{887CF5A9-ADB8-43A3-B8A9-D7DB7AB9A505}" type="pres">
      <dgm:prSet presAssocID="{D494EFE2-29AB-45CA-AD98-1F38D3DDAFA6}" presName="parTx" presStyleLbl="revTx" presStyleIdx="1" presStyleCnt="3">
        <dgm:presLayoutVars>
          <dgm:chMax val="0"/>
          <dgm:chPref val="0"/>
        </dgm:presLayoutVars>
      </dgm:prSet>
      <dgm:spPr/>
    </dgm:pt>
    <dgm:pt modelId="{5762557A-B08B-4229-8541-790866672D23}" type="pres">
      <dgm:prSet presAssocID="{2A43D4D3-F9B9-415D-8932-F0B2F6D097D4}" presName="sibTrans" presStyleCnt="0"/>
      <dgm:spPr/>
    </dgm:pt>
    <dgm:pt modelId="{E9B53D2E-7084-49CD-8D52-A902EDEFAD77}" type="pres">
      <dgm:prSet presAssocID="{CA7C50E7-12B2-4BFF-A73E-1F9C762C00A9}" presName="compNode" presStyleCnt="0"/>
      <dgm:spPr/>
    </dgm:pt>
    <dgm:pt modelId="{C6C7B4B9-FDB0-45BB-8D4D-53685375FE98}" type="pres">
      <dgm:prSet presAssocID="{CA7C50E7-12B2-4BFF-A73E-1F9C762C00A9}" presName="bgRect" presStyleLbl="bgShp" presStyleIdx="2" presStyleCnt="3"/>
      <dgm:spPr>
        <a:solidFill>
          <a:schemeClr val="tx2"/>
        </a:solidFill>
      </dgm:spPr>
    </dgm:pt>
    <dgm:pt modelId="{5AE9043C-A9AD-42B8-AC13-D20B221D7893}" type="pres">
      <dgm:prSet presAssocID="{CA7C50E7-12B2-4BFF-A73E-1F9C762C00A9}" presName="iconRect" presStyleLbl="node1" presStyleIdx="2" presStyleCnt="3" custScaleX="150721" custScaleY="150721"/>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95A5D54F-2063-4FE8-BC6A-F866BFB4E141}" type="pres">
      <dgm:prSet presAssocID="{CA7C50E7-12B2-4BFF-A73E-1F9C762C00A9}" presName="spaceRect" presStyleCnt="0"/>
      <dgm:spPr/>
    </dgm:pt>
    <dgm:pt modelId="{CA1FD4C3-8D9D-4C6F-A9EB-3FE6E44A998A}" type="pres">
      <dgm:prSet presAssocID="{CA7C50E7-12B2-4BFF-A73E-1F9C762C00A9}" presName="parTx" presStyleLbl="revTx" presStyleIdx="2" presStyleCnt="3">
        <dgm:presLayoutVars>
          <dgm:chMax val="0"/>
          <dgm:chPref val="0"/>
        </dgm:presLayoutVars>
      </dgm:prSet>
      <dgm:spPr/>
    </dgm:pt>
  </dgm:ptLst>
  <dgm:cxnLst>
    <dgm:cxn modelId="{91A5A55C-9302-4C6C-961E-BE3481108B26}" type="presOf" srcId="{190F65AC-4B58-4DFF-AEDA-2E2C19DE3182}" destId="{AED51D55-F2C1-4669-9D0C-C35354ACB288}" srcOrd="0" destOrd="0" presId="urn:microsoft.com/office/officeart/2018/2/layout/IconVerticalSolidList"/>
    <dgm:cxn modelId="{71737C5F-5EE4-4B2F-8848-F10024E2CAB2}" srcId="{5B59C864-03A0-439F-9373-D06E4515B5DB}" destId="{D494EFE2-29AB-45CA-AD98-1F38D3DDAFA6}" srcOrd="1" destOrd="0" parTransId="{2B9E4DC8-00F7-4C40-8AAF-D96B86F6010C}" sibTransId="{2A43D4D3-F9B9-415D-8932-F0B2F6D097D4}"/>
    <dgm:cxn modelId="{5CB3566F-C481-4363-A923-447D8A2C564D}" srcId="{5B59C864-03A0-439F-9373-D06E4515B5DB}" destId="{CA7C50E7-12B2-4BFF-A73E-1F9C762C00A9}" srcOrd="2" destOrd="0" parTransId="{47389DBF-7B0B-47B9-878E-E1A082CFA84F}" sibTransId="{C8388C78-D9F0-4B8F-9B8F-1726308039D7}"/>
    <dgm:cxn modelId="{4946FAA6-FDCD-4860-9402-2DB957BF38F0}" type="presOf" srcId="{D494EFE2-29AB-45CA-AD98-1F38D3DDAFA6}" destId="{887CF5A9-ADB8-43A3-B8A9-D7DB7AB9A505}" srcOrd="0" destOrd="0" presId="urn:microsoft.com/office/officeart/2018/2/layout/IconVerticalSolidList"/>
    <dgm:cxn modelId="{CE9CD3C7-1AA1-4628-9D8E-044587E06092}" type="presOf" srcId="{5B59C864-03A0-439F-9373-D06E4515B5DB}" destId="{82A880BE-B599-45CF-A3C0-479EBB89D8D0}" srcOrd="0" destOrd="0" presId="urn:microsoft.com/office/officeart/2018/2/layout/IconVerticalSolidList"/>
    <dgm:cxn modelId="{C7BE2CCF-E2D0-4923-8CC0-A7F7BE987B05}" type="presOf" srcId="{CA7C50E7-12B2-4BFF-A73E-1F9C762C00A9}" destId="{CA1FD4C3-8D9D-4C6F-A9EB-3FE6E44A998A}" srcOrd="0" destOrd="0" presId="urn:microsoft.com/office/officeart/2018/2/layout/IconVerticalSolidList"/>
    <dgm:cxn modelId="{EBDF71EA-087F-4310-B676-569BB1D0F872}" srcId="{5B59C864-03A0-439F-9373-D06E4515B5DB}" destId="{190F65AC-4B58-4DFF-AEDA-2E2C19DE3182}" srcOrd="0" destOrd="0" parTransId="{3E06C746-63CC-40B6-8873-6F0531542A80}" sibTransId="{2953DE71-1EF5-4D0D-B61F-B78307A2D3FE}"/>
    <dgm:cxn modelId="{DF9A0714-B39A-4633-8951-AC8E83951B73}" type="presParOf" srcId="{82A880BE-B599-45CF-A3C0-479EBB89D8D0}" destId="{0EB332F2-D5C2-45F0-A837-D62F609D7B34}" srcOrd="0" destOrd="0" presId="urn:microsoft.com/office/officeart/2018/2/layout/IconVerticalSolidList"/>
    <dgm:cxn modelId="{817CDDA5-92B4-4C1B-97B9-9EC0D55E965F}" type="presParOf" srcId="{0EB332F2-D5C2-45F0-A837-D62F609D7B34}" destId="{C4DA6947-55AA-4CD6-A804-ABAEB77D86D6}" srcOrd="0" destOrd="0" presId="urn:microsoft.com/office/officeart/2018/2/layout/IconVerticalSolidList"/>
    <dgm:cxn modelId="{3BC6D310-4FA3-4F3A-B5CB-A6213E3830A8}" type="presParOf" srcId="{0EB332F2-D5C2-45F0-A837-D62F609D7B34}" destId="{8201B9E4-C19B-4A6B-8F73-4AC0EE378FB6}" srcOrd="1" destOrd="0" presId="urn:microsoft.com/office/officeart/2018/2/layout/IconVerticalSolidList"/>
    <dgm:cxn modelId="{0610BF5A-89EF-40A6-B0EA-1ECED70BAC92}" type="presParOf" srcId="{0EB332F2-D5C2-45F0-A837-D62F609D7B34}" destId="{3845A009-B35C-4B4A-862F-4E1DA736A772}" srcOrd="2" destOrd="0" presId="urn:microsoft.com/office/officeart/2018/2/layout/IconVerticalSolidList"/>
    <dgm:cxn modelId="{B454CD85-A0C4-493D-B049-B42B8A3EAF75}" type="presParOf" srcId="{0EB332F2-D5C2-45F0-A837-D62F609D7B34}" destId="{AED51D55-F2C1-4669-9D0C-C35354ACB288}" srcOrd="3" destOrd="0" presId="urn:microsoft.com/office/officeart/2018/2/layout/IconVerticalSolidList"/>
    <dgm:cxn modelId="{E257DA3D-6923-4CF1-AC0D-32248FCDB2AE}" type="presParOf" srcId="{82A880BE-B599-45CF-A3C0-479EBB89D8D0}" destId="{8932181E-1047-4CE8-9792-11829C402949}" srcOrd="1" destOrd="0" presId="urn:microsoft.com/office/officeart/2018/2/layout/IconVerticalSolidList"/>
    <dgm:cxn modelId="{FC97F5C2-FD0F-4B23-91AF-A6AF4331A94A}" type="presParOf" srcId="{82A880BE-B599-45CF-A3C0-479EBB89D8D0}" destId="{984C18CF-C92E-4041-ACCB-610BFFCE1A68}" srcOrd="2" destOrd="0" presId="urn:microsoft.com/office/officeart/2018/2/layout/IconVerticalSolidList"/>
    <dgm:cxn modelId="{1878A243-C0CE-4E50-B190-E93E645BAC78}" type="presParOf" srcId="{984C18CF-C92E-4041-ACCB-610BFFCE1A68}" destId="{C51A80DD-377A-4A8A-8CDC-417F556AEFE3}" srcOrd="0" destOrd="0" presId="urn:microsoft.com/office/officeart/2018/2/layout/IconVerticalSolidList"/>
    <dgm:cxn modelId="{DE5BF86A-A9E9-4478-8142-A5E7F8FF0505}" type="presParOf" srcId="{984C18CF-C92E-4041-ACCB-610BFFCE1A68}" destId="{1C4833D0-740E-4062-9066-C39F68C649E6}" srcOrd="1" destOrd="0" presId="urn:microsoft.com/office/officeart/2018/2/layout/IconVerticalSolidList"/>
    <dgm:cxn modelId="{695A74C3-9967-48DB-86CE-028968D8955C}" type="presParOf" srcId="{984C18CF-C92E-4041-ACCB-610BFFCE1A68}" destId="{49E941B7-0B53-4708-91D6-0FAC3E5B49B2}" srcOrd="2" destOrd="0" presId="urn:microsoft.com/office/officeart/2018/2/layout/IconVerticalSolidList"/>
    <dgm:cxn modelId="{EAC40E2B-DC8C-4B37-B77E-1743E7892BF0}" type="presParOf" srcId="{984C18CF-C92E-4041-ACCB-610BFFCE1A68}" destId="{887CF5A9-ADB8-43A3-B8A9-D7DB7AB9A505}" srcOrd="3" destOrd="0" presId="urn:microsoft.com/office/officeart/2018/2/layout/IconVerticalSolidList"/>
    <dgm:cxn modelId="{6582509E-2A39-4805-8F3B-0D1714D96A01}" type="presParOf" srcId="{82A880BE-B599-45CF-A3C0-479EBB89D8D0}" destId="{5762557A-B08B-4229-8541-790866672D23}" srcOrd="3" destOrd="0" presId="urn:microsoft.com/office/officeart/2018/2/layout/IconVerticalSolidList"/>
    <dgm:cxn modelId="{F2F89E77-7DAD-4E48-B73D-687E3D211E25}" type="presParOf" srcId="{82A880BE-B599-45CF-A3C0-479EBB89D8D0}" destId="{E9B53D2E-7084-49CD-8D52-A902EDEFAD77}" srcOrd="4" destOrd="0" presId="urn:microsoft.com/office/officeart/2018/2/layout/IconVerticalSolidList"/>
    <dgm:cxn modelId="{9AA4E629-C471-4F4D-AD10-0A64D21E9E00}" type="presParOf" srcId="{E9B53D2E-7084-49CD-8D52-A902EDEFAD77}" destId="{C6C7B4B9-FDB0-45BB-8D4D-53685375FE98}" srcOrd="0" destOrd="0" presId="urn:microsoft.com/office/officeart/2018/2/layout/IconVerticalSolidList"/>
    <dgm:cxn modelId="{A5E2FEF2-50EC-4830-A9E4-C06130EADE21}" type="presParOf" srcId="{E9B53D2E-7084-49CD-8D52-A902EDEFAD77}" destId="{5AE9043C-A9AD-42B8-AC13-D20B221D7893}" srcOrd="1" destOrd="0" presId="urn:microsoft.com/office/officeart/2018/2/layout/IconVerticalSolidList"/>
    <dgm:cxn modelId="{CBF6078C-1B79-4FEF-A061-7CE338DF9FCF}" type="presParOf" srcId="{E9B53D2E-7084-49CD-8D52-A902EDEFAD77}" destId="{95A5D54F-2063-4FE8-BC6A-F866BFB4E141}" srcOrd="2" destOrd="0" presId="urn:microsoft.com/office/officeart/2018/2/layout/IconVerticalSolidList"/>
    <dgm:cxn modelId="{DEC37078-DA19-47E1-8526-17B64D0E375E}" type="presParOf" srcId="{E9B53D2E-7084-49CD-8D52-A902EDEFAD77}" destId="{CA1FD4C3-8D9D-4C6F-A9EB-3FE6E44A99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BB725-7140-4A98-A4B3-5C4B972635E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FC7C6A9-861F-487B-A8C1-67DC69A5B669}">
      <dgm:prSet/>
      <dgm:spPr>
        <a:solidFill>
          <a:schemeClr val="tx2"/>
        </a:solidFill>
      </dgm:spPr>
      <dgm:t>
        <a:bodyPr/>
        <a:lstStyle/>
        <a:p>
          <a:r>
            <a:rPr lang="en-US" baseline="0" dirty="0"/>
            <a:t>One of the oldest still in use GASB standards (nearly 30 years) (GASB-16).</a:t>
          </a:r>
          <a:endParaRPr lang="en-US" dirty="0"/>
        </a:p>
      </dgm:t>
    </dgm:pt>
    <dgm:pt modelId="{0A0F428E-0A21-401B-B7A4-F9619597B44F}" type="parTrans" cxnId="{70DDC32F-AE1A-4A55-8FCA-612F3A0E1D5F}">
      <dgm:prSet/>
      <dgm:spPr/>
      <dgm:t>
        <a:bodyPr/>
        <a:lstStyle/>
        <a:p>
          <a:endParaRPr lang="en-US"/>
        </a:p>
      </dgm:t>
    </dgm:pt>
    <dgm:pt modelId="{36B5476C-996C-4222-B81B-9E9C7A62EFED}" type="sibTrans" cxnId="{70DDC32F-AE1A-4A55-8FCA-612F3A0E1D5F}">
      <dgm:prSet/>
      <dgm:spPr/>
      <dgm:t>
        <a:bodyPr/>
        <a:lstStyle/>
        <a:p>
          <a:endParaRPr lang="en-US"/>
        </a:p>
      </dgm:t>
    </dgm:pt>
    <dgm:pt modelId="{C1BD81D5-D94F-4FC1-81DC-CDE876D4F417}">
      <dgm:prSet/>
      <dgm:spPr>
        <a:solidFill>
          <a:schemeClr val="tx2"/>
        </a:solidFill>
      </dgm:spPr>
      <dgm:t>
        <a:bodyPr/>
        <a:lstStyle/>
        <a:p>
          <a:r>
            <a:rPr lang="en-US" baseline="0" dirty="0"/>
            <a:t>Inconsistent GAAP due to two allowable methods to calculate liability.</a:t>
          </a:r>
          <a:endParaRPr lang="en-US" dirty="0"/>
        </a:p>
      </dgm:t>
    </dgm:pt>
    <dgm:pt modelId="{30079637-80AB-464A-B79F-239B66B5EB76}" type="parTrans" cxnId="{025CF03F-4BCC-46CF-9FCE-39D36CF7D636}">
      <dgm:prSet/>
      <dgm:spPr/>
      <dgm:t>
        <a:bodyPr/>
        <a:lstStyle/>
        <a:p>
          <a:endParaRPr lang="en-US"/>
        </a:p>
      </dgm:t>
    </dgm:pt>
    <dgm:pt modelId="{18DEB3E3-ED49-438E-AA1E-D09D9706318E}" type="sibTrans" cxnId="{025CF03F-4BCC-46CF-9FCE-39D36CF7D636}">
      <dgm:prSet/>
      <dgm:spPr/>
      <dgm:t>
        <a:bodyPr/>
        <a:lstStyle/>
        <a:p>
          <a:endParaRPr lang="en-US"/>
        </a:p>
      </dgm:t>
    </dgm:pt>
    <dgm:pt modelId="{A8A0ACFE-799F-45B7-8E2F-C75E0C284E68}">
      <dgm:prSet/>
      <dgm:spPr>
        <a:solidFill>
          <a:schemeClr val="tx2"/>
        </a:solidFill>
      </dgm:spPr>
      <dgm:t>
        <a:bodyPr/>
        <a:lstStyle/>
        <a:p>
          <a:r>
            <a:rPr lang="en-US" baseline="0" dirty="0"/>
            <a:t>No guidance for types of PTO such as unlimited, sabbaticals, floating days, leave banks.</a:t>
          </a:r>
          <a:endParaRPr lang="en-US" dirty="0"/>
        </a:p>
      </dgm:t>
    </dgm:pt>
    <dgm:pt modelId="{5683E4C8-CF4B-494E-ADBE-25A89FEDC39E}" type="parTrans" cxnId="{CC635667-8188-4D9E-8956-A5EB518ADE84}">
      <dgm:prSet/>
      <dgm:spPr/>
      <dgm:t>
        <a:bodyPr/>
        <a:lstStyle/>
        <a:p>
          <a:endParaRPr lang="en-US"/>
        </a:p>
      </dgm:t>
    </dgm:pt>
    <dgm:pt modelId="{129444CE-2C3D-45AC-BEF4-72BBE5DC57A8}" type="sibTrans" cxnId="{CC635667-8188-4D9E-8956-A5EB518ADE84}">
      <dgm:prSet/>
      <dgm:spPr/>
      <dgm:t>
        <a:bodyPr/>
        <a:lstStyle/>
        <a:p>
          <a:endParaRPr lang="en-US"/>
        </a:p>
      </dgm:t>
    </dgm:pt>
    <dgm:pt modelId="{2CD1E8F5-7E3A-413E-9221-529C5E7E4F97}">
      <dgm:prSet/>
      <dgm:spPr>
        <a:solidFill>
          <a:schemeClr val="tx2"/>
        </a:solidFill>
      </dgm:spPr>
      <dgm:t>
        <a:bodyPr/>
        <a:lstStyle/>
        <a:p>
          <a:r>
            <a:rPr lang="en-US" baseline="0" dirty="0"/>
            <a:t>We all know that the note disclosure is fudged! (beginning balance is decreases, ending balance is increases).</a:t>
          </a:r>
          <a:endParaRPr lang="en-US" dirty="0"/>
        </a:p>
      </dgm:t>
    </dgm:pt>
    <dgm:pt modelId="{FB13D943-AD50-4173-AE62-991F2FD9A74A}" type="parTrans" cxnId="{CD50DBE9-F485-47E4-82E2-286D56D3B0CB}">
      <dgm:prSet/>
      <dgm:spPr/>
      <dgm:t>
        <a:bodyPr/>
        <a:lstStyle/>
        <a:p>
          <a:endParaRPr lang="en-US"/>
        </a:p>
      </dgm:t>
    </dgm:pt>
    <dgm:pt modelId="{CEB6A125-22DC-4B97-95F0-7C0C2608B721}" type="sibTrans" cxnId="{CD50DBE9-F485-47E4-82E2-286D56D3B0CB}">
      <dgm:prSet/>
      <dgm:spPr/>
      <dgm:t>
        <a:bodyPr/>
        <a:lstStyle/>
        <a:p>
          <a:endParaRPr lang="en-US"/>
        </a:p>
      </dgm:t>
    </dgm:pt>
    <dgm:pt modelId="{D2C391EB-7AD3-475C-A9FC-93841B2BAC50}" type="pres">
      <dgm:prSet presAssocID="{775BB725-7140-4A98-A4B3-5C4B972635E8}" presName="linear" presStyleCnt="0">
        <dgm:presLayoutVars>
          <dgm:animLvl val="lvl"/>
          <dgm:resizeHandles val="exact"/>
        </dgm:presLayoutVars>
      </dgm:prSet>
      <dgm:spPr/>
    </dgm:pt>
    <dgm:pt modelId="{77FCE6B7-A38E-4F72-857C-865E52F97D59}" type="pres">
      <dgm:prSet presAssocID="{8FC7C6A9-861F-487B-A8C1-67DC69A5B669}" presName="parentText" presStyleLbl="node1" presStyleIdx="0" presStyleCnt="4">
        <dgm:presLayoutVars>
          <dgm:chMax val="0"/>
          <dgm:bulletEnabled val="1"/>
        </dgm:presLayoutVars>
      </dgm:prSet>
      <dgm:spPr/>
    </dgm:pt>
    <dgm:pt modelId="{82C8E962-879D-40C3-B7A7-229368856EBC}" type="pres">
      <dgm:prSet presAssocID="{36B5476C-996C-4222-B81B-9E9C7A62EFED}" presName="spacer" presStyleCnt="0"/>
      <dgm:spPr/>
    </dgm:pt>
    <dgm:pt modelId="{CC4137EE-9ACA-4040-90BE-4286A08DE2B9}" type="pres">
      <dgm:prSet presAssocID="{C1BD81D5-D94F-4FC1-81DC-CDE876D4F417}" presName="parentText" presStyleLbl="node1" presStyleIdx="1" presStyleCnt="4">
        <dgm:presLayoutVars>
          <dgm:chMax val="0"/>
          <dgm:bulletEnabled val="1"/>
        </dgm:presLayoutVars>
      </dgm:prSet>
      <dgm:spPr/>
    </dgm:pt>
    <dgm:pt modelId="{5AEA7019-7E49-408A-A482-ED5F2E48F6EF}" type="pres">
      <dgm:prSet presAssocID="{18DEB3E3-ED49-438E-AA1E-D09D9706318E}" presName="spacer" presStyleCnt="0"/>
      <dgm:spPr/>
    </dgm:pt>
    <dgm:pt modelId="{9E0BF885-F10B-4F44-84AE-320301ED1743}" type="pres">
      <dgm:prSet presAssocID="{A8A0ACFE-799F-45B7-8E2F-C75E0C284E68}" presName="parentText" presStyleLbl="node1" presStyleIdx="2" presStyleCnt="4">
        <dgm:presLayoutVars>
          <dgm:chMax val="0"/>
          <dgm:bulletEnabled val="1"/>
        </dgm:presLayoutVars>
      </dgm:prSet>
      <dgm:spPr/>
    </dgm:pt>
    <dgm:pt modelId="{F91E5E3A-A94C-4E6C-B53A-B85A04861EC7}" type="pres">
      <dgm:prSet presAssocID="{129444CE-2C3D-45AC-BEF4-72BBE5DC57A8}" presName="spacer" presStyleCnt="0"/>
      <dgm:spPr/>
    </dgm:pt>
    <dgm:pt modelId="{AD89A39C-A911-4453-B151-2B4F74DF68CC}" type="pres">
      <dgm:prSet presAssocID="{2CD1E8F5-7E3A-413E-9221-529C5E7E4F97}" presName="parentText" presStyleLbl="node1" presStyleIdx="3" presStyleCnt="4">
        <dgm:presLayoutVars>
          <dgm:chMax val="0"/>
          <dgm:bulletEnabled val="1"/>
        </dgm:presLayoutVars>
      </dgm:prSet>
      <dgm:spPr/>
    </dgm:pt>
  </dgm:ptLst>
  <dgm:cxnLst>
    <dgm:cxn modelId="{70DDC32F-AE1A-4A55-8FCA-612F3A0E1D5F}" srcId="{775BB725-7140-4A98-A4B3-5C4B972635E8}" destId="{8FC7C6A9-861F-487B-A8C1-67DC69A5B669}" srcOrd="0" destOrd="0" parTransId="{0A0F428E-0A21-401B-B7A4-F9619597B44F}" sibTransId="{36B5476C-996C-4222-B81B-9E9C7A62EFED}"/>
    <dgm:cxn modelId="{025CF03F-4BCC-46CF-9FCE-39D36CF7D636}" srcId="{775BB725-7140-4A98-A4B3-5C4B972635E8}" destId="{C1BD81D5-D94F-4FC1-81DC-CDE876D4F417}" srcOrd="1" destOrd="0" parTransId="{30079637-80AB-464A-B79F-239B66B5EB76}" sibTransId="{18DEB3E3-ED49-438E-AA1E-D09D9706318E}"/>
    <dgm:cxn modelId="{57BEC640-1579-44DA-8FB4-FFAB9D9EAB33}" type="presOf" srcId="{A8A0ACFE-799F-45B7-8E2F-C75E0C284E68}" destId="{9E0BF885-F10B-4F44-84AE-320301ED1743}" srcOrd="0" destOrd="0" presId="urn:microsoft.com/office/officeart/2005/8/layout/vList2"/>
    <dgm:cxn modelId="{CC635667-8188-4D9E-8956-A5EB518ADE84}" srcId="{775BB725-7140-4A98-A4B3-5C4B972635E8}" destId="{A8A0ACFE-799F-45B7-8E2F-C75E0C284E68}" srcOrd="2" destOrd="0" parTransId="{5683E4C8-CF4B-494E-ADBE-25A89FEDC39E}" sibTransId="{129444CE-2C3D-45AC-BEF4-72BBE5DC57A8}"/>
    <dgm:cxn modelId="{A9A2C849-5CA4-46FE-A024-680609E1AAF1}" type="presOf" srcId="{C1BD81D5-D94F-4FC1-81DC-CDE876D4F417}" destId="{CC4137EE-9ACA-4040-90BE-4286A08DE2B9}" srcOrd="0" destOrd="0" presId="urn:microsoft.com/office/officeart/2005/8/layout/vList2"/>
    <dgm:cxn modelId="{6CB2B155-13AC-4E78-99AB-A2CF5BCBBC64}" type="presOf" srcId="{775BB725-7140-4A98-A4B3-5C4B972635E8}" destId="{D2C391EB-7AD3-475C-A9FC-93841B2BAC50}" srcOrd="0" destOrd="0" presId="urn:microsoft.com/office/officeart/2005/8/layout/vList2"/>
    <dgm:cxn modelId="{2F881487-686F-4ED0-9F1D-43A973F9B930}" type="presOf" srcId="{8FC7C6A9-861F-487B-A8C1-67DC69A5B669}" destId="{77FCE6B7-A38E-4F72-857C-865E52F97D59}" srcOrd="0" destOrd="0" presId="urn:microsoft.com/office/officeart/2005/8/layout/vList2"/>
    <dgm:cxn modelId="{FDFFF6BE-BEDB-4BE2-B31D-666D9C370BD9}" type="presOf" srcId="{2CD1E8F5-7E3A-413E-9221-529C5E7E4F97}" destId="{AD89A39C-A911-4453-B151-2B4F74DF68CC}" srcOrd="0" destOrd="0" presId="urn:microsoft.com/office/officeart/2005/8/layout/vList2"/>
    <dgm:cxn modelId="{CD50DBE9-F485-47E4-82E2-286D56D3B0CB}" srcId="{775BB725-7140-4A98-A4B3-5C4B972635E8}" destId="{2CD1E8F5-7E3A-413E-9221-529C5E7E4F97}" srcOrd="3" destOrd="0" parTransId="{FB13D943-AD50-4173-AE62-991F2FD9A74A}" sibTransId="{CEB6A125-22DC-4B97-95F0-7C0C2608B721}"/>
    <dgm:cxn modelId="{2E7771D7-BEEA-4748-B86B-2CF32E2678D1}" type="presParOf" srcId="{D2C391EB-7AD3-475C-A9FC-93841B2BAC50}" destId="{77FCE6B7-A38E-4F72-857C-865E52F97D59}" srcOrd="0" destOrd="0" presId="urn:microsoft.com/office/officeart/2005/8/layout/vList2"/>
    <dgm:cxn modelId="{4EEBC720-6569-479E-BEB0-9BE7FC107AA8}" type="presParOf" srcId="{D2C391EB-7AD3-475C-A9FC-93841B2BAC50}" destId="{82C8E962-879D-40C3-B7A7-229368856EBC}" srcOrd="1" destOrd="0" presId="urn:microsoft.com/office/officeart/2005/8/layout/vList2"/>
    <dgm:cxn modelId="{4E8EF8CD-9E2D-471F-93CE-EF633BF45908}" type="presParOf" srcId="{D2C391EB-7AD3-475C-A9FC-93841B2BAC50}" destId="{CC4137EE-9ACA-4040-90BE-4286A08DE2B9}" srcOrd="2" destOrd="0" presId="urn:microsoft.com/office/officeart/2005/8/layout/vList2"/>
    <dgm:cxn modelId="{1DAB1886-D6A0-429F-BE48-5908F5DE9F58}" type="presParOf" srcId="{D2C391EB-7AD3-475C-A9FC-93841B2BAC50}" destId="{5AEA7019-7E49-408A-A482-ED5F2E48F6EF}" srcOrd="3" destOrd="0" presId="urn:microsoft.com/office/officeart/2005/8/layout/vList2"/>
    <dgm:cxn modelId="{65CB222D-3897-422F-AD87-CE18426A00DA}" type="presParOf" srcId="{D2C391EB-7AD3-475C-A9FC-93841B2BAC50}" destId="{9E0BF885-F10B-4F44-84AE-320301ED1743}" srcOrd="4" destOrd="0" presId="urn:microsoft.com/office/officeart/2005/8/layout/vList2"/>
    <dgm:cxn modelId="{63682A79-7528-4571-A6FF-987D6521A782}" type="presParOf" srcId="{D2C391EB-7AD3-475C-A9FC-93841B2BAC50}" destId="{F91E5E3A-A94C-4E6C-B53A-B85A04861EC7}" srcOrd="5" destOrd="0" presId="urn:microsoft.com/office/officeart/2005/8/layout/vList2"/>
    <dgm:cxn modelId="{14CE541F-FA64-433F-8F0C-396466B74020}" type="presParOf" srcId="{D2C391EB-7AD3-475C-A9FC-93841B2BAC50}" destId="{AD89A39C-A911-4453-B151-2B4F74DF68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4BA5E3-C81B-4EBC-B145-D0FEB9E0C0C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61FA149-ACC0-4377-B193-95674014296A}">
      <dgm:prSet/>
      <dgm:spPr>
        <a:solidFill>
          <a:schemeClr val="tx2"/>
        </a:solidFill>
      </dgm:spPr>
      <dgm:t>
        <a:bodyPr/>
        <a:lstStyle/>
        <a:p>
          <a:r>
            <a:rPr lang="en-US" baseline="0"/>
            <a:t>THERE IS NO DISTINCTION BETWEEN VACATION AND SICK LEAVE</a:t>
          </a:r>
          <a:endParaRPr lang="en-US"/>
        </a:p>
      </dgm:t>
    </dgm:pt>
    <dgm:pt modelId="{47699A4F-7831-4183-983D-FD88368E9B27}" type="parTrans" cxnId="{3FE1D0C8-14CE-4F4B-8515-B9AD590C27F8}">
      <dgm:prSet/>
      <dgm:spPr/>
      <dgm:t>
        <a:bodyPr/>
        <a:lstStyle/>
        <a:p>
          <a:endParaRPr lang="en-US"/>
        </a:p>
      </dgm:t>
    </dgm:pt>
    <dgm:pt modelId="{36F520B2-3F42-4533-88B3-B7F2FEDE34FA}" type="sibTrans" cxnId="{3FE1D0C8-14CE-4F4B-8515-B9AD590C27F8}">
      <dgm:prSet/>
      <dgm:spPr/>
      <dgm:t>
        <a:bodyPr/>
        <a:lstStyle/>
        <a:p>
          <a:endParaRPr lang="en-US"/>
        </a:p>
      </dgm:t>
    </dgm:pt>
    <dgm:pt modelId="{296D6CB7-A222-4A7A-B4D8-BA59A46761A3}">
      <dgm:prSet/>
      <dgm:spPr>
        <a:solidFill>
          <a:schemeClr val="tx2"/>
        </a:solidFill>
      </dgm:spPr>
      <dgm:t>
        <a:bodyPr/>
        <a:lstStyle/>
        <a:p>
          <a:r>
            <a:rPr lang="en-US" baseline="0"/>
            <a:t>THERE ARE NO OPTIONS FOR ACCRUING A SICK LEAVE LIABILITY</a:t>
          </a:r>
          <a:endParaRPr lang="en-US"/>
        </a:p>
      </dgm:t>
    </dgm:pt>
    <dgm:pt modelId="{B07154C0-2CDA-4BCE-B21D-86858EA090A4}" type="parTrans" cxnId="{C834783F-9DEF-4834-BA20-41377DB2D31B}">
      <dgm:prSet/>
      <dgm:spPr/>
      <dgm:t>
        <a:bodyPr/>
        <a:lstStyle/>
        <a:p>
          <a:endParaRPr lang="en-US"/>
        </a:p>
      </dgm:t>
    </dgm:pt>
    <dgm:pt modelId="{3EA54AA2-D28D-4861-A115-5E589793E007}" type="sibTrans" cxnId="{C834783F-9DEF-4834-BA20-41377DB2D31B}">
      <dgm:prSet/>
      <dgm:spPr/>
      <dgm:t>
        <a:bodyPr/>
        <a:lstStyle/>
        <a:p>
          <a:endParaRPr lang="en-US"/>
        </a:p>
      </dgm:t>
    </dgm:pt>
    <dgm:pt modelId="{F475CE75-4687-462C-940C-81940EB24C73}">
      <dgm:prSet/>
      <dgm:spPr>
        <a:solidFill>
          <a:schemeClr val="tx2"/>
        </a:solidFill>
      </dgm:spPr>
      <dgm:t>
        <a:bodyPr/>
        <a:lstStyle/>
        <a:p>
          <a:r>
            <a:rPr lang="en-US" baseline="0" dirty="0"/>
            <a:t>LIKELIHOOD FOR ACCRUAL HAS BEEN LOWERED FROM PROBABLE TO MORE LIKELY THAN NOT (&gt; 50%)</a:t>
          </a:r>
          <a:endParaRPr lang="en-US" dirty="0"/>
        </a:p>
      </dgm:t>
    </dgm:pt>
    <dgm:pt modelId="{4C875155-BF0F-4032-BC13-7C3501B99C42}" type="parTrans" cxnId="{78EB1CC7-C948-43B1-B7C4-55460EFEA43C}">
      <dgm:prSet/>
      <dgm:spPr/>
      <dgm:t>
        <a:bodyPr/>
        <a:lstStyle/>
        <a:p>
          <a:endParaRPr lang="en-US"/>
        </a:p>
      </dgm:t>
    </dgm:pt>
    <dgm:pt modelId="{D019368C-0932-4DC4-8777-CC67370BF92B}" type="sibTrans" cxnId="{78EB1CC7-C948-43B1-B7C4-55460EFEA43C}">
      <dgm:prSet/>
      <dgm:spPr/>
      <dgm:t>
        <a:bodyPr/>
        <a:lstStyle/>
        <a:p>
          <a:endParaRPr lang="en-US"/>
        </a:p>
      </dgm:t>
    </dgm:pt>
    <dgm:pt modelId="{61CABB12-78C5-4553-B1B3-B903D5A6A956}">
      <dgm:prSet custT="1"/>
      <dgm:spPr>
        <a:solidFill>
          <a:schemeClr val="tx2"/>
        </a:solidFill>
      </dgm:spPr>
      <dgm:t>
        <a:bodyPr/>
        <a:lstStyle/>
        <a:p>
          <a:r>
            <a:rPr lang="en-US" sz="3000" kern="1200" baseline="0">
              <a:latin typeface="Tw Cen MT"/>
              <a:ea typeface="+mn-ea"/>
              <a:cs typeface="+mn-cs"/>
            </a:rPr>
            <a:t>NO MORE “VESTING” ACCOUNTING FOR SICK LEAVE</a:t>
          </a:r>
          <a:endParaRPr lang="en-US" sz="3000" kern="1200" baseline="0" dirty="0">
            <a:latin typeface="Tw Cen MT"/>
            <a:ea typeface="+mn-ea"/>
            <a:cs typeface="+mn-cs"/>
          </a:endParaRPr>
        </a:p>
      </dgm:t>
    </dgm:pt>
    <dgm:pt modelId="{4CFFBEA6-7D1C-41A8-AFFB-0EEF93ECBA9D}" type="parTrans" cxnId="{3B65B5C5-84D8-4BFC-AD2F-4D7630011688}">
      <dgm:prSet/>
      <dgm:spPr/>
      <dgm:t>
        <a:bodyPr/>
        <a:lstStyle/>
        <a:p>
          <a:endParaRPr lang="en-US"/>
        </a:p>
      </dgm:t>
    </dgm:pt>
    <dgm:pt modelId="{4F5C2AF3-7EA8-434D-AABF-B7CCFB10DE64}" type="sibTrans" cxnId="{3B65B5C5-84D8-4BFC-AD2F-4D7630011688}">
      <dgm:prSet/>
      <dgm:spPr/>
      <dgm:t>
        <a:bodyPr/>
        <a:lstStyle/>
        <a:p>
          <a:endParaRPr lang="en-US"/>
        </a:p>
      </dgm:t>
    </dgm:pt>
    <dgm:pt modelId="{C142450B-1335-4E4F-8A6E-6762A47CC450}" type="pres">
      <dgm:prSet presAssocID="{124BA5E3-C81B-4EBC-B145-D0FEB9E0C0CC}" presName="linear" presStyleCnt="0">
        <dgm:presLayoutVars>
          <dgm:animLvl val="lvl"/>
          <dgm:resizeHandles val="exact"/>
        </dgm:presLayoutVars>
      </dgm:prSet>
      <dgm:spPr/>
    </dgm:pt>
    <dgm:pt modelId="{625CD3A9-1778-46AE-9FC8-28BFABC0E003}" type="pres">
      <dgm:prSet presAssocID="{261FA149-ACC0-4377-B193-95674014296A}" presName="parentText" presStyleLbl="node1" presStyleIdx="0" presStyleCnt="4">
        <dgm:presLayoutVars>
          <dgm:chMax val="0"/>
          <dgm:bulletEnabled val="1"/>
        </dgm:presLayoutVars>
      </dgm:prSet>
      <dgm:spPr/>
    </dgm:pt>
    <dgm:pt modelId="{375C5321-0AEE-402E-A566-108BD1A2F9AA}" type="pres">
      <dgm:prSet presAssocID="{36F520B2-3F42-4533-88B3-B7F2FEDE34FA}" presName="spacer" presStyleCnt="0"/>
      <dgm:spPr/>
    </dgm:pt>
    <dgm:pt modelId="{8EB8FC51-1A59-403C-AA1C-F76917AD02B8}" type="pres">
      <dgm:prSet presAssocID="{296D6CB7-A222-4A7A-B4D8-BA59A46761A3}" presName="parentText" presStyleLbl="node1" presStyleIdx="1" presStyleCnt="4">
        <dgm:presLayoutVars>
          <dgm:chMax val="0"/>
          <dgm:bulletEnabled val="1"/>
        </dgm:presLayoutVars>
      </dgm:prSet>
      <dgm:spPr/>
    </dgm:pt>
    <dgm:pt modelId="{100D8C20-FBAD-45AC-9F8E-9E37E84D92B6}" type="pres">
      <dgm:prSet presAssocID="{3EA54AA2-D28D-4861-A115-5E589793E007}" presName="spacer" presStyleCnt="0"/>
      <dgm:spPr/>
    </dgm:pt>
    <dgm:pt modelId="{828F464B-0FD8-44A8-912C-07A060B810F0}" type="pres">
      <dgm:prSet presAssocID="{F475CE75-4687-462C-940C-81940EB24C73}" presName="parentText" presStyleLbl="node1" presStyleIdx="2" presStyleCnt="4">
        <dgm:presLayoutVars>
          <dgm:chMax val="0"/>
          <dgm:bulletEnabled val="1"/>
        </dgm:presLayoutVars>
      </dgm:prSet>
      <dgm:spPr/>
    </dgm:pt>
    <dgm:pt modelId="{B43B91C4-981E-45B7-9A7F-F73DD66B1296}" type="pres">
      <dgm:prSet presAssocID="{D019368C-0932-4DC4-8777-CC67370BF92B}" presName="spacer" presStyleCnt="0"/>
      <dgm:spPr/>
    </dgm:pt>
    <dgm:pt modelId="{3D217607-7915-4C62-8EFE-7C9BD03CFBB6}" type="pres">
      <dgm:prSet presAssocID="{61CABB12-78C5-4553-B1B3-B903D5A6A956}" presName="parentText" presStyleLbl="node1" presStyleIdx="3" presStyleCnt="4" custLinFactNeighborX="5" custLinFactNeighborY="11891">
        <dgm:presLayoutVars>
          <dgm:chMax val="0"/>
          <dgm:bulletEnabled val="1"/>
        </dgm:presLayoutVars>
      </dgm:prSet>
      <dgm:spPr/>
    </dgm:pt>
  </dgm:ptLst>
  <dgm:cxnLst>
    <dgm:cxn modelId="{C834783F-9DEF-4834-BA20-41377DB2D31B}" srcId="{124BA5E3-C81B-4EBC-B145-D0FEB9E0C0CC}" destId="{296D6CB7-A222-4A7A-B4D8-BA59A46761A3}" srcOrd="1" destOrd="0" parTransId="{B07154C0-2CDA-4BCE-B21D-86858EA090A4}" sibTransId="{3EA54AA2-D28D-4861-A115-5E589793E007}"/>
    <dgm:cxn modelId="{4D51A960-4316-44EF-9263-C64F7BB5F17F}" type="presOf" srcId="{261FA149-ACC0-4377-B193-95674014296A}" destId="{625CD3A9-1778-46AE-9FC8-28BFABC0E003}" srcOrd="0" destOrd="0" presId="urn:microsoft.com/office/officeart/2005/8/layout/vList2"/>
    <dgm:cxn modelId="{AEC01991-906D-4175-A2B7-3250024FA1E8}" type="presOf" srcId="{124BA5E3-C81B-4EBC-B145-D0FEB9E0C0CC}" destId="{C142450B-1335-4E4F-8A6E-6762A47CC450}" srcOrd="0" destOrd="0" presId="urn:microsoft.com/office/officeart/2005/8/layout/vList2"/>
    <dgm:cxn modelId="{FEAFF79B-E0F3-4ACB-8097-02A539C27402}" type="presOf" srcId="{F475CE75-4687-462C-940C-81940EB24C73}" destId="{828F464B-0FD8-44A8-912C-07A060B810F0}" srcOrd="0" destOrd="0" presId="urn:microsoft.com/office/officeart/2005/8/layout/vList2"/>
    <dgm:cxn modelId="{3B65B5C5-84D8-4BFC-AD2F-4D7630011688}" srcId="{124BA5E3-C81B-4EBC-B145-D0FEB9E0C0CC}" destId="{61CABB12-78C5-4553-B1B3-B903D5A6A956}" srcOrd="3" destOrd="0" parTransId="{4CFFBEA6-7D1C-41A8-AFFB-0EEF93ECBA9D}" sibTransId="{4F5C2AF3-7EA8-434D-AABF-B7CCFB10DE64}"/>
    <dgm:cxn modelId="{78EB1CC7-C948-43B1-B7C4-55460EFEA43C}" srcId="{124BA5E3-C81B-4EBC-B145-D0FEB9E0C0CC}" destId="{F475CE75-4687-462C-940C-81940EB24C73}" srcOrd="2" destOrd="0" parTransId="{4C875155-BF0F-4032-BC13-7C3501B99C42}" sibTransId="{D019368C-0932-4DC4-8777-CC67370BF92B}"/>
    <dgm:cxn modelId="{3FE1D0C8-14CE-4F4B-8515-B9AD590C27F8}" srcId="{124BA5E3-C81B-4EBC-B145-D0FEB9E0C0CC}" destId="{261FA149-ACC0-4377-B193-95674014296A}" srcOrd="0" destOrd="0" parTransId="{47699A4F-7831-4183-983D-FD88368E9B27}" sibTransId="{36F520B2-3F42-4533-88B3-B7F2FEDE34FA}"/>
    <dgm:cxn modelId="{AE33EFF3-0418-4DE8-8862-3AE43971E6A5}" type="presOf" srcId="{61CABB12-78C5-4553-B1B3-B903D5A6A956}" destId="{3D217607-7915-4C62-8EFE-7C9BD03CFBB6}" srcOrd="0" destOrd="0" presId="urn:microsoft.com/office/officeart/2005/8/layout/vList2"/>
    <dgm:cxn modelId="{57144CF5-3E0C-4E47-9D84-1ADA04CDF71F}" type="presOf" srcId="{296D6CB7-A222-4A7A-B4D8-BA59A46761A3}" destId="{8EB8FC51-1A59-403C-AA1C-F76917AD02B8}" srcOrd="0" destOrd="0" presId="urn:microsoft.com/office/officeart/2005/8/layout/vList2"/>
    <dgm:cxn modelId="{60D3CA48-D8F2-4454-8C3A-5CA9AB3D71A5}" type="presParOf" srcId="{C142450B-1335-4E4F-8A6E-6762A47CC450}" destId="{625CD3A9-1778-46AE-9FC8-28BFABC0E003}" srcOrd="0" destOrd="0" presId="urn:microsoft.com/office/officeart/2005/8/layout/vList2"/>
    <dgm:cxn modelId="{F1E764DA-9202-4D42-97AE-659E7305A287}" type="presParOf" srcId="{C142450B-1335-4E4F-8A6E-6762A47CC450}" destId="{375C5321-0AEE-402E-A566-108BD1A2F9AA}" srcOrd="1" destOrd="0" presId="urn:microsoft.com/office/officeart/2005/8/layout/vList2"/>
    <dgm:cxn modelId="{71DB83F0-9837-4EE5-95CA-59862986A618}" type="presParOf" srcId="{C142450B-1335-4E4F-8A6E-6762A47CC450}" destId="{8EB8FC51-1A59-403C-AA1C-F76917AD02B8}" srcOrd="2" destOrd="0" presId="urn:microsoft.com/office/officeart/2005/8/layout/vList2"/>
    <dgm:cxn modelId="{85D3C76E-D078-41AE-B538-6EF66B68BB25}" type="presParOf" srcId="{C142450B-1335-4E4F-8A6E-6762A47CC450}" destId="{100D8C20-FBAD-45AC-9F8E-9E37E84D92B6}" srcOrd="3" destOrd="0" presId="urn:microsoft.com/office/officeart/2005/8/layout/vList2"/>
    <dgm:cxn modelId="{96D0FE66-7072-4370-96E4-0CF9DC2EE3F9}" type="presParOf" srcId="{C142450B-1335-4E4F-8A6E-6762A47CC450}" destId="{828F464B-0FD8-44A8-912C-07A060B810F0}" srcOrd="4" destOrd="0" presId="urn:microsoft.com/office/officeart/2005/8/layout/vList2"/>
    <dgm:cxn modelId="{EDB54439-63E8-4351-80EE-4F1592D6FF62}" type="presParOf" srcId="{C142450B-1335-4E4F-8A6E-6762A47CC450}" destId="{B43B91C4-981E-45B7-9A7F-F73DD66B1296}" srcOrd="5" destOrd="0" presId="urn:microsoft.com/office/officeart/2005/8/layout/vList2"/>
    <dgm:cxn modelId="{6D3B75C8-DCD1-4B89-B0CD-DA96721FFC60}" type="presParOf" srcId="{C142450B-1335-4E4F-8A6E-6762A47CC450}" destId="{3D217607-7915-4C62-8EFE-7C9BD03CFBB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DD17B3-5ABD-43A7-B846-FBBA5CD58FF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6FFB7AB-BC65-4AEF-962A-8AEAD0ED3DEA}">
      <dgm:prSet/>
      <dgm:spPr>
        <a:solidFill>
          <a:schemeClr val="tx2"/>
        </a:solidFill>
      </dgm:spPr>
      <dgm:t>
        <a:bodyPr/>
        <a:lstStyle/>
        <a:p>
          <a:r>
            <a:rPr lang="en-US" dirty="0"/>
            <a:t>Leave that is MLTN to be paid at a different rate from the employee’s payrate then use the different rate.</a:t>
          </a:r>
        </a:p>
      </dgm:t>
    </dgm:pt>
    <dgm:pt modelId="{5ABFA853-CE4F-41DF-9B61-135BF6C1CF56}" type="parTrans" cxnId="{4AA679E4-F7A9-44BF-B6DC-10737FEF7453}">
      <dgm:prSet/>
      <dgm:spPr/>
      <dgm:t>
        <a:bodyPr/>
        <a:lstStyle/>
        <a:p>
          <a:endParaRPr lang="en-US"/>
        </a:p>
      </dgm:t>
    </dgm:pt>
    <dgm:pt modelId="{B630A4E3-6156-4DBA-B908-22F473429E7F}" type="sibTrans" cxnId="{4AA679E4-F7A9-44BF-B6DC-10737FEF7453}">
      <dgm:prSet/>
      <dgm:spPr/>
      <dgm:t>
        <a:bodyPr/>
        <a:lstStyle/>
        <a:p>
          <a:endParaRPr lang="en-US"/>
        </a:p>
      </dgm:t>
    </dgm:pt>
    <dgm:pt modelId="{DF7967B5-CF08-4958-944F-43AA71033634}">
      <dgm:prSet/>
      <dgm:spPr>
        <a:solidFill>
          <a:schemeClr val="tx2"/>
        </a:solidFill>
      </dgm:spPr>
      <dgm:t>
        <a:bodyPr/>
        <a:lstStyle/>
        <a:p>
          <a:r>
            <a:rPr lang="en-US"/>
            <a:t>If not attributable to a specific employee (shared pool) measure using an estimated pay rate representative of the eligible employees.</a:t>
          </a:r>
        </a:p>
      </dgm:t>
    </dgm:pt>
    <dgm:pt modelId="{22173A5C-5330-48C3-AD46-81D51DFF354A}" type="parTrans" cxnId="{8C24C470-60BC-452E-8900-CDC29DE3A40D}">
      <dgm:prSet/>
      <dgm:spPr/>
      <dgm:t>
        <a:bodyPr/>
        <a:lstStyle/>
        <a:p>
          <a:endParaRPr lang="en-US"/>
        </a:p>
      </dgm:t>
    </dgm:pt>
    <dgm:pt modelId="{86D92B9B-B496-4515-84B5-9164825DEFF7}" type="sibTrans" cxnId="{8C24C470-60BC-452E-8900-CDC29DE3A40D}">
      <dgm:prSet/>
      <dgm:spPr/>
      <dgm:t>
        <a:bodyPr/>
        <a:lstStyle/>
        <a:p>
          <a:endParaRPr lang="en-US"/>
        </a:p>
      </dgm:t>
    </dgm:pt>
    <dgm:pt modelId="{F4BBB3B0-76D5-488D-9784-069F1CC2CFAC}">
      <dgm:prSet phldrT="[Text]"/>
      <dgm:spPr>
        <a:solidFill>
          <a:schemeClr val="tx2"/>
        </a:solidFill>
      </dgm:spPr>
      <dgm:t>
        <a:bodyPr/>
        <a:lstStyle/>
        <a:p>
          <a:r>
            <a:rPr lang="en-US" dirty="0"/>
            <a:t>If MLTN to be settled by noncash means (other than to DB or OPEB) should be based on the amount is MLTN to be settled.</a:t>
          </a:r>
        </a:p>
      </dgm:t>
    </dgm:pt>
    <dgm:pt modelId="{75437514-4B16-4973-A560-4D257B4B2C6C}" type="parTrans" cxnId="{7EA0FED9-F7EA-46A0-AA44-6488589E30A7}">
      <dgm:prSet/>
      <dgm:spPr/>
      <dgm:t>
        <a:bodyPr/>
        <a:lstStyle/>
        <a:p>
          <a:endParaRPr lang="en-US"/>
        </a:p>
      </dgm:t>
    </dgm:pt>
    <dgm:pt modelId="{259B7113-5AED-4781-AAD4-C789F610A0B7}" type="sibTrans" cxnId="{7EA0FED9-F7EA-46A0-AA44-6488589E30A7}">
      <dgm:prSet/>
      <dgm:spPr/>
      <dgm:t>
        <a:bodyPr/>
        <a:lstStyle/>
        <a:p>
          <a:endParaRPr lang="en-US"/>
        </a:p>
      </dgm:t>
    </dgm:pt>
    <dgm:pt modelId="{4C0CA150-25E2-4C9F-BAAD-D785C7D82AF0}">
      <dgm:prSet phldrT="[Text]"/>
      <dgm:spPr>
        <a:solidFill>
          <a:schemeClr val="tx2"/>
        </a:solidFill>
      </dgm:spPr>
      <dgm:t>
        <a:bodyPr/>
        <a:lstStyle/>
        <a:p>
          <a:r>
            <a:rPr lang="en-US"/>
            <a:t>Use the employee’s payrate as of the date of the financials.</a:t>
          </a:r>
        </a:p>
      </dgm:t>
    </dgm:pt>
    <dgm:pt modelId="{566A9847-1593-42B3-B48E-2B565377909F}" type="parTrans" cxnId="{1FD1E5EE-A7A8-4DF0-84C6-9C41731DC499}">
      <dgm:prSet/>
      <dgm:spPr/>
      <dgm:t>
        <a:bodyPr/>
        <a:lstStyle/>
        <a:p>
          <a:endParaRPr lang="en-US"/>
        </a:p>
      </dgm:t>
    </dgm:pt>
    <dgm:pt modelId="{C83468A5-52B4-46A2-8F14-E0539BDF172A}" type="sibTrans" cxnId="{1FD1E5EE-A7A8-4DF0-84C6-9C41731DC499}">
      <dgm:prSet/>
      <dgm:spPr/>
      <dgm:t>
        <a:bodyPr/>
        <a:lstStyle/>
        <a:p>
          <a:endParaRPr lang="en-US"/>
        </a:p>
      </dgm:t>
    </dgm:pt>
    <dgm:pt modelId="{6E7851ED-DF92-42E5-81F8-8BAD4B83056E}" type="pres">
      <dgm:prSet presAssocID="{CBDD17B3-5ABD-43A7-B846-FBBA5CD58FF1}" presName="CompostProcess" presStyleCnt="0">
        <dgm:presLayoutVars>
          <dgm:dir/>
          <dgm:resizeHandles val="exact"/>
        </dgm:presLayoutVars>
      </dgm:prSet>
      <dgm:spPr/>
    </dgm:pt>
    <dgm:pt modelId="{45FC5031-AED8-4A30-A705-350148ADD851}" type="pres">
      <dgm:prSet presAssocID="{CBDD17B3-5ABD-43A7-B846-FBBA5CD58FF1}" presName="arrow" presStyleLbl="bgShp" presStyleIdx="0" presStyleCnt="1"/>
      <dgm:spPr>
        <a:solidFill>
          <a:schemeClr val="accent4">
            <a:lumMod val="20000"/>
            <a:lumOff val="80000"/>
          </a:schemeClr>
        </a:solidFill>
        <a:ln w="19050">
          <a:solidFill>
            <a:schemeClr val="tx2"/>
          </a:solidFill>
        </a:ln>
      </dgm:spPr>
    </dgm:pt>
    <dgm:pt modelId="{DA3FB54A-8E47-4DEE-971D-E1E1D6DE5AF7}" type="pres">
      <dgm:prSet presAssocID="{CBDD17B3-5ABD-43A7-B846-FBBA5CD58FF1}" presName="linearProcess" presStyleCnt="0"/>
      <dgm:spPr/>
    </dgm:pt>
    <dgm:pt modelId="{A6C37086-6984-44C1-BC62-CC9DA987BAF4}" type="pres">
      <dgm:prSet presAssocID="{4C0CA150-25E2-4C9F-BAAD-D785C7D82AF0}" presName="textNode" presStyleLbl="node1" presStyleIdx="0" presStyleCnt="4">
        <dgm:presLayoutVars>
          <dgm:bulletEnabled val="1"/>
        </dgm:presLayoutVars>
      </dgm:prSet>
      <dgm:spPr/>
    </dgm:pt>
    <dgm:pt modelId="{EF1AA7EB-84E5-4E79-B254-70A40B687C1F}" type="pres">
      <dgm:prSet presAssocID="{C83468A5-52B4-46A2-8F14-E0539BDF172A}" presName="sibTrans" presStyleCnt="0"/>
      <dgm:spPr/>
    </dgm:pt>
    <dgm:pt modelId="{0F821FD4-54D2-42B4-90BB-8C2AD3AA16C3}" type="pres">
      <dgm:prSet presAssocID="{26FFB7AB-BC65-4AEF-962A-8AEAD0ED3DEA}" presName="textNode" presStyleLbl="node1" presStyleIdx="1" presStyleCnt="4">
        <dgm:presLayoutVars>
          <dgm:bulletEnabled val="1"/>
        </dgm:presLayoutVars>
      </dgm:prSet>
      <dgm:spPr/>
    </dgm:pt>
    <dgm:pt modelId="{B50CEEB9-CC67-47FF-A0D4-D4F4ABE1F3FB}" type="pres">
      <dgm:prSet presAssocID="{B630A4E3-6156-4DBA-B908-22F473429E7F}" presName="sibTrans" presStyleCnt="0"/>
      <dgm:spPr/>
    </dgm:pt>
    <dgm:pt modelId="{122344C6-1DFF-41E2-8A98-0E0706D2A036}" type="pres">
      <dgm:prSet presAssocID="{DF7967B5-CF08-4958-944F-43AA71033634}" presName="textNode" presStyleLbl="node1" presStyleIdx="2" presStyleCnt="4">
        <dgm:presLayoutVars>
          <dgm:bulletEnabled val="1"/>
        </dgm:presLayoutVars>
      </dgm:prSet>
      <dgm:spPr/>
    </dgm:pt>
    <dgm:pt modelId="{40F71A6C-324D-406D-A436-E6305665A701}" type="pres">
      <dgm:prSet presAssocID="{86D92B9B-B496-4515-84B5-9164825DEFF7}" presName="sibTrans" presStyleCnt="0"/>
      <dgm:spPr/>
    </dgm:pt>
    <dgm:pt modelId="{E69DB965-0888-4594-9B2D-96CA31D472FC}" type="pres">
      <dgm:prSet presAssocID="{F4BBB3B0-76D5-488D-9784-069F1CC2CFAC}" presName="textNode" presStyleLbl="node1" presStyleIdx="3" presStyleCnt="4">
        <dgm:presLayoutVars>
          <dgm:bulletEnabled val="1"/>
        </dgm:presLayoutVars>
      </dgm:prSet>
      <dgm:spPr/>
    </dgm:pt>
  </dgm:ptLst>
  <dgm:cxnLst>
    <dgm:cxn modelId="{2324C708-C698-4234-9EA8-C52D194E8FDE}" type="presOf" srcId="{DF7967B5-CF08-4958-944F-43AA71033634}" destId="{122344C6-1DFF-41E2-8A98-0E0706D2A036}" srcOrd="0" destOrd="0" presId="urn:microsoft.com/office/officeart/2005/8/layout/hProcess9"/>
    <dgm:cxn modelId="{D4C1DF1D-AB7B-4D82-AC6E-477D4B3CF249}" type="presOf" srcId="{CBDD17B3-5ABD-43A7-B846-FBBA5CD58FF1}" destId="{6E7851ED-DF92-42E5-81F8-8BAD4B83056E}" srcOrd="0" destOrd="0" presId="urn:microsoft.com/office/officeart/2005/8/layout/hProcess9"/>
    <dgm:cxn modelId="{218FB140-F457-487B-B9BC-8AF356E6B69B}" type="presOf" srcId="{26FFB7AB-BC65-4AEF-962A-8AEAD0ED3DEA}" destId="{0F821FD4-54D2-42B4-90BB-8C2AD3AA16C3}" srcOrd="0" destOrd="0" presId="urn:microsoft.com/office/officeart/2005/8/layout/hProcess9"/>
    <dgm:cxn modelId="{8C24C470-60BC-452E-8900-CDC29DE3A40D}" srcId="{CBDD17B3-5ABD-43A7-B846-FBBA5CD58FF1}" destId="{DF7967B5-CF08-4958-944F-43AA71033634}" srcOrd="2" destOrd="0" parTransId="{22173A5C-5330-48C3-AD46-81D51DFF354A}" sibTransId="{86D92B9B-B496-4515-84B5-9164825DEFF7}"/>
    <dgm:cxn modelId="{F3F296B0-6FF7-47FF-B305-1495F3D5C461}" type="presOf" srcId="{4C0CA150-25E2-4C9F-BAAD-D785C7D82AF0}" destId="{A6C37086-6984-44C1-BC62-CC9DA987BAF4}" srcOrd="0" destOrd="0" presId="urn:microsoft.com/office/officeart/2005/8/layout/hProcess9"/>
    <dgm:cxn modelId="{7EA0FED9-F7EA-46A0-AA44-6488589E30A7}" srcId="{CBDD17B3-5ABD-43A7-B846-FBBA5CD58FF1}" destId="{F4BBB3B0-76D5-488D-9784-069F1CC2CFAC}" srcOrd="3" destOrd="0" parTransId="{75437514-4B16-4973-A560-4D257B4B2C6C}" sibTransId="{259B7113-5AED-4781-AAD4-C789F610A0B7}"/>
    <dgm:cxn modelId="{4AA679E4-F7A9-44BF-B6DC-10737FEF7453}" srcId="{CBDD17B3-5ABD-43A7-B846-FBBA5CD58FF1}" destId="{26FFB7AB-BC65-4AEF-962A-8AEAD0ED3DEA}" srcOrd="1" destOrd="0" parTransId="{5ABFA853-CE4F-41DF-9B61-135BF6C1CF56}" sibTransId="{B630A4E3-6156-4DBA-B908-22F473429E7F}"/>
    <dgm:cxn modelId="{1FD1E5EE-A7A8-4DF0-84C6-9C41731DC499}" srcId="{CBDD17B3-5ABD-43A7-B846-FBBA5CD58FF1}" destId="{4C0CA150-25E2-4C9F-BAAD-D785C7D82AF0}" srcOrd="0" destOrd="0" parTransId="{566A9847-1593-42B3-B48E-2B565377909F}" sibTransId="{C83468A5-52B4-46A2-8F14-E0539BDF172A}"/>
    <dgm:cxn modelId="{DB577FF6-AC69-4B85-B87E-348FA9314AD1}" type="presOf" srcId="{F4BBB3B0-76D5-488D-9784-069F1CC2CFAC}" destId="{E69DB965-0888-4594-9B2D-96CA31D472FC}" srcOrd="0" destOrd="0" presId="urn:microsoft.com/office/officeart/2005/8/layout/hProcess9"/>
    <dgm:cxn modelId="{739A8033-D2FE-43BA-8819-3BE441491916}" type="presParOf" srcId="{6E7851ED-DF92-42E5-81F8-8BAD4B83056E}" destId="{45FC5031-AED8-4A30-A705-350148ADD851}" srcOrd="0" destOrd="0" presId="urn:microsoft.com/office/officeart/2005/8/layout/hProcess9"/>
    <dgm:cxn modelId="{605B8358-B354-410E-BF88-0DF99585A028}" type="presParOf" srcId="{6E7851ED-DF92-42E5-81F8-8BAD4B83056E}" destId="{DA3FB54A-8E47-4DEE-971D-E1E1D6DE5AF7}" srcOrd="1" destOrd="0" presId="urn:microsoft.com/office/officeart/2005/8/layout/hProcess9"/>
    <dgm:cxn modelId="{73DB6446-F563-4D10-B85E-3776A058CCB9}" type="presParOf" srcId="{DA3FB54A-8E47-4DEE-971D-E1E1D6DE5AF7}" destId="{A6C37086-6984-44C1-BC62-CC9DA987BAF4}" srcOrd="0" destOrd="0" presId="urn:microsoft.com/office/officeart/2005/8/layout/hProcess9"/>
    <dgm:cxn modelId="{D3BFE929-6743-4254-8664-457E54EF7717}" type="presParOf" srcId="{DA3FB54A-8E47-4DEE-971D-E1E1D6DE5AF7}" destId="{EF1AA7EB-84E5-4E79-B254-70A40B687C1F}" srcOrd="1" destOrd="0" presId="urn:microsoft.com/office/officeart/2005/8/layout/hProcess9"/>
    <dgm:cxn modelId="{A170EF51-1381-4A91-B4B5-57AF094AA97D}" type="presParOf" srcId="{DA3FB54A-8E47-4DEE-971D-E1E1D6DE5AF7}" destId="{0F821FD4-54D2-42B4-90BB-8C2AD3AA16C3}" srcOrd="2" destOrd="0" presId="urn:microsoft.com/office/officeart/2005/8/layout/hProcess9"/>
    <dgm:cxn modelId="{2120DBC5-937A-4A25-901D-7AF6C6F23AC1}" type="presParOf" srcId="{DA3FB54A-8E47-4DEE-971D-E1E1D6DE5AF7}" destId="{B50CEEB9-CC67-47FF-A0D4-D4F4ABE1F3FB}" srcOrd="3" destOrd="0" presId="urn:microsoft.com/office/officeart/2005/8/layout/hProcess9"/>
    <dgm:cxn modelId="{A1241AAC-9347-43F0-AA81-12F0BD80053C}" type="presParOf" srcId="{DA3FB54A-8E47-4DEE-971D-E1E1D6DE5AF7}" destId="{122344C6-1DFF-41E2-8A98-0E0706D2A036}" srcOrd="4" destOrd="0" presId="urn:microsoft.com/office/officeart/2005/8/layout/hProcess9"/>
    <dgm:cxn modelId="{F6737A14-D7ED-425E-88B0-AA31BDBEA746}" type="presParOf" srcId="{DA3FB54A-8E47-4DEE-971D-E1E1D6DE5AF7}" destId="{40F71A6C-324D-406D-A436-E6305665A701}" srcOrd="5" destOrd="0" presId="urn:microsoft.com/office/officeart/2005/8/layout/hProcess9"/>
    <dgm:cxn modelId="{999E0EF7-0BE6-4BEF-9C0F-26B684C20EBA}" type="presParOf" srcId="{DA3FB54A-8E47-4DEE-971D-E1E1D6DE5AF7}" destId="{E69DB965-0888-4594-9B2D-96CA31D472F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A898-582A-4735-A747-7C2869485691}">
      <dsp:nvSpPr>
        <dsp:cNvPr id="0" name=""/>
        <dsp:cNvSpPr/>
      </dsp:nvSpPr>
      <dsp:spPr>
        <a:xfrm>
          <a:off x="0" y="30705"/>
          <a:ext cx="11582400" cy="217620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0" kern="1200" dirty="0"/>
            <a:t>Critical GASB Pronouncements for Governmental Entities </a:t>
          </a:r>
        </a:p>
      </dsp:txBody>
      <dsp:txXfrm>
        <a:off x="106233" y="136938"/>
        <a:ext cx="11369934" cy="1963734"/>
      </dsp:txXfrm>
    </dsp:sp>
    <dsp:sp modelId="{539308DC-0F35-4036-98CB-6E42B564FA78}">
      <dsp:nvSpPr>
        <dsp:cNvPr id="0" name=""/>
        <dsp:cNvSpPr/>
      </dsp:nvSpPr>
      <dsp:spPr>
        <a:xfrm>
          <a:off x="0" y="2379705"/>
          <a:ext cx="11582400" cy="217620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0" kern="1200" dirty="0"/>
            <a:t>Interim and Year-end Budget Monitoring and Reporting</a:t>
          </a:r>
        </a:p>
      </dsp:txBody>
      <dsp:txXfrm>
        <a:off x="106233" y="2485938"/>
        <a:ext cx="11369934" cy="1963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BF495-06D2-4410-9CB1-F0339F64D088}">
      <dsp:nvSpPr>
        <dsp:cNvPr id="0" name=""/>
        <dsp:cNvSpPr/>
      </dsp:nvSpPr>
      <dsp:spPr>
        <a:xfrm>
          <a:off x="6435" y="415926"/>
          <a:ext cx="1788057" cy="17880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Gather Accumulated Leave meeting recognition criteria (unless MLTN settled thru other means)</a:t>
          </a:r>
        </a:p>
      </dsp:txBody>
      <dsp:txXfrm>
        <a:off x="268290" y="677781"/>
        <a:ext cx="1264347" cy="1264347"/>
      </dsp:txXfrm>
    </dsp:sp>
    <dsp:sp modelId="{7FAF8EFB-15BB-4D93-86E8-575D636B8BEB}">
      <dsp:nvSpPr>
        <dsp:cNvPr id="0" name=""/>
        <dsp:cNvSpPr/>
      </dsp:nvSpPr>
      <dsp:spPr>
        <a:xfrm>
          <a:off x="1939683" y="791418"/>
          <a:ext cx="1037073" cy="103707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77147" y="1187995"/>
        <a:ext cx="762145" cy="243919"/>
      </dsp:txXfrm>
    </dsp:sp>
    <dsp:sp modelId="{77B569E9-0F65-4877-BEAF-67BE8E62E293}">
      <dsp:nvSpPr>
        <dsp:cNvPr id="0" name=""/>
        <dsp:cNvSpPr/>
      </dsp:nvSpPr>
      <dsp:spPr>
        <a:xfrm>
          <a:off x="3121946" y="415926"/>
          <a:ext cx="1788057" cy="178805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Multiply leave hours X current pay rate as of F/S date, unless MTLN paid at different rate at time payment made</a:t>
          </a:r>
        </a:p>
      </dsp:txBody>
      <dsp:txXfrm>
        <a:off x="3383801" y="677781"/>
        <a:ext cx="1264347" cy="1264347"/>
      </dsp:txXfrm>
    </dsp:sp>
    <dsp:sp modelId="{1FAE10EA-0A23-46EE-A0CD-37D4FE3FA003}">
      <dsp:nvSpPr>
        <dsp:cNvPr id="0" name=""/>
        <dsp:cNvSpPr/>
      </dsp:nvSpPr>
      <dsp:spPr>
        <a:xfrm>
          <a:off x="5055193" y="791418"/>
          <a:ext cx="1037073" cy="103707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192657" y="1187995"/>
        <a:ext cx="762145" cy="243919"/>
      </dsp:txXfrm>
    </dsp:sp>
    <dsp:sp modelId="{7975E546-C4E2-4B96-BD95-10DDAB15F1EC}">
      <dsp:nvSpPr>
        <dsp:cNvPr id="0" name=""/>
        <dsp:cNvSpPr/>
      </dsp:nvSpPr>
      <dsp:spPr>
        <a:xfrm>
          <a:off x="6237457" y="415926"/>
          <a:ext cx="1788057" cy="178805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Add Salary related payments directly / incrementally related</a:t>
          </a:r>
        </a:p>
      </dsp:txBody>
      <dsp:txXfrm>
        <a:off x="6499312" y="677781"/>
        <a:ext cx="1264347" cy="1264347"/>
      </dsp:txXfrm>
    </dsp:sp>
    <dsp:sp modelId="{017B08A0-6E71-43E1-82D7-20B4C012B80F}">
      <dsp:nvSpPr>
        <dsp:cNvPr id="0" name=""/>
        <dsp:cNvSpPr/>
      </dsp:nvSpPr>
      <dsp:spPr>
        <a:xfrm>
          <a:off x="8170704" y="791418"/>
          <a:ext cx="1037073" cy="1037073"/>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08168" y="1005055"/>
        <a:ext cx="762145" cy="609799"/>
      </dsp:txXfrm>
    </dsp:sp>
    <dsp:sp modelId="{A91FA3B8-F164-41C4-BE04-0F9F75ACF54E}">
      <dsp:nvSpPr>
        <dsp:cNvPr id="0" name=""/>
        <dsp:cNvSpPr/>
      </dsp:nvSpPr>
      <dsp:spPr>
        <a:xfrm>
          <a:off x="9352967" y="415926"/>
          <a:ext cx="1788057" cy="17880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Comp Absences Liability</a:t>
          </a:r>
        </a:p>
      </dsp:txBody>
      <dsp:txXfrm>
        <a:off x="9614822" y="677781"/>
        <a:ext cx="1264347" cy="12643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DADBC-0E87-464B-92DB-0AA58BE78CC8}">
      <dsp:nvSpPr>
        <dsp:cNvPr id="0" name=""/>
        <dsp:cNvSpPr/>
      </dsp:nvSpPr>
      <dsp:spPr>
        <a:xfrm>
          <a:off x="0" y="234351"/>
          <a:ext cx="11582400" cy="1806189"/>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F5BE887D-ED68-4785-966B-191B8A2AF142}">
      <dsp:nvSpPr>
        <dsp:cNvPr id="0" name=""/>
        <dsp:cNvSpPr/>
      </dsp:nvSpPr>
      <dsp:spPr>
        <a:xfrm>
          <a:off x="157148" y="530218"/>
          <a:ext cx="1214454" cy="121445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57AB77-8E9F-4F8F-A70E-DD0C754C1C10}">
      <dsp:nvSpPr>
        <dsp:cNvPr id="0" name=""/>
        <dsp:cNvSpPr/>
      </dsp:nvSpPr>
      <dsp:spPr>
        <a:xfrm>
          <a:off x="1528751" y="352111"/>
          <a:ext cx="10053648" cy="157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80" tIns="140080" rIns="140080" bIns="140080" numCol="1" spcCol="1270" anchor="ctr" anchorCtr="0">
          <a:noAutofit/>
        </a:bodyPr>
        <a:lstStyle/>
        <a:p>
          <a:pPr marL="0" lvl="0" indent="0" algn="l" defTabSz="1422400">
            <a:lnSpc>
              <a:spcPct val="100000"/>
            </a:lnSpc>
            <a:spcBef>
              <a:spcPct val="0"/>
            </a:spcBef>
            <a:spcAft>
              <a:spcPct val="35000"/>
            </a:spcAft>
            <a:buNone/>
          </a:pPr>
          <a:r>
            <a:rPr lang="en-US" sz="3200" kern="1200" baseline="0" dirty="0">
              <a:solidFill>
                <a:schemeClr val="bg1"/>
              </a:solidFill>
            </a:rPr>
            <a:t>Leave sharing pools – </a:t>
          </a:r>
          <a:r>
            <a:rPr lang="en-US" sz="3200" b="1" kern="1200" baseline="0" dirty="0">
              <a:solidFill>
                <a:schemeClr val="bg1"/>
              </a:solidFill>
            </a:rPr>
            <a:t>use estimated pay rate </a:t>
          </a:r>
          <a:r>
            <a:rPr lang="en-US" sz="3200" kern="1200" baseline="0" dirty="0">
              <a:solidFill>
                <a:schemeClr val="bg1"/>
              </a:solidFill>
            </a:rPr>
            <a:t>of employees that participate.</a:t>
          </a:r>
          <a:endParaRPr lang="en-US" sz="3200" kern="1200" dirty="0">
            <a:solidFill>
              <a:schemeClr val="bg1"/>
            </a:solidFill>
          </a:endParaRPr>
        </a:p>
      </dsp:txBody>
      <dsp:txXfrm>
        <a:off x="1528751" y="352111"/>
        <a:ext cx="10053648" cy="1570669"/>
      </dsp:txXfrm>
    </dsp:sp>
    <dsp:sp modelId="{FEFA3923-F837-4208-83C2-7C4517F92791}">
      <dsp:nvSpPr>
        <dsp:cNvPr id="0" name=""/>
        <dsp:cNvSpPr/>
      </dsp:nvSpPr>
      <dsp:spPr>
        <a:xfrm>
          <a:off x="0" y="2371439"/>
          <a:ext cx="11582400" cy="1806189"/>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5800A18C-77FA-4DC3-AE4C-0ECF180EB606}">
      <dsp:nvSpPr>
        <dsp:cNvPr id="0" name=""/>
        <dsp:cNvSpPr/>
      </dsp:nvSpPr>
      <dsp:spPr>
        <a:xfrm>
          <a:off x="157148" y="2667306"/>
          <a:ext cx="1214454" cy="121445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694699-8966-40AD-8E55-74EE1AE1B49B}">
      <dsp:nvSpPr>
        <dsp:cNvPr id="0" name=""/>
        <dsp:cNvSpPr/>
      </dsp:nvSpPr>
      <dsp:spPr>
        <a:xfrm>
          <a:off x="1528751" y="2489199"/>
          <a:ext cx="10053648" cy="1570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080" tIns="140080" rIns="140080" bIns="140080" numCol="1" spcCol="1270" anchor="ctr" anchorCtr="0">
          <a:noAutofit/>
        </a:bodyPr>
        <a:lstStyle/>
        <a:p>
          <a:pPr marL="0" lvl="0" indent="0" algn="l" defTabSz="1422400">
            <a:lnSpc>
              <a:spcPct val="100000"/>
            </a:lnSpc>
            <a:spcBef>
              <a:spcPct val="0"/>
            </a:spcBef>
            <a:spcAft>
              <a:spcPct val="35000"/>
            </a:spcAft>
            <a:buNone/>
          </a:pPr>
          <a:r>
            <a:rPr lang="en-US" sz="3200" kern="1200" baseline="0" dirty="0">
              <a:solidFill>
                <a:schemeClr val="bg1"/>
              </a:solidFill>
            </a:rPr>
            <a:t>Leave paid by noncash means </a:t>
          </a:r>
          <a:r>
            <a:rPr lang="en-US" sz="3200" i="1" kern="1200" baseline="0" dirty="0">
              <a:solidFill>
                <a:schemeClr val="bg1"/>
              </a:solidFill>
            </a:rPr>
            <a:t>other than</a:t>
          </a:r>
          <a:r>
            <a:rPr lang="en-US" sz="3200" kern="1200" baseline="0" dirty="0">
              <a:solidFill>
                <a:schemeClr val="bg1"/>
              </a:solidFill>
            </a:rPr>
            <a:t> </a:t>
          </a:r>
          <a:r>
            <a:rPr lang="en-US" sz="3200" i="1" kern="1200" baseline="0" dirty="0">
              <a:solidFill>
                <a:schemeClr val="bg1"/>
              </a:solidFill>
            </a:rPr>
            <a:t>pension / OPEB conversions</a:t>
          </a:r>
          <a:r>
            <a:rPr lang="en-US" sz="3200" kern="1200" baseline="0" dirty="0">
              <a:solidFill>
                <a:schemeClr val="bg1"/>
              </a:solidFill>
            </a:rPr>
            <a:t> – use amount more likely than not to be settled.</a:t>
          </a:r>
          <a:endParaRPr lang="en-US" sz="3200" kern="1200" dirty="0">
            <a:solidFill>
              <a:schemeClr val="bg1"/>
            </a:solidFill>
          </a:endParaRPr>
        </a:p>
      </dsp:txBody>
      <dsp:txXfrm>
        <a:off x="1528751" y="2489199"/>
        <a:ext cx="10053648" cy="15706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A0168-35A2-4F4F-9F8C-8397E5EDD06B}">
      <dsp:nvSpPr>
        <dsp:cNvPr id="0" name=""/>
        <dsp:cNvSpPr/>
      </dsp:nvSpPr>
      <dsp:spPr>
        <a:xfrm rot="5400000">
          <a:off x="7352184" y="-3048835"/>
          <a:ext cx="104769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2"/>
              </a:solidFill>
            </a:rPr>
            <a:t>Since no accumulation, no recognition until MLTN to be used.</a:t>
          </a:r>
          <a:endParaRPr lang="en-US" sz="2400" kern="1200" dirty="0">
            <a:solidFill>
              <a:schemeClr val="tx2"/>
            </a:solidFill>
          </a:endParaRPr>
        </a:p>
      </dsp:txBody>
      <dsp:txXfrm rot="-5400000">
        <a:off x="4169663" y="184830"/>
        <a:ext cx="7361592" cy="945406"/>
      </dsp:txXfrm>
    </dsp:sp>
    <dsp:sp modelId="{2682F4D2-84A0-432A-92A3-A38CBF302C36}">
      <dsp:nvSpPr>
        <dsp:cNvPr id="0" name=""/>
        <dsp:cNvSpPr/>
      </dsp:nvSpPr>
      <dsp:spPr>
        <a:xfrm>
          <a:off x="0" y="2722"/>
          <a:ext cx="4169664" cy="1309618"/>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dirty="0"/>
            <a:t>What about </a:t>
          </a:r>
          <a:br>
            <a:rPr lang="en-US" sz="2800" b="0" i="0" kern="1200" dirty="0"/>
          </a:br>
          <a:r>
            <a:rPr lang="en-US" sz="2800" b="0" i="0" kern="1200" dirty="0"/>
            <a:t>“use it or lose it?”</a:t>
          </a:r>
          <a:endParaRPr lang="en-US" sz="2800" kern="1200" dirty="0"/>
        </a:p>
      </dsp:txBody>
      <dsp:txXfrm>
        <a:off x="63930" y="66652"/>
        <a:ext cx="4041804" cy="1181758"/>
      </dsp:txXfrm>
    </dsp:sp>
    <dsp:sp modelId="{7E7A20C6-B9C4-4613-AF05-15C70565AE61}">
      <dsp:nvSpPr>
        <dsp:cNvPr id="0" name=""/>
        <dsp:cNvSpPr/>
      </dsp:nvSpPr>
      <dsp:spPr>
        <a:xfrm rot="5400000">
          <a:off x="7352184" y="-1673736"/>
          <a:ext cx="104769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2"/>
              </a:solidFill>
            </a:rPr>
            <a:t>Must be accrued as paid at termination – use existing policy at reporting date to calculate liability.</a:t>
          </a:r>
          <a:endParaRPr lang="en-US" sz="2400" kern="1200" dirty="0">
            <a:solidFill>
              <a:schemeClr val="tx2"/>
            </a:solidFill>
          </a:endParaRPr>
        </a:p>
      </dsp:txBody>
      <dsp:txXfrm rot="-5400000">
        <a:off x="4169663" y="1559929"/>
        <a:ext cx="7361592" cy="945406"/>
      </dsp:txXfrm>
    </dsp:sp>
    <dsp:sp modelId="{A484F12E-9A7F-4D8A-A20D-FBF147D4B27F}">
      <dsp:nvSpPr>
        <dsp:cNvPr id="0" name=""/>
        <dsp:cNvSpPr/>
      </dsp:nvSpPr>
      <dsp:spPr>
        <a:xfrm>
          <a:off x="0" y="1377822"/>
          <a:ext cx="4169664" cy="1309618"/>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dirty="0"/>
            <a:t>What about indefinite carryforward of leave (aka Golden Handcuffs)?</a:t>
          </a:r>
          <a:endParaRPr lang="en-US" sz="2800" kern="1200" dirty="0"/>
        </a:p>
      </dsp:txBody>
      <dsp:txXfrm>
        <a:off x="63930" y="1441752"/>
        <a:ext cx="4041804" cy="1181758"/>
      </dsp:txXfrm>
    </dsp:sp>
    <dsp:sp modelId="{C58F39BA-F1ED-4CDF-B9BA-A15F89FF3445}">
      <dsp:nvSpPr>
        <dsp:cNvPr id="0" name=""/>
        <dsp:cNvSpPr/>
      </dsp:nvSpPr>
      <dsp:spPr>
        <a:xfrm rot="5400000">
          <a:off x="7352184" y="-298637"/>
          <a:ext cx="104769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2"/>
              </a:solidFill>
            </a:rPr>
            <a:t>Use the pay rate in effect AS OF GOVERNMENT’S YEAR END (not W-2 Year)!</a:t>
          </a:r>
        </a:p>
      </dsp:txBody>
      <dsp:txXfrm rot="-5400000">
        <a:off x="4169663" y="2935028"/>
        <a:ext cx="7361592" cy="945406"/>
      </dsp:txXfrm>
    </dsp:sp>
    <dsp:sp modelId="{4F6F18F9-39B4-4108-9101-F1C3754A73FD}">
      <dsp:nvSpPr>
        <dsp:cNvPr id="0" name=""/>
        <dsp:cNvSpPr/>
      </dsp:nvSpPr>
      <dsp:spPr>
        <a:xfrm>
          <a:off x="0" y="2752921"/>
          <a:ext cx="4169664" cy="1309618"/>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Which </a:t>
          </a:r>
          <a:r>
            <a:rPr lang="en-US" sz="2700" kern="1200" dirty="0">
              <a:solidFill>
                <a:srgbClr val="FFFFFF"/>
              </a:solidFill>
              <a:latin typeface="Tw Cen MT"/>
              <a:ea typeface="+mn-ea"/>
              <a:cs typeface="+mn-cs"/>
            </a:rPr>
            <a:t>Pay</a:t>
          </a:r>
          <a:r>
            <a:rPr lang="en-US" sz="2700" kern="1200" dirty="0"/>
            <a:t> Rate </a:t>
          </a:r>
          <a:br>
            <a:rPr lang="en-US" sz="2700" kern="1200" dirty="0"/>
          </a:br>
          <a:r>
            <a:rPr lang="en-US" sz="2700" kern="1200" dirty="0"/>
            <a:t>Should I use?</a:t>
          </a:r>
        </a:p>
      </dsp:txBody>
      <dsp:txXfrm>
        <a:off x="63930" y="2816851"/>
        <a:ext cx="4041804" cy="1181758"/>
      </dsp:txXfrm>
    </dsp:sp>
    <dsp:sp modelId="{E7FCE62C-F9DE-43C1-AC91-1EE36EF4CAF4}">
      <dsp:nvSpPr>
        <dsp:cNvPr id="0" name=""/>
        <dsp:cNvSpPr/>
      </dsp:nvSpPr>
      <dsp:spPr>
        <a:xfrm rot="5400000">
          <a:off x="7352184" y="1076461"/>
          <a:ext cx="1047694"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2"/>
              </a:solidFill>
            </a:rPr>
            <a:t>Recognize at current rate when used.</a:t>
          </a:r>
          <a:endParaRPr lang="en-US" sz="2400" kern="1200" dirty="0">
            <a:solidFill>
              <a:schemeClr val="tx2"/>
            </a:solidFill>
          </a:endParaRPr>
        </a:p>
      </dsp:txBody>
      <dsp:txXfrm rot="-5400000">
        <a:off x="4169663" y="4310126"/>
        <a:ext cx="7361592" cy="945406"/>
      </dsp:txXfrm>
    </dsp:sp>
    <dsp:sp modelId="{8599AD45-5AA2-4286-8C4A-95A1095A9EB9}">
      <dsp:nvSpPr>
        <dsp:cNvPr id="0" name=""/>
        <dsp:cNvSpPr/>
      </dsp:nvSpPr>
      <dsp:spPr>
        <a:xfrm>
          <a:off x="0" y="4128020"/>
          <a:ext cx="4169664" cy="1309618"/>
        </a:xfrm>
        <a:prstGeom prst="roundRect">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dirty="0"/>
            <a:t>What about </a:t>
          </a:r>
          <a:br>
            <a:rPr lang="en-US" sz="2800" b="0" i="0" kern="1200" dirty="0"/>
          </a:br>
          <a:r>
            <a:rPr lang="en-US" sz="2800" b="0" i="0" kern="1200" dirty="0"/>
            <a:t>unlimited PTO?</a:t>
          </a:r>
          <a:endParaRPr lang="en-US" sz="2800" kern="1200" dirty="0"/>
        </a:p>
      </dsp:txBody>
      <dsp:txXfrm>
        <a:off x="63930" y="4191950"/>
        <a:ext cx="4041804" cy="11817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A0168-35A2-4F4F-9F8C-8397E5EDD06B}">
      <dsp:nvSpPr>
        <dsp:cNvPr id="0" name=""/>
        <dsp:cNvSpPr/>
      </dsp:nvSpPr>
      <dsp:spPr>
        <a:xfrm rot="5400000">
          <a:off x="7457910" y="-3181325"/>
          <a:ext cx="83624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Since no accumulation, no recognition as liability as it is forfeited at end of year.</a:t>
          </a:r>
        </a:p>
      </dsp:txBody>
      <dsp:txXfrm rot="-5400000">
        <a:off x="4169664" y="147743"/>
        <a:ext cx="7371914" cy="754599"/>
      </dsp:txXfrm>
    </dsp:sp>
    <dsp:sp modelId="{2682F4D2-84A0-432A-92A3-A38CBF302C36}">
      <dsp:nvSpPr>
        <dsp:cNvPr id="0" name=""/>
        <dsp:cNvSpPr/>
      </dsp:nvSpPr>
      <dsp:spPr>
        <a:xfrm>
          <a:off x="0" y="2390"/>
          <a:ext cx="4169664" cy="10453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What about partial use / lose (does not carryover and is not paid at termination)?</a:t>
          </a:r>
        </a:p>
      </dsp:txBody>
      <dsp:txXfrm>
        <a:off x="51027" y="53417"/>
        <a:ext cx="4067610" cy="943249"/>
      </dsp:txXfrm>
    </dsp:sp>
    <dsp:sp modelId="{7E7A20C6-B9C4-4613-AF05-15C70565AE61}">
      <dsp:nvSpPr>
        <dsp:cNvPr id="0" name=""/>
        <dsp:cNvSpPr/>
      </dsp:nvSpPr>
      <dsp:spPr>
        <a:xfrm rot="5400000">
          <a:off x="7457910" y="-2083756"/>
          <a:ext cx="83624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If fiscal year does not = calendar year, then accumulate liability. Estimate MLTN to be used before forfeit as liability.</a:t>
          </a:r>
        </a:p>
      </dsp:txBody>
      <dsp:txXfrm rot="-5400000">
        <a:off x="4169664" y="1245312"/>
        <a:ext cx="7371914" cy="754599"/>
      </dsp:txXfrm>
    </dsp:sp>
    <dsp:sp modelId="{A484F12E-9A7F-4D8A-A20D-FBF147D4B27F}">
      <dsp:nvSpPr>
        <dsp:cNvPr id="0" name=""/>
        <dsp:cNvSpPr/>
      </dsp:nvSpPr>
      <dsp:spPr>
        <a:xfrm>
          <a:off x="0" y="1099959"/>
          <a:ext cx="4169664" cy="10453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What if partial use / lose but on a calendar year basis?</a:t>
          </a:r>
        </a:p>
      </dsp:txBody>
      <dsp:txXfrm>
        <a:off x="51027" y="1150986"/>
        <a:ext cx="4067610" cy="943249"/>
      </dsp:txXfrm>
    </dsp:sp>
    <dsp:sp modelId="{C58F39BA-F1ED-4CDF-B9BA-A15F89FF3445}">
      <dsp:nvSpPr>
        <dsp:cNvPr id="0" name=""/>
        <dsp:cNvSpPr/>
      </dsp:nvSpPr>
      <dsp:spPr>
        <a:xfrm rot="5400000">
          <a:off x="7457910" y="-986187"/>
          <a:ext cx="83624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At beginning of year, leave not attributable to services rendered, no liability. Comp absences liability should be evaluated at entity’s year end.</a:t>
          </a:r>
        </a:p>
      </dsp:txBody>
      <dsp:txXfrm rot="-5400000">
        <a:off x="4169664" y="2342881"/>
        <a:ext cx="7371914" cy="754599"/>
      </dsp:txXfrm>
    </dsp:sp>
    <dsp:sp modelId="{4F6F18F9-39B4-4108-9101-F1C3754A73FD}">
      <dsp:nvSpPr>
        <dsp:cNvPr id="0" name=""/>
        <dsp:cNvSpPr/>
      </dsp:nvSpPr>
      <dsp:spPr>
        <a:xfrm>
          <a:off x="0" y="2197529"/>
          <a:ext cx="4169664" cy="10453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What about vacation leave granted first day of year in advance and earned throughout year?</a:t>
          </a:r>
        </a:p>
      </dsp:txBody>
      <dsp:txXfrm>
        <a:off x="51027" y="2248556"/>
        <a:ext cx="4067610" cy="943249"/>
      </dsp:txXfrm>
    </dsp:sp>
    <dsp:sp modelId="{E7FCE62C-F9DE-43C1-AC91-1EE36EF4CAF4}">
      <dsp:nvSpPr>
        <dsp:cNvPr id="0" name=""/>
        <dsp:cNvSpPr/>
      </dsp:nvSpPr>
      <dsp:spPr>
        <a:xfrm rot="5400000">
          <a:off x="7457910" y="111382"/>
          <a:ext cx="83624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Attributable to services rendered. All leave MLTN to be paid. Calculate liability.</a:t>
          </a:r>
        </a:p>
      </dsp:txBody>
      <dsp:txXfrm rot="-5400000">
        <a:off x="4169664" y="3440450"/>
        <a:ext cx="7371914" cy="754599"/>
      </dsp:txXfrm>
    </dsp:sp>
    <dsp:sp modelId="{8599AD45-5AA2-4286-8C4A-95A1095A9EB9}">
      <dsp:nvSpPr>
        <dsp:cNvPr id="0" name=""/>
        <dsp:cNvSpPr/>
      </dsp:nvSpPr>
      <dsp:spPr>
        <a:xfrm>
          <a:off x="0" y="3295098"/>
          <a:ext cx="4169664" cy="10453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What about comp time due to overtime paid on termination?</a:t>
          </a:r>
        </a:p>
      </dsp:txBody>
      <dsp:txXfrm>
        <a:off x="51027" y="3346125"/>
        <a:ext cx="4067610" cy="943249"/>
      </dsp:txXfrm>
    </dsp:sp>
    <dsp:sp modelId="{2F2FED9E-FBA1-4B81-B5FA-C307D211DE84}">
      <dsp:nvSpPr>
        <dsp:cNvPr id="0" name=""/>
        <dsp:cNvSpPr/>
      </dsp:nvSpPr>
      <dsp:spPr>
        <a:xfrm rot="5400000">
          <a:off x="7457910" y="1208951"/>
          <a:ext cx="836243"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2"/>
              </a:solidFill>
            </a:rPr>
            <a:t>Only recognize when leave starts for entire leave due.</a:t>
          </a:r>
        </a:p>
      </dsp:txBody>
      <dsp:txXfrm rot="-5400000">
        <a:off x="4169664" y="4538019"/>
        <a:ext cx="7371914" cy="754599"/>
      </dsp:txXfrm>
    </dsp:sp>
    <dsp:sp modelId="{7381D2D3-2165-44C2-A922-12D31C70BCF7}">
      <dsp:nvSpPr>
        <dsp:cNvPr id="0" name=""/>
        <dsp:cNvSpPr/>
      </dsp:nvSpPr>
      <dsp:spPr>
        <a:xfrm>
          <a:off x="0" y="4392667"/>
          <a:ext cx="4169664" cy="104530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FMLA / Parental leave?</a:t>
          </a:r>
        </a:p>
      </dsp:txBody>
      <dsp:txXfrm>
        <a:off x="51027" y="4443694"/>
        <a:ext cx="4067610" cy="9432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3FD1-9BA8-4530-A039-7536FF718565}">
      <dsp:nvSpPr>
        <dsp:cNvPr id="0" name=""/>
        <dsp:cNvSpPr/>
      </dsp:nvSpPr>
      <dsp:spPr>
        <a:xfrm>
          <a:off x="5356020" y="1091477"/>
          <a:ext cx="836158" cy="91440"/>
        </a:xfrm>
        <a:custGeom>
          <a:avLst/>
          <a:gdLst/>
          <a:ahLst/>
          <a:cxnLst/>
          <a:rect l="0" t="0" r="0" b="0"/>
          <a:pathLst>
            <a:path>
              <a:moveTo>
                <a:pt x="0" y="45720"/>
              </a:moveTo>
              <a:lnTo>
                <a:pt x="836158" y="45720"/>
              </a:lnTo>
            </a:path>
          </a:pathLst>
        </a:custGeom>
        <a:noFill/>
        <a:ln w="38100" cap="flat" cmpd="sng" algn="ctr">
          <a:solidFill>
            <a:schemeClr val="tx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2431" y="1132859"/>
        <a:ext cx="43337" cy="8676"/>
      </dsp:txXfrm>
    </dsp:sp>
    <dsp:sp modelId="{3DF88494-0A95-46E0-A7EE-2F4FEC8C6ACA}">
      <dsp:nvSpPr>
        <dsp:cNvPr id="0" name=""/>
        <dsp:cNvSpPr/>
      </dsp:nvSpPr>
      <dsp:spPr>
        <a:xfrm>
          <a:off x="137562" y="6643"/>
          <a:ext cx="5220258" cy="226110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660" tIns="193834" rIns="184660" bIns="193834" numCol="1" spcCol="1270" anchor="ctr" anchorCtr="0">
          <a:noAutofit/>
        </a:bodyPr>
        <a:lstStyle/>
        <a:p>
          <a:pPr marL="0" lvl="0" indent="0" algn="ctr" defTabSz="1066800">
            <a:lnSpc>
              <a:spcPct val="90000"/>
            </a:lnSpc>
            <a:spcBef>
              <a:spcPct val="0"/>
            </a:spcBef>
            <a:spcAft>
              <a:spcPct val="35000"/>
            </a:spcAft>
            <a:buNone/>
          </a:pPr>
          <a:r>
            <a:rPr lang="en-US" sz="2400" kern="1200"/>
            <a:t>A concentration or constraint is </a:t>
          </a:r>
          <a:br>
            <a:rPr lang="en-US" sz="2400" kern="1200"/>
          </a:br>
          <a:r>
            <a:rPr lang="en-US" sz="2400" kern="1200"/>
            <a:t>known to the government prior to </a:t>
          </a:r>
          <a:br>
            <a:rPr lang="en-US" sz="2400" kern="1200"/>
          </a:br>
          <a:r>
            <a:rPr lang="en-US" sz="2400" kern="1200"/>
            <a:t>the date the financial statements </a:t>
          </a:r>
          <a:br>
            <a:rPr lang="en-US" sz="2400" kern="1200"/>
          </a:br>
          <a:r>
            <a:rPr lang="en-US" sz="2400" kern="1200"/>
            <a:t>are available to be issued. </a:t>
          </a:r>
        </a:p>
        <a:p>
          <a:pPr marL="0" lvl="0" indent="0" algn="ctr" defTabSz="1066800">
            <a:lnSpc>
              <a:spcPct val="90000"/>
            </a:lnSpc>
            <a:spcBef>
              <a:spcPct val="0"/>
            </a:spcBef>
            <a:spcAft>
              <a:spcPct val="35000"/>
            </a:spcAft>
            <a:buNone/>
          </a:pPr>
          <a:r>
            <a:rPr lang="en-US" sz="2400" b="1" kern="1200"/>
            <a:t>NO? </a:t>
          </a:r>
          <a:r>
            <a:rPr lang="en-US" sz="2400" b="1" kern="1200">
              <a:solidFill>
                <a:srgbClr val="FF0000"/>
              </a:solidFill>
            </a:rPr>
            <a:t>STOP</a:t>
          </a:r>
          <a:r>
            <a:rPr lang="en-US" sz="2400" b="1" kern="1200"/>
            <a:t>  no disclosure</a:t>
          </a:r>
        </a:p>
      </dsp:txBody>
      <dsp:txXfrm>
        <a:off x="137562" y="6643"/>
        <a:ext cx="5220258" cy="2261108"/>
      </dsp:txXfrm>
    </dsp:sp>
    <dsp:sp modelId="{EA88FFCC-24BA-4DCE-BC45-3A3C4B784533}">
      <dsp:nvSpPr>
        <dsp:cNvPr id="0" name=""/>
        <dsp:cNvSpPr/>
      </dsp:nvSpPr>
      <dsp:spPr>
        <a:xfrm>
          <a:off x="2747691" y="2265951"/>
          <a:ext cx="6087016" cy="836158"/>
        </a:xfrm>
        <a:custGeom>
          <a:avLst/>
          <a:gdLst/>
          <a:ahLst/>
          <a:cxnLst/>
          <a:rect l="0" t="0" r="0" b="0"/>
          <a:pathLst>
            <a:path>
              <a:moveTo>
                <a:pt x="6087016" y="0"/>
              </a:moveTo>
              <a:lnTo>
                <a:pt x="6087016" y="435179"/>
              </a:lnTo>
              <a:lnTo>
                <a:pt x="0" y="435179"/>
              </a:lnTo>
              <a:lnTo>
                <a:pt x="0" y="836158"/>
              </a:lnTo>
            </a:path>
          </a:pathLst>
        </a:custGeom>
        <a:noFill/>
        <a:ln w="38100" cap="flat" cmpd="sng" algn="ctr">
          <a:solidFill>
            <a:schemeClr val="tx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7489" y="2679692"/>
        <a:ext cx="307420" cy="8676"/>
      </dsp:txXfrm>
    </dsp:sp>
    <dsp:sp modelId="{D9E26818-7980-42B3-9213-EC9726F3D25C}">
      <dsp:nvSpPr>
        <dsp:cNvPr id="0" name=""/>
        <dsp:cNvSpPr/>
      </dsp:nvSpPr>
      <dsp:spPr>
        <a:xfrm>
          <a:off x="6224579" y="6643"/>
          <a:ext cx="5220258" cy="226110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660" tIns="193834" rIns="184660" bIns="193834"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a:t>The concentration or constraint </a:t>
          </a:r>
          <a:br>
            <a:rPr lang="en-US" sz="2400" kern="1200"/>
          </a:br>
          <a:r>
            <a:rPr lang="en-US" sz="2400" kern="1200"/>
            <a:t>makes the government vulnerable to </a:t>
          </a:r>
          <a:br>
            <a:rPr lang="en-US" sz="2400" kern="1200"/>
          </a:br>
          <a:r>
            <a:rPr lang="en-US" sz="2400" kern="1200"/>
            <a:t>the risk of a </a:t>
          </a:r>
          <a:r>
            <a:rPr lang="en-US" sz="2400" i="1" kern="1200"/>
            <a:t>substantial </a:t>
          </a:r>
          <a:r>
            <a:rPr lang="en-US" sz="2400" i="0" kern="1200"/>
            <a:t>impact.</a:t>
          </a:r>
        </a:p>
        <a:p>
          <a:pPr marL="0" lvl="0" indent="0" algn="ctr" defTabSz="1066800">
            <a:lnSpc>
              <a:spcPct val="90000"/>
            </a:lnSpc>
            <a:spcBef>
              <a:spcPct val="0"/>
            </a:spcBef>
            <a:spcAft>
              <a:spcPct val="35000"/>
            </a:spcAft>
            <a:buFont typeface="Symbol" panose="05050102010706020507" pitchFamily="18" charset="2"/>
            <a:buNone/>
          </a:pPr>
          <a:r>
            <a:rPr lang="en-US" sz="2400" b="1" kern="1200"/>
            <a:t>NO? </a:t>
          </a:r>
          <a:r>
            <a:rPr lang="en-US" sz="2400" b="1" kern="1200">
              <a:solidFill>
                <a:srgbClr val="FF0000"/>
              </a:solidFill>
            </a:rPr>
            <a:t>STOP</a:t>
          </a:r>
          <a:r>
            <a:rPr lang="en-US" sz="2400" b="1" kern="1200"/>
            <a:t>  no disclosure</a:t>
          </a:r>
          <a:endParaRPr lang="en-US" sz="2400" kern="1200"/>
        </a:p>
      </dsp:txBody>
      <dsp:txXfrm>
        <a:off x="6224579" y="6643"/>
        <a:ext cx="5220258" cy="2261108"/>
      </dsp:txXfrm>
    </dsp:sp>
    <dsp:sp modelId="{67EF2751-D6D9-4503-813F-96D43C102F39}">
      <dsp:nvSpPr>
        <dsp:cNvPr id="0" name=""/>
        <dsp:cNvSpPr/>
      </dsp:nvSpPr>
      <dsp:spPr>
        <a:xfrm>
          <a:off x="5356020" y="4219344"/>
          <a:ext cx="836158" cy="91440"/>
        </a:xfrm>
        <a:custGeom>
          <a:avLst/>
          <a:gdLst/>
          <a:ahLst/>
          <a:cxnLst/>
          <a:rect l="0" t="0" r="0" b="0"/>
          <a:pathLst>
            <a:path>
              <a:moveTo>
                <a:pt x="0" y="45720"/>
              </a:moveTo>
              <a:lnTo>
                <a:pt x="836158" y="45720"/>
              </a:lnTo>
            </a:path>
          </a:pathLst>
        </a:custGeom>
        <a:noFill/>
        <a:ln w="38100" cap="flat" cmpd="sng" algn="ctr">
          <a:solidFill>
            <a:schemeClr val="tx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2431" y="4260726"/>
        <a:ext cx="43337" cy="8676"/>
      </dsp:txXfrm>
    </dsp:sp>
    <dsp:sp modelId="{25DDC683-AA82-4DD6-A36A-72126453640A}">
      <dsp:nvSpPr>
        <dsp:cNvPr id="0" name=""/>
        <dsp:cNvSpPr/>
      </dsp:nvSpPr>
      <dsp:spPr>
        <a:xfrm>
          <a:off x="137562" y="3134510"/>
          <a:ext cx="5220258" cy="226110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660" tIns="193834" rIns="184660" bIns="193834"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US" sz="2000" kern="1200"/>
            <a:t>An event or events associated with the concentration or constraint that could cause </a:t>
          </a:r>
          <a:br>
            <a:rPr lang="en-US" sz="2000" kern="1200"/>
          </a:br>
          <a:r>
            <a:rPr lang="en-US" sz="2000" kern="1200"/>
            <a:t>the substantial impact either </a:t>
          </a:r>
          <a:r>
            <a:rPr lang="en-US" sz="2000" i="1" kern="1200"/>
            <a:t>has occurred </a:t>
          </a:r>
          <a:r>
            <a:rPr lang="en-US" sz="2000" i="0" kern="1200"/>
            <a:t>or </a:t>
          </a:r>
          <a:br>
            <a:rPr lang="en-US" sz="2000" i="0" kern="1200"/>
          </a:br>
          <a:r>
            <a:rPr lang="en-US" sz="2000" i="1" kern="1200"/>
            <a:t>is more likely than not</a:t>
          </a:r>
          <a:r>
            <a:rPr lang="en-US" sz="2000" i="0" kern="1200"/>
            <a:t> to occur within 12 </a:t>
          </a:r>
          <a:br>
            <a:rPr lang="en-US" sz="2000" i="0" kern="1200"/>
          </a:br>
          <a:r>
            <a:rPr lang="en-US" sz="2000" i="0" kern="1200"/>
            <a:t>months of the financial statements</a:t>
          </a:r>
        </a:p>
        <a:p>
          <a:pPr marL="0" lvl="0" indent="0" algn="ctr" defTabSz="889000">
            <a:lnSpc>
              <a:spcPct val="90000"/>
            </a:lnSpc>
            <a:spcBef>
              <a:spcPct val="0"/>
            </a:spcBef>
            <a:spcAft>
              <a:spcPct val="35000"/>
            </a:spcAft>
            <a:buFont typeface="Symbol" panose="05050102010706020507" pitchFamily="18" charset="2"/>
            <a:buNone/>
          </a:pPr>
          <a:r>
            <a:rPr lang="en-US" sz="2400" b="1" kern="1200"/>
            <a:t>NO? </a:t>
          </a:r>
          <a:r>
            <a:rPr lang="en-US" sz="2400" b="1" kern="1200">
              <a:solidFill>
                <a:srgbClr val="FF0000"/>
              </a:solidFill>
            </a:rPr>
            <a:t>STOP</a:t>
          </a:r>
          <a:r>
            <a:rPr lang="en-US" sz="2400" b="1" kern="1200"/>
            <a:t>  no disclosure</a:t>
          </a:r>
          <a:endParaRPr lang="en-US" sz="2400" kern="1200"/>
        </a:p>
      </dsp:txBody>
      <dsp:txXfrm>
        <a:off x="137562" y="3134510"/>
        <a:ext cx="5220258" cy="2261108"/>
      </dsp:txXfrm>
    </dsp:sp>
    <dsp:sp modelId="{D400F6CD-F7A0-44D6-8979-B7FB5AB64E22}">
      <dsp:nvSpPr>
        <dsp:cNvPr id="0" name=""/>
        <dsp:cNvSpPr/>
      </dsp:nvSpPr>
      <dsp:spPr>
        <a:xfrm>
          <a:off x="6224579" y="3134510"/>
          <a:ext cx="5220258" cy="2261108"/>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660" tIns="193834" rIns="184660" bIns="193834"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n-US" sz="2800" b="1" kern="1200">
              <a:solidFill>
                <a:srgbClr val="00B050"/>
              </a:solidFill>
            </a:rPr>
            <a:t>YES?</a:t>
          </a:r>
          <a:endParaRPr lang="en-US" sz="2800" b="1" kern="1200"/>
        </a:p>
        <a:p>
          <a:pPr marL="0" lvl="0" indent="0" algn="ctr" defTabSz="1244600">
            <a:lnSpc>
              <a:spcPct val="90000"/>
            </a:lnSpc>
            <a:spcBef>
              <a:spcPct val="0"/>
            </a:spcBef>
            <a:spcAft>
              <a:spcPct val="35000"/>
            </a:spcAft>
            <a:buFont typeface="Symbol" panose="05050102010706020507" pitchFamily="18" charset="2"/>
            <a:buNone/>
          </a:pPr>
          <a:r>
            <a:rPr lang="en-US" sz="2800" kern="1200"/>
            <a:t>DISCLOSURE REQUIRED</a:t>
          </a:r>
        </a:p>
      </dsp:txBody>
      <dsp:txXfrm>
        <a:off x="6224579" y="3134510"/>
        <a:ext cx="5220258" cy="22611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9835A-298D-4354-9DBF-30A71F230DE4}">
      <dsp:nvSpPr>
        <dsp:cNvPr id="0" name=""/>
        <dsp:cNvSpPr/>
      </dsp:nvSpPr>
      <dsp:spPr>
        <a:xfrm>
          <a:off x="0" y="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DB4832-D789-4A2E-A490-8712D10703EC}">
      <dsp:nvSpPr>
        <dsp:cNvPr id="0" name=""/>
        <dsp:cNvSpPr/>
      </dsp:nvSpPr>
      <dsp:spPr>
        <a:xfrm>
          <a:off x="0" y="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Measurement focus and basis of accounting for the governmental funds.</a:t>
          </a:r>
          <a:endParaRPr lang="en-US" sz="2300" kern="1200">
            <a:solidFill>
              <a:schemeClr val="tx2"/>
            </a:solidFill>
          </a:endParaRPr>
        </a:p>
      </dsp:txBody>
      <dsp:txXfrm>
        <a:off x="0" y="0"/>
        <a:ext cx="11582400" cy="651470"/>
      </dsp:txXfrm>
    </dsp:sp>
    <dsp:sp modelId="{96405A23-F46A-4D73-98BB-8D3C36FC44C7}">
      <dsp:nvSpPr>
        <dsp:cNvPr id="0" name=""/>
        <dsp:cNvSpPr/>
      </dsp:nvSpPr>
      <dsp:spPr>
        <a:xfrm>
          <a:off x="0" y="65147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47C5AB-297D-42CB-BB69-C4C44716FD54}">
      <dsp:nvSpPr>
        <dsp:cNvPr id="0" name=""/>
        <dsp:cNvSpPr/>
      </dsp:nvSpPr>
      <dsp:spPr>
        <a:xfrm>
          <a:off x="0" y="65147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Format of governmental funds financial statements.</a:t>
          </a:r>
          <a:endParaRPr lang="en-US" sz="2300" kern="1200">
            <a:solidFill>
              <a:schemeClr val="tx2"/>
            </a:solidFill>
          </a:endParaRPr>
        </a:p>
      </dsp:txBody>
      <dsp:txXfrm>
        <a:off x="0" y="651470"/>
        <a:ext cx="11582400" cy="651470"/>
      </dsp:txXfrm>
    </dsp:sp>
    <dsp:sp modelId="{8530FDD0-09F4-46BD-9763-379CD123AC7E}">
      <dsp:nvSpPr>
        <dsp:cNvPr id="0" name=""/>
        <dsp:cNvSpPr/>
      </dsp:nvSpPr>
      <dsp:spPr>
        <a:xfrm>
          <a:off x="0" y="130294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30350B-C089-4CDC-9E6F-7D035F9CF1D6}">
      <dsp:nvSpPr>
        <dsp:cNvPr id="0" name=""/>
        <dsp:cNvSpPr/>
      </dsp:nvSpPr>
      <dsp:spPr>
        <a:xfrm>
          <a:off x="0" y="130294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Clarification of operating and nonoperating in proprietary funds.</a:t>
          </a:r>
          <a:endParaRPr lang="en-US" sz="2300" kern="1200">
            <a:solidFill>
              <a:schemeClr val="tx2"/>
            </a:solidFill>
          </a:endParaRPr>
        </a:p>
      </dsp:txBody>
      <dsp:txXfrm>
        <a:off x="0" y="1302940"/>
        <a:ext cx="11582400" cy="651470"/>
      </dsp:txXfrm>
    </dsp:sp>
    <dsp:sp modelId="{04FC0E81-6737-4E1A-8576-B01355AAE92B}">
      <dsp:nvSpPr>
        <dsp:cNvPr id="0" name=""/>
        <dsp:cNvSpPr/>
      </dsp:nvSpPr>
      <dsp:spPr>
        <a:xfrm>
          <a:off x="0" y="195441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00F4E0-0EA4-4CA3-8961-2C38826B7CA4}">
      <dsp:nvSpPr>
        <dsp:cNvPr id="0" name=""/>
        <dsp:cNvSpPr/>
      </dsp:nvSpPr>
      <dsp:spPr>
        <a:xfrm>
          <a:off x="0" y="195441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Presentation of proprietary funds statement of revenues, expenses, and changes in net position.</a:t>
          </a:r>
          <a:endParaRPr lang="en-US" sz="2300" kern="1200">
            <a:solidFill>
              <a:schemeClr val="tx2"/>
            </a:solidFill>
          </a:endParaRPr>
        </a:p>
      </dsp:txBody>
      <dsp:txXfrm>
        <a:off x="0" y="1954410"/>
        <a:ext cx="11582400" cy="651470"/>
      </dsp:txXfrm>
    </dsp:sp>
    <dsp:sp modelId="{362F62E2-75DF-4C20-B069-6898546E2930}">
      <dsp:nvSpPr>
        <dsp:cNvPr id="0" name=""/>
        <dsp:cNvSpPr/>
      </dsp:nvSpPr>
      <dsp:spPr>
        <a:xfrm>
          <a:off x="0" y="260588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A6E8B0-E9DB-432B-AC23-5808999616B6}">
      <dsp:nvSpPr>
        <dsp:cNvPr id="0" name=""/>
        <dsp:cNvSpPr/>
      </dsp:nvSpPr>
      <dsp:spPr>
        <a:xfrm>
          <a:off x="0" y="260588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Management’s discussion and analysis.</a:t>
          </a:r>
          <a:endParaRPr lang="en-US" sz="2300" kern="1200">
            <a:solidFill>
              <a:schemeClr val="tx2"/>
            </a:solidFill>
          </a:endParaRPr>
        </a:p>
      </dsp:txBody>
      <dsp:txXfrm>
        <a:off x="0" y="2605881"/>
        <a:ext cx="11582400" cy="651470"/>
      </dsp:txXfrm>
    </dsp:sp>
    <dsp:sp modelId="{40F37B0D-0900-4401-BF0C-0F5E10313B18}">
      <dsp:nvSpPr>
        <dsp:cNvPr id="0" name=""/>
        <dsp:cNvSpPr/>
      </dsp:nvSpPr>
      <dsp:spPr>
        <a:xfrm>
          <a:off x="0" y="325735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DD7821A-B252-4CC1-A59B-635FE15C21DE}">
      <dsp:nvSpPr>
        <dsp:cNvPr id="0" name=""/>
        <dsp:cNvSpPr/>
      </dsp:nvSpPr>
      <dsp:spPr>
        <a:xfrm>
          <a:off x="0" y="325735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Budgetary comparisons.</a:t>
          </a:r>
          <a:endParaRPr lang="en-US" sz="2300" kern="1200">
            <a:solidFill>
              <a:schemeClr val="tx2"/>
            </a:solidFill>
          </a:endParaRPr>
        </a:p>
      </dsp:txBody>
      <dsp:txXfrm>
        <a:off x="0" y="3257351"/>
        <a:ext cx="11582400" cy="651470"/>
      </dsp:txXfrm>
    </dsp:sp>
    <dsp:sp modelId="{806077BF-A04D-45C1-8C91-0E3674A26232}">
      <dsp:nvSpPr>
        <dsp:cNvPr id="0" name=""/>
        <dsp:cNvSpPr/>
      </dsp:nvSpPr>
      <dsp:spPr>
        <a:xfrm>
          <a:off x="0" y="390882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A659EA-7182-456B-8DDB-D848FB485F3C}">
      <dsp:nvSpPr>
        <dsp:cNvPr id="0" name=""/>
        <dsp:cNvSpPr/>
      </dsp:nvSpPr>
      <dsp:spPr>
        <a:xfrm>
          <a:off x="0" y="390882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Major component unit presentations.</a:t>
          </a:r>
          <a:endParaRPr lang="en-US" sz="2300" kern="1200">
            <a:solidFill>
              <a:schemeClr val="tx2"/>
            </a:solidFill>
          </a:endParaRPr>
        </a:p>
      </dsp:txBody>
      <dsp:txXfrm>
        <a:off x="0" y="3908821"/>
        <a:ext cx="11582400" cy="651470"/>
      </dsp:txXfrm>
    </dsp:sp>
    <dsp:sp modelId="{22C53095-2E6D-49C1-98E4-F621D7D11E5D}">
      <dsp:nvSpPr>
        <dsp:cNvPr id="0" name=""/>
        <dsp:cNvSpPr/>
      </dsp:nvSpPr>
      <dsp:spPr>
        <a:xfrm>
          <a:off x="0" y="456029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E7B5C0-348E-4F16-BF56-EEC748E08082}">
      <dsp:nvSpPr>
        <dsp:cNvPr id="0" name=""/>
        <dsp:cNvSpPr/>
      </dsp:nvSpPr>
      <dsp:spPr>
        <a:xfrm>
          <a:off x="0" y="456029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Unusual or infrequent items.</a:t>
          </a:r>
          <a:endParaRPr lang="en-US" sz="2300" kern="1200">
            <a:solidFill>
              <a:schemeClr val="tx2"/>
            </a:solidFill>
          </a:endParaRPr>
        </a:p>
      </dsp:txBody>
      <dsp:txXfrm>
        <a:off x="0" y="4560291"/>
        <a:ext cx="11582400" cy="6514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9835A-298D-4354-9DBF-30A71F230DE4}">
      <dsp:nvSpPr>
        <dsp:cNvPr id="0" name=""/>
        <dsp:cNvSpPr/>
      </dsp:nvSpPr>
      <dsp:spPr>
        <a:xfrm>
          <a:off x="0" y="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7DB4832-D789-4A2E-A490-8712D10703EC}">
      <dsp:nvSpPr>
        <dsp:cNvPr id="0" name=""/>
        <dsp:cNvSpPr/>
      </dsp:nvSpPr>
      <dsp:spPr>
        <a:xfrm>
          <a:off x="0" y="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strike="sngStrike" kern="1200">
              <a:solidFill>
                <a:srgbClr val="FF0000"/>
              </a:solidFill>
            </a:rPr>
            <a:t>Measurement focus and basis of accounting for the governmental funds</a:t>
          </a:r>
          <a:endParaRPr lang="en-US" sz="2300" strike="sngStrike" kern="1200">
            <a:solidFill>
              <a:srgbClr val="FF0000"/>
            </a:solidFill>
          </a:endParaRPr>
        </a:p>
      </dsp:txBody>
      <dsp:txXfrm>
        <a:off x="0" y="0"/>
        <a:ext cx="11582400" cy="651470"/>
      </dsp:txXfrm>
    </dsp:sp>
    <dsp:sp modelId="{96405A23-F46A-4D73-98BB-8D3C36FC44C7}">
      <dsp:nvSpPr>
        <dsp:cNvPr id="0" name=""/>
        <dsp:cNvSpPr/>
      </dsp:nvSpPr>
      <dsp:spPr>
        <a:xfrm>
          <a:off x="0" y="65147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47C5AB-297D-42CB-BB69-C4C44716FD54}">
      <dsp:nvSpPr>
        <dsp:cNvPr id="0" name=""/>
        <dsp:cNvSpPr/>
      </dsp:nvSpPr>
      <dsp:spPr>
        <a:xfrm>
          <a:off x="0" y="65147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strike="sngStrike" kern="1200">
              <a:solidFill>
                <a:srgbClr val="FF0000"/>
              </a:solidFill>
            </a:rPr>
            <a:t>Format of governmental funds financial statements</a:t>
          </a:r>
          <a:endParaRPr lang="en-US" sz="2300" strike="sngStrike" kern="1200">
            <a:solidFill>
              <a:srgbClr val="FF0000"/>
            </a:solidFill>
          </a:endParaRPr>
        </a:p>
      </dsp:txBody>
      <dsp:txXfrm>
        <a:off x="0" y="651470"/>
        <a:ext cx="11582400" cy="651470"/>
      </dsp:txXfrm>
    </dsp:sp>
    <dsp:sp modelId="{8530FDD0-09F4-46BD-9763-379CD123AC7E}">
      <dsp:nvSpPr>
        <dsp:cNvPr id="0" name=""/>
        <dsp:cNvSpPr/>
      </dsp:nvSpPr>
      <dsp:spPr>
        <a:xfrm>
          <a:off x="0" y="130294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30350B-C089-4CDC-9E6F-7D035F9CF1D6}">
      <dsp:nvSpPr>
        <dsp:cNvPr id="0" name=""/>
        <dsp:cNvSpPr/>
      </dsp:nvSpPr>
      <dsp:spPr>
        <a:xfrm>
          <a:off x="0" y="130294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Clarification of operating and nonoperating in proprietary funds.</a:t>
          </a:r>
          <a:endParaRPr lang="en-US" sz="2300" kern="1200">
            <a:solidFill>
              <a:schemeClr val="tx2"/>
            </a:solidFill>
          </a:endParaRPr>
        </a:p>
      </dsp:txBody>
      <dsp:txXfrm>
        <a:off x="0" y="1302940"/>
        <a:ext cx="11582400" cy="651470"/>
      </dsp:txXfrm>
    </dsp:sp>
    <dsp:sp modelId="{04FC0E81-6737-4E1A-8576-B01355AAE92B}">
      <dsp:nvSpPr>
        <dsp:cNvPr id="0" name=""/>
        <dsp:cNvSpPr/>
      </dsp:nvSpPr>
      <dsp:spPr>
        <a:xfrm>
          <a:off x="0" y="1954410"/>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00F4E0-0EA4-4CA3-8961-2C38826B7CA4}">
      <dsp:nvSpPr>
        <dsp:cNvPr id="0" name=""/>
        <dsp:cNvSpPr/>
      </dsp:nvSpPr>
      <dsp:spPr>
        <a:xfrm>
          <a:off x="0" y="1954410"/>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Presentation of proprietary funds statement of revenues, expenses, and changes in net position.</a:t>
          </a:r>
          <a:endParaRPr lang="en-US" sz="2300" kern="1200">
            <a:solidFill>
              <a:schemeClr val="tx2"/>
            </a:solidFill>
          </a:endParaRPr>
        </a:p>
      </dsp:txBody>
      <dsp:txXfrm>
        <a:off x="0" y="1954410"/>
        <a:ext cx="11582400" cy="651470"/>
      </dsp:txXfrm>
    </dsp:sp>
    <dsp:sp modelId="{362F62E2-75DF-4C20-B069-6898546E2930}">
      <dsp:nvSpPr>
        <dsp:cNvPr id="0" name=""/>
        <dsp:cNvSpPr/>
      </dsp:nvSpPr>
      <dsp:spPr>
        <a:xfrm>
          <a:off x="0" y="260588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7A6E8B0-E9DB-432B-AC23-5808999616B6}">
      <dsp:nvSpPr>
        <dsp:cNvPr id="0" name=""/>
        <dsp:cNvSpPr/>
      </dsp:nvSpPr>
      <dsp:spPr>
        <a:xfrm>
          <a:off x="0" y="260588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Management’s discussion and analysis.</a:t>
          </a:r>
          <a:endParaRPr lang="en-US" sz="2300" kern="1200">
            <a:solidFill>
              <a:schemeClr val="tx2"/>
            </a:solidFill>
          </a:endParaRPr>
        </a:p>
      </dsp:txBody>
      <dsp:txXfrm>
        <a:off x="0" y="2605881"/>
        <a:ext cx="11582400" cy="651470"/>
      </dsp:txXfrm>
    </dsp:sp>
    <dsp:sp modelId="{40F37B0D-0900-4401-BF0C-0F5E10313B18}">
      <dsp:nvSpPr>
        <dsp:cNvPr id="0" name=""/>
        <dsp:cNvSpPr/>
      </dsp:nvSpPr>
      <dsp:spPr>
        <a:xfrm>
          <a:off x="0" y="325735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DD7821A-B252-4CC1-A59B-635FE15C21DE}">
      <dsp:nvSpPr>
        <dsp:cNvPr id="0" name=""/>
        <dsp:cNvSpPr/>
      </dsp:nvSpPr>
      <dsp:spPr>
        <a:xfrm>
          <a:off x="0" y="325735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Budgetary comparisons.</a:t>
          </a:r>
          <a:endParaRPr lang="en-US" sz="2300" kern="1200">
            <a:solidFill>
              <a:schemeClr val="tx2"/>
            </a:solidFill>
          </a:endParaRPr>
        </a:p>
      </dsp:txBody>
      <dsp:txXfrm>
        <a:off x="0" y="3257351"/>
        <a:ext cx="11582400" cy="651470"/>
      </dsp:txXfrm>
    </dsp:sp>
    <dsp:sp modelId="{806077BF-A04D-45C1-8C91-0E3674A26232}">
      <dsp:nvSpPr>
        <dsp:cNvPr id="0" name=""/>
        <dsp:cNvSpPr/>
      </dsp:nvSpPr>
      <dsp:spPr>
        <a:xfrm>
          <a:off x="0" y="390882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A659EA-7182-456B-8DDB-D848FB485F3C}">
      <dsp:nvSpPr>
        <dsp:cNvPr id="0" name=""/>
        <dsp:cNvSpPr/>
      </dsp:nvSpPr>
      <dsp:spPr>
        <a:xfrm>
          <a:off x="0" y="390882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Major component unit presentations.</a:t>
          </a:r>
          <a:endParaRPr lang="en-US" sz="2300" kern="1200">
            <a:solidFill>
              <a:schemeClr val="tx2"/>
            </a:solidFill>
          </a:endParaRPr>
        </a:p>
      </dsp:txBody>
      <dsp:txXfrm>
        <a:off x="0" y="3908821"/>
        <a:ext cx="11582400" cy="651470"/>
      </dsp:txXfrm>
    </dsp:sp>
    <dsp:sp modelId="{22C53095-2E6D-49C1-98E4-F621D7D11E5D}">
      <dsp:nvSpPr>
        <dsp:cNvPr id="0" name=""/>
        <dsp:cNvSpPr/>
      </dsp:nvSpPr>
      <dsp:spPr>
        <a:xfrm>
          <a:off x="0" y="4560291"/>
          <a:ext cx="115824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E7B5C0-348E-4F16-BF56-EEC748E08082}">
      <dsp:nvSpPr>
        <dsp:cNvPr id="0" name=""/>
        <dsp:cNvSpPr/>
      </dsp:nvSpPr>
      <dsp:spPr>
        <a:xfrm>
          <a:off x="0" y="4560291"/>
          <a:ext cx="11582400" cy="65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solidFill>
                <a:schemeClr val="tx2"/>
              </a:solidFill>
            </a:rPr>
            <a:t>Unusual or infrequent items.</a:t>
          </a:r>
          <a:endParaRPr lang="en-US" sz="2300" kern="1200">
            <a:solidFill>
              <a:schemeClr val="tx2"/>
            </a:solidFill>
          </a:endParaRPr>
        </a:p>
      </dsp:txBody>
      <dsp:txXfrm>
        <a:off x="0" y="4560291"/>
        <a:ext cx="11582400" cy="6514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BA2D-CA00-4AF8-AB6A-134FEFD7B5FE}">
      <dsp:nvSpPr>
        <dsp:cNvPr id="0" name=""/>
        <dsp:cNvSpPr/>
      </dsp:nvSpPr>
      <dsp:spPr>
        <a:xfrm>
          <a:off x="190023" y="203"/>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Management’s Discussion and Analysis.</a:t>
          </a:r>
          <a:endParaRPr lang="en-US" sz="2800" kern="1200"/>
        </a:p>
      </dsp:txBody>
      <dsp:txXfrm>
        <a:off x="190023" y="203"/>
        <a:ext cx="3500735" cy="2100441"/>
      </dsp:txXfrm>
    </dsp:sp>
    <dsp:sp modelId="{1E1A038C-1B1F-46DD-B426-CAFB70F89D67}">
      <dsp:nvSpPr>
        <dsp:cNvPr id="0" name=""/>
        <dsp:cNvSpPr/>
      </dsp:nvSpPr>
      <dsp:spPr>
        <a:xfrm>
          <a:off x="4040832" y="203"/>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Clarification of operating and nonoperating in proprietary funds.</a:t>
          </a:r>
          <a:endParaRPr lang="en-US" sz="2800" kern="1200"/>
        </a:p>
      </dsp:txBody>
      <dsp:txXfrm>
        <a:off x="4040832" y="203"/>
        <a:ext cx="3500735" cy="2100441"/>
      </dsp:txXfrm>
    </dsp:sp>
    <dsp:sp modelId="{1A4EA5BD-2289-4122-B9F0-049701C778FF}">
      <dsp:nvSpPr>
        <dsp:cNvPr id="0" name=""/>
        <dsp:cNvSpPr/>
      </dsp:nvSpPr>
      <dsp:spPr>
        <a:xfrm>
          <a:off x="7891641" y="203"/>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Presentation of proprietary funds statement of revenues, expenses, and changes in net position.</a:t>
          </a:r>
          <a:endParaRPr lang="en-US" sz="2800" kern="1200"/>
        </a:p>
      </dsp:txBody>
      <dsp:txXfrm>
        <a:off x="7891641" y="203"/>
        <a:ext cx="3500735" cy="2100441"/>
      </dsp:txXfrm>
    </dsp:sp>
    <dsp:sp modelId="{FB79B293-02DF-49FA-B16A-0A5396852BE2}">
      <dsp:nvSpPr>
        <dsp:cNvPr id="0" name=""/>
        <dsp:cNvSpPr/>
      </dsp:nvSpPr>
      <dsp:spPr>
        <a:xfrm>
          <a:off x="190023" y="2450717"/>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Budgetary comparisons.</a:t>
          </a:r>
          <a:endParaRPr lang="en-US" sz="2800" kern="1200"/>
        </a:p>
      </dsp:txBody>
      <dsp:txXfrm>
        <a:off x="190023" y="2450717"/>
        <a:ext cx="3500735" cy="2100441"/>
      </dsp:txXfrm>
    </dsp:sp>
    <dsp:sp modelId="{40F633D3-DFAE-4CFB-BABA-3BCDDC6AADF5}">
      <dsp:nvSpPr>
        <dsp:cNvPr id="0" name=""/>
        <dsp:cNvSpPr/>
      </dsp:nvSpPr>
      <dsp:spPr>
        <a:xfrm>
          <a:off x="4040832" y="2450717"/>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Major component </a:t>
          </a:r>
          <a:br>
            <a:rPr lang="en-US" sz="2800" kern="1200" baseline="0"/>
          </a:br>
          <a:r>
            <a:rPr lang="en-US" sz="2800" kern="1200" baseline="0"/>
            <a:t>unit presentations.</a:t>
          </a:r>
          <a:endParaRPr lang="en-US" sz="2800" kern="1200"/>
        </a:p>
      </dsp:txBody>
      <dsp:txXfrm>
        <a:off x="4040832" y="2450717"/>
        <a:ext cx="3500735" cy="2100441"/>
      </dsp:txXfrm>
    </dsp:sp>
    <dsp:sp modelId="{A6740F0F-8810-401D-A2E5-D422A417FB99}">
      <dsp:nvSpPr>
        <dsp:cNvPr id="0" name=""/>
        <dsp:cNvSpPr/>
      </dsp:nvSpPr>
      <dsp:spPr>
        <a:xfrm>
          <a:off x="7891641" y="2450717"/>
          <a:ext cx="3500735" cy="2100441"/>
        </a:xfrm>
        <a:prstGeom prst="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Unusual or </a:t>
          </a:r>
          <a:br>
            <a:rPr lang="en-US" sz="2800" kern="1200" baseline="0"/>
          </a:br>
          <a:r>
            <a:rPr lang="en-US" sz="2800" kern="1200" baseline="0"/>
            <a:t>infrequent items.</a:t>
          </a:r>
          <a:endParaRPr lang="en-US" sz="2800" kern="1200"/>
        </a:p>
      </dsp:txBody>
      <dsp:txXfrm>
        <a:off x="7891641" y="2450717"/>
        <a:ext cx="3500735" cy="21004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6F387-0240-4B86-BF8F-30C8C3C06C63}">
      <dsp:nvSpPr>
        <dsp:cNvPr id="0" name=""/>
        <dsp:cNvSpPr/>
      </dsp:nvSpPr>
      <dsp:spPr>
        <a:xfrm>
          <a:off x="868679" y="0"/>
          <a:ext cx="9845040" cy="5427662"/>
        </a:xfrm>
        <a:prstGeom prst="rightArrow">
          <a:avLst/>
        </a:prstGeom>
        <a:solidFill>
          <a:schemeClr val="accent4">
            <a:lumMod val="20000"/>
            <a:lumOff val="80000"/>
          </a:schemeClr>
        </a:solidFill>
        <a:ln w="28575">
          <a:solidFill>
            <a:schemeClr val="tx2"/>
          </a:solidFill>
        </a:ln>
        <a:effectLst/>
      </dsp:spPr>
      <dsp:style>
        <a:lnRef idx="0">
          <a:scrgbClr r="0" g="0" b="0"/>
        </a:lnRef>
        <a:fillRef idx="1">
          <a:scrgbClr r="0" g="0" b="0"/>
        </a:fillRef>
        <a:effectRef idx="0">
          <a:scrgbClr r="0" g="0" b="0"/>
        </a:effectRef>
        <a:fontRef idx="minor"/>
      </dsp:style>
    </dsp:sp>
    <dsp:sp modelId="{CBA182B8-7C1B-48CC-8F90-DEDEA8CB9820}">
      <dsp:nvSpPr>
        <dsp:cNvPr id="0" name=""/>
        <dsp:cNvSpPr/>
      </dsp:nvSpPr>
      <dsp:spPr>
        <a:xfrm>
          <a:off x="5089" y="1628298"/>
          <a:ext cx="2225426" cy="217106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Overview of the financial statements</a:t>
          </a:r>
          <a:endParaRPr lang="en-US" sz="2400" kern="1200"/>
        </a:p>
      </dsp:txBody>
      <dsp:txXfrm>
        <a:off x="111072" y="1734281"/>
        <a:ext cx="2013460" cy="1959098"/>
      </dsp:txXfrm>
    </dsp:sp>
    <dsp:sp modelId="{2F0BE909-0D4A-43E6-ACDD-9588EF4DA3F8}">
      <dsp:nvSpPr>
        <dsp:cNvPr id="0" name=""/>
        <dsp:cNvSpPr/>
      </dsp:nvSpPr>
      <dsp:spPr>
        <a:xfrm>
          <a:off x="2341788" y="1628298"/>
          <a:ext cx="2225426" cy="217106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Financial summary</a:t>
          </a:r>
          <a:endParaRPr lang="en-US" sz="2400" kern="1200"/>
        </a:p>
      </dsp:txBody>
      <dsp:txXfrm>
        <a:off x="2447771" y="1734281"/>
        <a:ext cx="2013460" cy="1959098"/>
      </dsp:txXfrm>
    </dsp:sp>
    <dsp:sp modelId="{EED3C12C-43BB-46CB-A031-DE999A1248B5}">
      <dsp:nvSpPr>
        <dsp:cNvPr id="0" name=""/>
        <dsp:cNvSpPr/>
      </dsp:nvSpPr>
      <dsp:spPr>
        <a:xfrm>
          <a:off x="4678486" y="1628298"/>
          <a:ext cx="2225426" cy="217106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Detailed analyses</a:t>
          </a:r>
          <a:endParaRPr lang="en-US" sz="2400" kern="1200"/>
        </a:p>
      </dsp:txBody>
      <dsp:txXfrm>
        <a:off x="4784469" y="1734281"/>
        <a:ext cx="2013460" cy="1959098"/>
      </dsp:txXfrm>
    </dsp:sp>
    <dsp:sp modelId="{2E604D2E-98E9-4ED9-B8C1-2CBAF5969823}">
      <dsp:nvSpPr>
        <dsp:cNvPr id="0" name=""/>
        <dsp:cNvSpPr/>
      </dsp:nvSpPr>
      <dsp:spPr>
        <a:xfrm>
          <a:off x="7015184" y="1628298"/>
          <a:ext cx="2225426" cy="217106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Significant Capital Asset and Long-Term Financing Activity</a:t>
          </a:r>
          <a:endParaRPr lang="en-US" sz="2400" kern="1200"/>
        </a:p>
      </dsp:txBody>
      <dsp:txXfrm>
        <a:off x="7121167" y="1734281"/>
        <a:ext cx="2013460" cy="1959098"/>
      </dsp:txXfrm>
    </dsp:sp>
    <dsp:sp modelId="{CFE2EBEE-352E-49CC-8625-9F7A7ACE8FBE}">
      <dsp:nvSpPr>
        <dsp:cNvPr id="0" name=""/>
        <dsp:cNvSpPr/>
      </dsp:nvSpPr>
      <dsp:spPr>
        <a:xfrm>
          <a:off x="9351883" y="1628298"/>
          <a:ext cx="2225426" cy="217106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Currently Known Facts, Decisions, or Conditions</a:t>
          </a:r>
          <a:endParaRPr lang="en-US" sz="2400" kern="1200"/>
        </a:p>
      </dsp:txBody>
      <dsp:txXfrm>
        <a:off x="9457866" y="1734281"/>
        <a:ext cx="2013460" cy="19590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08F3-67CF-471F-9A64-FB232A3955CE}">
      <dsp:nvSpPr>
        <dsp:cNvPr id="0" name=""/>
        <dsp:cNvSpPr/>
      </dsp:nvSpPr>
      <dsp:spPr>
        <a:xfrm rot="5400000">
          <a:off x="7062891" y="-2689891"/>
          <a:ext cx="1626281"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chemeClr val="tx2"/>
              </a:solidFill>
            </a:rPr>
            <a:t>Activities other than nonoperating activities</a:t>
          </a:r>
        </a:p>
      </dsp:txBody>
      <dsp:txXfrm rot="-5400000">
        <a:off x="4169664" y="282724"/>
        <a:ext cx="7333348" cy="1467505"/>
      </dsp:txXfrm>
    </dsp:sp>
    <dsp:sp modelId="{6C5B97C5-241F-4E1C-8483-FCC12942AD8A}">
      <dsp:nvSpPr>
        <dsp:cNvPr id="0" name=""/>
        <dsp:cNvSpPr/>
      </dsp:nvSpPr>
      <dsp:spPr>
        <a:xfrm>
          <a:off x="0" y="50"/>
          <a:ext cx="4169664" cy="203285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Operating</a:t>
          </a:r>
        </a:p>
      </dsp:txBody>
      <dsp:txXfrm>
        <a:off x="99236" y="99286"/>
        <a:ext cx="3971192" cy="1834379"/>
      </dsp:txXfrm>
    </dsp:sp>
    <dsp:sp modelId="{F6631DD5-3FAC-4A2E-9764-48A0F0D3DA9B}">
      <dsp:nvSpPr>
        <dsp:cNvPr id="0" name=""/>
        <dsp:cNvSpPr/>
      </dsp:nvSpPr>
      <dsp:spPr>
        <a:xfrm rot="5400000">
          <a:off x="7062891" y="-555397"/>
          <a:ext cx="1626281"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solidFill>
                <a:schemeClr val="tx2"/>
              </a:solidFill>
            </a:rPr>
            <a:t>Subsidies received and provided</a:t>
          </a:r>
        </a:p>
        <a:p>
          <a:pPr marL="171450" lvl="1" indent="-171450" algn="l" defTabSz="844550">
            <a:lnSpc>
              <a:spcPct val="90000"/>
            </a:lnSpc>
            <a:spcBef>
              <a:spcPct val="0"/>
            </a:spcBef>
            <a:spcAft>
              <a:spcPct val="15000"/>
            </a:spcAft>
            <a:buChar char="•"/>
          </a:pPr>
          <a:r>
            <a:rPr lang="en-US" sz="1900" kern="1200">
              <a:solidFill>
                <a:schemeClr val="tx2"/>
              </a:solidFill>
            </a:rPr>
            <a:t>Revenues and expenses of financing</a:t>
          </a:r>
        </a:p>
        <a:p>
          <a:pPr marL="171450" lvl="1" indent="-171450" algn="l" defTabSz="844550">
            <a:lnSpc>
              <a:spcPct val="90000"/>
            </a:lnSpc>
            <a:spcBef>
              <a:spcPct val="0"/>
            </a:spcBef>
            <a:spcAft>
              <a:spcPct val="15000"/>
            </a:spcAft>
            <a:buChar char="•"/>
          </a:pPr>
          <a:r>
            <a:rPr lang="en-US" sz="1900" kern="1200">
              <a:solidFill>
                <a:schemeClr val="tx2"/>
              </a:solidFill>
            </a:rPr>
            <a:t>Resources from the disposal of capital assets and inventory</a:t>
          </a:r>
        </a:p>
        <a:p>
          <a:pPr marL="171450" lvl="1" indent="-171450" algn="l" defTabSz="844550">
            <a:lnSpc>
              <a:spcPct val="90000"/>
            </a:lnSpc>
            <a:spcBef>
              <a:spcPct val="0"/>
            </a:spcBef>
            <a:spcAft>
              <a:spcPct val="15000"/>
            </a:spcAft>
            <a:buChar char="•"/>
          </a:pPr>
          <a:r>
            <a:rPr lang="en-US" sz="1900" kern="1200">
              <a:solidFill>
                <a:schemeClr val="tx2"/>
              </a:solidFill>
            </a:rPr>
            <a:t>Investment income and expenses</a:t>
          </a:r>
        </a:p>
        <a:p>
          <a:pPr marL="171450" lvl="1" indent="-171450" algn="l" defTabSz="844550">
            <a:lnSpc>
              <a:spcPct val="90000"/>
            </a:lnSpc>
            <a:spcBef>
              <a:spcPct val="0"/>
            </a:spcBef>
            <a:spcAft>
              <a:spcPct val="15000"/>
            </a:spcAft>
            <a:buChar char="•"/>
          </a:pPr>
          <a:r>
            <a:rPr lang="en-US" sz="1900" kern="1200">
              <a:solidFill>
                <a:schemeClr val="tx2"/>
              </a:solidFill>
            </a:rPr>
            <a:t>Contributions to permanent and term endowments</a:t>
          </a:r>
        </a:p>
      </dsp:txBody>
      <dsp:txXfrm rot="-5400000">
        <a:off x="4169664" y="2417218"/>
        <a:ext cx="7333348" cy="1467505"/>
      </dsp:txXfrm>
    </dsp:sp>
    <dsp:sp modelId="{0185401C-7773-4F5C-B206-213FE6EF8E3D}">
      <dsp:nvSpPr>
        <dsp:cNvPr id="0" name=""/>
        <dsp:cNvSpPr/>
      </dsp:nvSpPr>
      <dsp:spPr>
        <a:xfrm>
          <a:off x="0" y="2134544"/>
          <a:ext cx="4169664" cy="2032851"/>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Nonoperating</a:t>
          </a:r>
        </a:p>
      </dsp:txBody>
      <dsp:txXfrm>
        <a:off x="99236" y="2233780"/>
        <a:ext cx="3971192" cy="1834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8B4B1-E6F7-4802-9692-5EA13503FF8D}">
      <dsp:nvSpPr>
        <dsp:cNvPr id="0" name=""/>
        <dsp:cNvSpPr/>
      </dsp:nvSpPr>
      <dsp:spPr>
        <a:xfrm>
          <a:off x="0" y="62615"/>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Understand the purpose and application of GASB Statement No. 68 (pensions).</a:t>
          </a:r>
        </a:p>
      </dsp:txBody>
      <dsp:txXfrm>
        <a:off x="51346" y="113961"/>
        <a:ext cx="11479708" cy="949138"/>
      </dsp:txXfrm>
    </dsp:sp>
    <dsp:sp modelId="{1CE68ECD-91BD-459F-8269-9FC6C879522F}">
      <dsp:nvSpPr>
        <dsp:cNvPr id="0" name=""/>
        <dsp:cNvSpPr/>
      </dsp:nvSpPr>
      <dsp:spPr>
        <a:xfrm>
          <a:off x="0" y="1197965"/>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Understand the purpose and application of GASB Statement No. 75 (OPEB).</a:t>
          </a:r>
        </a:p>
      </dsp:txBody>
      <dsp:txXfrm>
        <a:off x="51346" y="1249311"/>
        <a:ext cx="11479708" cy="949138"/>
      </dsp:txXfrm>
    </dsp:sp>
    <dsp:sp modelId="{D2BCDDFC-67CF-456D-A45C-8A8509D480A2}">
      <dsp:nvSpPr>
        <dsp:cNvPr id="0" name=""/>
        <dsp:cNvSpPr/>
      </dsp:nvSpPr>
      <dsp:spPr>
        <a:xfrm>
          <a:off x="0" y="2333316"/>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eaLnBrk="1" latinLnBrk="0">
            <a:lnSpc>
              <a:spcPct val="90000"/>
            </a:lnSpc>
            <a:spcBef>
              <a:spcPct val="0"/>
            </a:spcBef>
            <a:spcAft>
              <a:spcPct val="35000"/>
            </a:spcAft>
            <a:buNone/>
          </a:pPr>
          <a:r>
            <a:rPr lang="en-US" sz="2900" kern="1200" dirty="0"/>
            <a:t>Understand the purpose and application of GASB Statements No. 87 &amp; 96 (leases &amp; SBITAs).</a:t>
          </a:r>
        </a:p>
      </dsp:txBody>
      <dsp:txXfrm>
        <a:off x="51346" y="2384662"/>
        <a:ext cx="11479708" cy="949138"/>
      </dsp:txXfrm>
    </dsp:sp>
    <dsp:sp modelId="{CCC83E6B-CBC5-4065-90D9-6E98E60565F2}">
      <dsp:nvSpPr>
        <dsp:cNvPr id="0" name=""/>
        <dsp:cNvSpPr/>
      </dsp:nvSpPr>
      <dsp:spPr>
        <a:xfrm>
          <a:off x="0" y="3468666"/>
          <a:ext cx="11582400" cy="105183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Learn about current and upcoming GASB Statements, including Nos. 101 and 103.</a:t>
          </a:r>
        </a:p>
      </dsp:txBody>
      <dsp:txXfrm>
        <a:off x="51346" y="3520012"/>
        <a:ext cx="11479708" cy="94913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08F3-67CF-471F-9A64-FB232A3955CE}">
      <dsp:nvSpPr>
        <dsp:cNvPr id="0" name=""/>
        <dsp:cNvSpPr/>
      </dsp:nvSpPr>
      <dsp:spPr>
        <a:xfrm rot="5400000">
          <a:off x="6374096" y="-1827114"/>
          <a:ext cx="3003870"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100000"/>
            </a:lnSpc>
            <a:spcBef>
              <a:spcPct val="0"/>
            </a:spcBef>
            <a:spcAft>
              <a:spcPts val="600"/>
            </a:spcAft>
            <a:buChar char="•"/>
          </a:pPr>
          <a:r>
            <a:rPr lang="en-US" sz="1800" kern="1200" dirty="0">
              <a:solidFill>
                <a:schemeClr val="tx2"/>
              </a:solidFill>
            </a:rPr>
            <a:t>Resources received from another party or fund (1) for which the proprietary fund does not provide goods and services to the other party or fund and (2) that directly or indirectly keep the proprietary fund’s current or future fees and charges lower than they would be otherwise</a:t>
          </a:r>
        </a:p>
        <a:p>
          <a:pPr marL="171450" lvl="1" indent="-171450" algn="l" defTabSz="800100">
            <a:lnSpc>
              <a:spcPct val="100000"/>
            </a:lnSpc>
            <a:spcBef>
              <a:spcPct val="0"/>
            </a:spcBef>
            <a:spcAft>
              <a:spcPts val="600"/>
            </a:spcAft>
            <a:buChar char="•"/>
          </a:pPr>
          <a:r>
            <a:rPr lang="en-US" sz="1800" kern="1200" dirty="0">
              <a:solidFill>
                <a:schemeClr val="tx2"/>
              </a:solidFill>
            </a:rPr>
            <a:t>Resources provided to another party or fund (1) for which the other party or fund does not provide goods and services to the proprietary fund and (2) that are recoverable through the proprietary fund’s current or future pricing policies</a:t>
          </a:r>
        </a:p>
        <a:p>
          <a:pPr marL="171450" lvl="1" indent="-171450" algn="l" defTabSz="800100">
            <a:lnSpc>
              <a:spcPct val="100000"/>
            </a:lnSpc>
            <a:spcBef>
              <a:spcPct val="0"/>
            </a:spcBef>
            <a:spcAft>
              <a:spcPts val="600"/>
            </a:spcAft>
            <a:buChar char="•"/>
          </a:pPr>
          <a:r>
            <a:rPr lang="en-US" sz="1800" kern="1200" dirty="0">
              <a:solidFill>
                <a:schemeClr val="tx2"/>
              </a:solidFill>
            </a:rPr>
            <a:t>All other transfers</a:t>
          </a:r>
          <a:endParaRPr lang="en-US" sz="1200" kern="1200" dirty="0">
            <a:solidFill>
              <a:schemeClr val="tx2"/>
            </a:solidFill>
          </a:endParaRPr>
        </a:p>
      </dsp:txBody>
      <dsp:txXfrm rot="-5400000">
        <a:off x="4169664" y="523955"/>
        <a:ext cx="7266099" cy="2710596"/>
      </dsp:txXfrm>
    </dsp:sp>
    <dsp:sp modelId="{6C5B97C5-241F-4E1C-8483-FCC12942AD8A}">
      <dsp:nvSpPr>
        <dsp:cNvPr id="0" name=""/>
        <dsp:cNvSpPr/>
      </dsp:nvSpPr>
      <dsp:spPr>
        <a:xfrm>
          <a:off x="0" y="1835"/>
          <a:ext cx="4169664" cy="375483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Subsidies</a:t>
          </a:r>
        </a:p>
      </dsp:txBody>
      <dsp:txXfrm>
        <a:off x="183296" y="185131"/>
        <a:ext cx="3803072" cy="338824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08F3-67CF-471F-9A64-FB232A3955CE}">
      <dsp:nvSpPr>
        <dsp:cNvPr id="0" name=""/>
        <dsp:cNvSpPr/>
      </dsp:nvSpPr>
      <dsp:spPr>
        <a:xfrm rot="5400000">
          <a:off x="6039143" y="-1408013"/>
          <a:ext cx="3673776"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600"/>
            </a:spcAft>
            <a:buChar char="•"/>
          </a:pPr>
          <a:r>
            <a:rPr lang="en-US" sz="2000" kern="1200" dirty="0">
              <a:solidFill>
                <a:schemeClr val="tx2"/>
              </a:solidFill>
            </a:rPr>
            <a:t>Unusual in nature – the underlying event or transaction should possess a high degree of abnormality and be of a type clearly unrelated to, or only incidentally related to, the ordinary and typical activities of the government, taking into account the environment in which the government operates. (GASB 62 par. 46a)</a:t>
          </a:r>
        </a:p>
        <a:p>
          <a:pPr marL="228600" lvl="1" indent="-228600" algn="l" defTabSz="889000">
            <a:lnSpc>
              <a:spcPct val="100000"/>
            </a:lnSpc>
            <a:spcBef>
              <a:spcPct val="0"/>
            </a:spcBef>
            <a:spcAft>
              <a:spcPts val="600"/>
            </a:spcAft>
            <a:buChar char="•"/>
          </a:pPr>
          <a:r>
            <a:rPr lang="en-US" sz="2000" kern="1200" dirty="0">
              <a:solidFill>
                <a:schemeClr val="tx2"/>
              </a:solidFill>
            </a:rPr>
            <a:t>Infrequency of occurrence – the underlying event or transaction should be of a type that would not reasonably be expected to recur in the foreseeable future, taking into account the environment in which the government operates. (GASB 62 par. 46b)</a:t>
          </a:r>
        </a:p>
        <a:p>
          <a:pPr marL="228600" lvl="1" indent="-228600" algn="l" defTabSz="889000">
            <a:lnSpc>
              <a:spcPct val="100000"/>
            </a:lnSpc>
            <a:spcBef>
              <a:spcPct val="0"/>
            </a:spcBef>
            <a:spcAft>
              <a:spcPts val="600"/>
            </a:spcAft>
            <a:buChar char="•"/>
          </a:pPr>
          <a:r>
            <a:rPr lang="en-US" sz="2000" kern="1200" dirty="0">
              <a:solidFill>
                <a:schemeClr val="tx2"/>
              </a:solidFill>
            </a:rPr>
            <a:t>Further details in GASB 62 (par. 47 &amp; 48).</a:t>
          </a:r>
          <a:endParaRPr lang="en-US" sz="2100" kern="1200" dirty="0">
            <a:solidFill>
              <a:schemeClr val="tx2"/>
            </a:solidFill>
          </a:endParaRPr>
        </a:p>
      </dsp:txBody>
      <dsp:txXfrm rot="-5400000">
        <a:off x="4169664" y="640805"/>
        <a:ext cx="7233397" cy="3315098"/>
      </dsp:txXfrm>
    </dsp:sp>
    <dsp:sp modelId="{6C5B97C5-241F-4E1C-8483-FCC12942AD8A}">
      <dsp:nvSpPr>
        <dsp:cNvPr id="0" name=""/>
        <dsp:cNvSpPr/>
      </dsp:nvSpPr>
      <dsp:spPr>
        <a:xfrm>
          <a:off x="0" y="2244"/>
          <a:ext cx="4169664" cy="459222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Unusual or Infrequent Items</a:t>
          </a:r>
        </a:p>
      </dsp:txBody>
      <dsp:txXfrm>
        <a:off x="203546" y="205790"/>
        <a:ext cx="3762572" cy="41851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08F3-67CF-471F-9A64-FB232A3955CE}">
      <dsp:nvSpPr>
        <dsp:cNvPr id="0" name=""/>
        <dsp:cNvSpPr/>
      </dsp:nvSpPr>
      <dsp:spPr>
        <a:xfrm rot="5400000">
          <a:off x="6087872" y="-1471168"/>
          <a:ext cx="3576320"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ts val="1200"/>
            </a:spcAft>
            <a:buChar char="•"/>
          </a:pPr>
          <a:r>
            <a:rPr lang="en-US" sz="2400" kern="1200" dirty="0">
              <a:solidFill>
                <a:schemeClr val="tx2"/>
              </a:solidFill>
            </a:rPr>
            <a:t>Separately present inflows and outflows of resources that are unusual in nature and/or infrequent in occurrence (replacing extraordinary and special items).</a:t>
          </a:r>
        </a:p>
        <a:p>
          <a:pPr marL="228600" lvl="1" indent="-228600" algn="l" defTabSz="1066800">
            <a:lnSpc>
              <a:spcPct val="100000"/>
            </a:lnSpc>
            <a:spcBef>
              <a:spcPct val="0"/>
            </a:spcBef>
            <a:spcAft>
              <a:spcPts val="1200"/>
            </a:spcAft>
            <a:buChar char="•"/>
          </a:pPr>
          <a:r>
            <a:rPr lang="en-US" sz="2400" kern="1200" dirty="0">
              <a:solidFill>
                <a:schemeClr val="tx2"/>
              </a:solidFill>
            </a:rPr>
            <a:t>Disclose additional information about those inflows and outflows, including the programs, functions, or identifiable activities to which they are related and whether they are within the control of management.</a:t>
          </a:r>
        </a:p>
      </dsp:txBody>
      <dsp:txXfrm rot="-5400000">
        <a:off x="4169664" y="621622"/>
        <a:ext cx="7238154" cy="3227156"/>
      </dsp:txXfrm>
    </dsp:sp>
    <dsp:sp modelId="{6C5B97C5-241F-4E1C-8483-FCC12942AD8A}">
      <dsp:nvSpPr>
        <dsp:cNvPr id="0" name=""/>
        <dsp:cNvSpPr/>
      </dsp:nvSpPr>
      <dsp:spPr>
        <a:xfrm>
          <a:off x="0" y="0"/>
          <a:ext cx="4169664" cy="44704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a:t>Unusual or Infrequent Items</a:t>
          </a:r>
        </a:p>
      </dsp:txBody>
      <dsp:txXfrm>
        <a:off x="203546" y="203546"/>
        <a:ext cx="3762572" cy="40633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B003F-0F7C-4B9A-888B-4A593BC0E36E}">
      <dsp:nvSpPr>
        <dsp:cNvPr id="0" name=""/>
        <dsp:cNvSpPr/>
      </dsp:nvSpPr>
      <dsp:spPr>
        <a:xfrm>
          <a:off x="0" y="438280"/>
          <a:ext cx="11582400" cy="1299375"/>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20700"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a:solidFill>
                <a:schemeClr val="tx2"/>
              </a:solidFill>
            </a:rPr>
            <a:t>The government has decided to pursue the sale of the asset.</a:t>
          </a:r>
          <a:endParaRPr lang="en-US" sz="2000" kern="1200">
            <a:solidFill>
              <a:schemeClr val="tx2"/>
            </a:solidFill>
          </a:endParaRPr>
        </a:p>
        <a:p>
          <a:pPr marL="228600" lvl="1" indent="-228600" algn="l" defTabSz="889000">
            <a:lnSpc>
              <a:spcPct val="100000"/>
            </a:lnSpc>
            <a:spcBef>
              <a:spcPct val="0"/>
            </a:spcBef>
            <a:spcAft>
              <a:spcPts val="600"/>
            </a:spcAft>
            <a:buChar char="•"/>
          </a:pPr>
          <a:r>
            <a:rPr lang="en-US" sz="2000" kern="1200" baseline="0">
              <a:solidFill>
                <a:schemeClr val="tx2"/>
              </a:solidFill>
            </a:rPr>
            <a:t>It is probable that the sale will be finalized within one year of the financial statement date.</a:t>
          </a:r>
          <a:endParaRPr lang="en-US" sz="2000" kern="1200">
            <a:solidFill>
              <a:schemeClr val="tx2"/>
            </a:solidFill>
          </a:endParaRPr>
        </a:p>
      </dsp:txBody>
      <dsp:txXfrm>
        <a:off x="0" y="438280"/>
        <a:ext cx="11582400" cy="1299375"/>
      </dsp:txXfrm>
    </dsp:sp>
    <dsp:sp modelId="{4FA33FB1-573F-42B0-B16E-1AD2F611E147}">
      <dsp:nvSpPr>
        <dsp:cNvPr id="0" name=""/>
        <dsp:cNvSpPr/>
      </dsp:nvSpPr>
      <dsp:spPr>
        <a:xfrm>
          <a:off x="579120" y="69280"/>
          <a:ext cx="9784023"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Capital assets to be classified as held for sale if:</a:t>
          </a:r>
          <a:endParaRPr lang="en-US" sz="2400" kern="1200"/>
        </a:p>
      </dsp:txBody>
      <dsp:txXfrm>
        <a:off x="615146" y="105306"/>
        <a:ext cx="9711971" cy="665948"/>
      </dsp:txXfrm>
    </dsp:sp>
    <dsp:sp modelId="{6C15C467-BECA-45AD-B862-F6A16E21ED53}">
      <dsp:nvSpPr>
        <dsp:cNvPr id="0" name=""/>
        <dsp:cNvSpPr/>
      </dsp:nvSpPr>
      <dsp:spPr>
        <a:xfrm>
          <a:off x="0" y="2241656"/>
          <a:ext cx="11582400" cy="2008125"/>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520700" rIns="898923" bIns="142240" numCol="1" spcCol="1270" anchor="t" anchorCtr="0">
          <a:noAutofit/>
        </a:bodyPr>
        <a:lstStyle/>
        <a:p>
          <a:pPr marL="228600" lvl="1" indent="-228600" algn="l" defTabSz="889000">
            <a:lnSpc>
              <a:spcPct val="100000"/>
            </a:lnSpc>
            <a:spcBef>
              <a:spcPct val="0"/>
            </a:spcBef>
            <a:spcAft>
              <a:spcPts val="600"/>
            </a:spcAft>
            <a:buChar char="•"/>
          </a:pPr>
          <a:r>
            <a:rPr lang="en-US" sz="2000" kern="1200" baseline="0">
              <a:solidFill>
                <a:schemeClr val="tx2"/>
              </a:solidFill>
            </a:rPr>
            <a:t>Asset is available for immediate sale in its present condition.</a:t>
          </a:r>
          <a:endParaRPr lang="en-US" sz="2000" kern="1200">
            <a:solidFill>
              <a:schemeClr val="tx2"/>
            </a:solidFill>
          </a:endParaRPr>
        </a:p>
        <a:p>
          <a:pPr marL="228600" lvl="1" indent="-228600" algn="l" defTabSz="889000">
            <a:lnSpc>
              <a:spcPct val="100000"/>
            </a:lnSpc>
            <a:spcBef>
              <a:spcPct val="0"/>
            </a:spcBef>
            <a:spcAft>
              <a:spcPts val="600"/>
            </a:spcAft>
            <a:buChar char="•"/>
          </a:pPr>
          <a:r>
            <a:rPr lang="en-US" sz="2000" kern="1200" baseline="0">
              <a:solidFill>
                <a:schemeClr val="tx2"/>
              </a:solidFill>
            </a:rPr>
            <a:t>Active program to locate buyer has been initiated, may include being put out for bid.</a:t>
          </a:r>
          <a:endParaRPr lang="en-US" sz="2000" kern="1200">
            <a:solidFill>
              <a:schemeClr val="tx2"/>
            </a:solidFill>
          </a:endParaRPr>
        </a:p>
        <a:p>
          <a:pPr marL="228600" lvl="1" indent="-228600" algn="l" defTabSz="889000">
            <a:lnSpc>
              <a:spcPct val="100000"/>
            </a:lnSpc>
            <a:spcBef>
              <a:spcPct val="0"/>
            </a:spcBef>
            <a:spcAft>
              <a:spcPts val="600"/>
            </a:spcAft>
            <a:buChar char="•"/>
          </a:pPr>
          <a:r>
            <a:rPr lang="en-US" sz="2000" kern="1200" baseline="0">
              <a:solidFill>
                <a:schemeClr val="tx2"/>
              </a:solidFill>
            </a:rPr>
            <a:t>Market conditions for the type of asset.</a:t>
          </a:r>
          <a:endParaRPr lang="en-US" sz="2000" kern="1200">
            <a:solidFill>
              <a:schemeClr val="tx2"/>
            </a:solidFill>
          </a:endParaRPr>
        </a:p>
        <a:p>
          <a:pPr marL="228600" lvl="1" indent="-228600" algn="l" defTabSz="889000">
            <a:lnSpc>
              <a:spcPct val="100000"/>
            </a:lnSpc>
            <a:spcBef>
              <a:spcPct val="0"/>
            </a:spcBef>
            <a:spcAft>
              <a:spcPts val="600"/>
            </a:spcAft>
            <a:buChar char="•"/>
          </a:pPr>
          <a:r>
            <a:rPr lang="en-US" sz="2000" kern="1200" baseline="0">
              <a:solidFill>
                <a:schemeClr val="tx2"/>
              </a:solidFill>
            </a:rPr>
            <a:t>Regulatory approvals needed to sell the asset.</a:t>
          </a:r>
          <a:endParaRPr lang="en-US" sz="2000" kern="1200">
            <a:solidFill>
              <a:schemeClr val="tx2"/>
            </a:solidFill>
          </a:endParaRPr>
        </a:p>
      </dsp:txBody>
      <dsp:txXfrm>
        <a:off x="0" y="2241656"/>
        <a:ext cx="11582400" cy="2008125"/>
      </dsp:txXfrm>
    </dsp:sp>
    <dsp:sp modelId="{0AC7C1BD-818D-41F4-8706-5009620C1A4A}">
      <dsp:nvSpPr>
        <dsp:cNvPr id="0" name=""/>
        <dsp:cNvSpPr/>
      </dsp:nvSpPr>
      <dsp:spPr>
        <a:xfrm>
          <a:off x="579120" y="1872656"/>
          <a:ext cx="9784023"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Factors to consider if it is probable that the sale will occur within one year:</a:t>
          </a:r>
          <a:endParaRPr lang="en-US" sz="2400" kern="1200"/>
        </a:p>
      </dsp:txBody>
      <dsp:txXfrm>
        <a:off x="615146" y="1908682"/>
        <a:ext cx="9711971" cy="665948"/>
      </dsp:txXfrm>
    </dsp:sp>
    <dsp:sp modelId="{F9D0175C-0E60-41AD-9391-FE3B91E5E35B}">
      <dsp:nvSpPr>
        <dsp:cNvPr id="0" name=""/>
        <dsp:cNvSpPr/>
      </dsp:nvSpPr>
      <dsp:spPr>
        <a:xfrm>
          <a:off x="0" y="4753781"/>
          <a:ext cx="11582400" cy="630000"/>
        </a:xfrm>
        <a:prstGeom prst="rect">
          <a:avLst/>
        </a:prstGeom>
        <a:solidFill>
          <a:schemeClr val="accent4">
            <a:lumMod val="20000"/>
            <a:lumOff val="80000"/>
            <a:alpha val="90000"/>
          </a:schemeClr>
        </a:solidFill>
        <a:ln w="1905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91974EDF-B3EC-4E7D-A6FE-6FDB4DB7E1AD}">
      <dsp:nvSpPr>
        <dsp:cNvPr id="0" name=""/>
        <dsp:cNvSpPr/>
      </dsp:nvSpPr>
      <dsp:spPr>
        <a:xfrm>
          <a:off x="579120" y="4384781"/>
          <a:ext cx="9784023" cy="73800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No change to measurement.</a:t>
          </a:r>
          <a:endParaRPr lang="en-US" sz="2400" kern="1200"/>
        </a:p>
      </dsp:txBody>
      <dsp:txXfrm>
        <a:off x="615146" y="4420807"/>
        <a:ext cx="9711971" cy="66594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862-EDC3-48AE-99C5-61857EBCDE07}">
      <dsp:nvSpPr>
        <dsp:cNvPr id="0" name=""/>
        <dsp:cNvSpPr/>
      </dsp:nvSpPr>
      <dsp:spPr>
        <a:xfrm>
          <a:off x="2710950" y="21378"/>
          <a:ext cx="1269562" cy="126956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3C0B486-82E4-4497-B0A1-C0B5F06D20BB}">
      <dsp:nvSpPr>
        <dsp:cNvPr id="0" name=""/>
        <dsp:cNvSpPr/>
      </dsp:nvSpPr>
      <dsp:spPr>
        <a:xfrm>
          <a:off x="2833577" y="144006"/>
          <a:ext cx="1024306" cy="102430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903D6-2AB4-445F-A521-98F7D0DE97F0}">
      <dsp:nvSpPr>
        <dsp:cNvPr id="0" name=""/>
        <dsp:cNvSpPr/>
      </dsp:nvSpPr>
      <dsp:spPr>
        <a:xfrm>
          <a:off x="2305106" y="1686379"/>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dirty="0">
              <a:solidFill>
                <a:schemeClr val="tx2"/>
              </a:solidFill>
            </a:rPr>
            <a:t>Budget Monitoring</a:t>
          </a:r>
          <a:endParaRPr lang="en-US" sz="2000" kern="1200" dirty="0">
            <a:solidFill>
              <a:schemeClr val="tx2"/>
            </a:solidFill>
          </a:endParaRPr>
        </a:p>
      </dsp:txBody>
      <dsp:txXfrm>
        <a:off x="2305106" y="1686379"/>
        <a:ext cx="2081250" cy="877500"/>
      </dsp:txXfrm>
    </dsp:sp>
    <dsp:sp modelId="{FAE70AF8-7461-4003-A954-68384ABF2039}">
      <dsp:nvSpPr>
        <dsp:cNvPr id="0" name=""/>
        <dsp:cNvSpPr/>
      </dsp:nvSpPr>
      <dsp:spPr>
        <a:xfrm>
          <a:off x="5156418" y="21378"/>
          <a:ext cx="1269562" cy="126956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FB76E70A-A50A-4C0B-932A-0AC5EC08B38D}">
      <dsp:nvSpPr>
        <dsp:cNvPr id="0" name=""/>
        <dsp:cNvSpPr/>
      </dsp:nvSpPr>
      <dsp:spPr>
        <a:xfrm>
          <a:off x="5279046" y="144006"/>
          <a:ext cx="1024306" cy="102430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FBFEA-F389-43F7-A79E-E829403CDAB5}">
      <dsp:nvSpPr>
        <dsp:cNvPr id="0" name=""/>
        <dsp:cNvSpPr/>
      </dsp:nvSpPr>
      <dsp:spPr>
        <a:xfrm>
          <a:off x="4750575" y="1686379"/>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dirty="0">
              <a:solidFill>
                <a:schemeClr val="tx2"/>
              </a:solidFill>
            </a:rPr>
            <a:t>Responding to variances</a:t>
          </a:r>
        </a:p>
      </dsp:txBody>
      <dsp:txXfrm>
        <a:off x="4750575" y="1686379"/>
        <a:ext cx="2081250" cy="877500"/>
      </dsp:txXfrm>
    </dsp:sp>
    <dsp:sp modelId="{3E1CDD0E-CD2A-4A79-B303-75039B20CA64}">
      <dsp:nvSpPr>
        <dsp:cNvPr id="0" name=""/>
        <dsp:cNvSpPr/>
      </dsp:nvSpPr>
      <dsp:spPr>
        <a:xfrm>
          <a:off x="7601887" y="21378"/>
          <a:ext cx="1269562" cy="1269562"/>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43A26DBE-2C87-4F72-9351-7DEBB58F03D5}">
      <dsp:nvSpPr>
        <dsp:cNvPr id="0" name=""/>
        <dsp:cNvSpPr/>
      </dsp:nvSpPr>
      <dsp:spPr>
        <a:xfrm>
          <a:off x="7872450" y="291941"/>
          <a:ext cx="728437" cy="7284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EF9DF-1E6D-4E38-B80D-769E7523943A}">
      <dsp:nvSpPr>
        <dsp:cNvPr id="0" name=""/>
        <dsp:cNvSpPr/>
      </dsp:nvSpPr>
      <dsp:spPr>
        <a:xfrm>
          <a:off x="7196043" y="1686379"/>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dirty="0">
              <a:solidFill>
                <a:schemeClr val="tx2"/>
              </a:solidFill>
            </a:rPr>
            <a:t>Interim Budget Reporting</a:t>
          </a:r>
        </a:p>
        <a:p>
          <a:pPr marL="0" lvl="0" indent="0" algn="ctr" defTabSz="889000">
            <a:lnSpc>
              <a:spcPct val="100000"/>
            </a:lnSpc>
            <a:spcBef>
              <a:spcPct val="0"/>
            </a:spcBef>
            <a:spcAft>
              <a:spcPct val="35000"/>
            </a:spcAft>
            <a:buNone/>
            <a:defRPr cap="all"/>
          </a:pPr>
          <a:endParaRPr lang="en-US" sz="1500" kern="1200" dirty="0">
            <a:solidFill>
              <a:schemeClr val="tx2"/>
            </a:solidFill>
          </a:endParaRPr>
        </a:p>
      </dsp:txBody>
      <dsp:txXfrm>
        <a:off x="7196043" y="1686379"/>
        <a:ext cx="2081250" cy="8775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1F746-7525-4303-8CD3-9BC3BA3C5E8A}">
      <dsp:nvSpPr>
        <dsp:cNvPr id="0" name=""/>
        <dsp:cNvSpPr/>
      </dsp:nvSpPr>
      <dsp:spPr>
        <a:xfrm>
          <a:off x="3859033" y="21378"/>
          <a:ext cx="1303875" cy="1303875"/>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677EAB2D-3BFC-4632-9033-34F1C273D3E1}">
      <dsp:nvSpPr>
        <dsp:cNvPr id="0" name=""/>
        <dsp:cNvSpPr/>
      </dsp:nvSpPr>
      <dsp:spPr>
        <a:xfrm>
          <a:off x="4161356" y="299254"/>
          <a:ext cx="748125" cy="74812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13807-9586-435D-8434-867177971E4F}">
      <dsp:nvSpPr>
        <dsp:cNvPr id="0" name=""/>
        <dsp:cNvSpPr/>
      </dsp:nvSpPr>
      <dsp:spPr>
        <a:xfrm>
          <a:off x="3466668" y="1731379"/>
          <a:ext cx="21375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dirty="0">
              <a:solidFill>
                <a:schemeClr val="tx2"/>
              </a:solidFill>
            </a:rPr>
            <a:t>Forecasting During Budget Monitoring</a:t>
          </a:r>
          <a:endParaRPr lang="en-US" sz="2000" kern="1200" dirty="0">
            <a:solidFill>
              <a:schemeClr val="tx2"/>
            </a:solidFill>
          </a:endParaRPr>
        </a:p>
      </dsp:txBody>
      <dsp:txXfrm>
        <a:off x="3466668" y="1731379"/>
        <a:ext cx="2137500" cy="832500"/>
      </dsp:txXfrm>
    </dsp:sp>
    <dsp:sp modelId="{7F98267E-6726-44E3-B659-2B7C3AD82957}">
      <dsp:nvSpPr>
        <dsp:cNvPr id="0" name=""/>
        <dsp:cNvSpPr/>
      </dsp:nvSpPr>
      <dsp:spPr>
        <a:xfrm>
          <a:off x="6395043" y="21378"/>
          <a:ext cx="1303875" cy="1303875"/>
        </a:xfrm>
        <a:prstGeom prst="round2DiagRect">
          <a:avLst>
            <a:gd name="adj1" fmla="val 29727"/>
            <a:gd name="adj2" fmla="val 0"/>
          </a:avLst>
        </a:prstGeom>
        <a:solidFill>
          <a:schemeClr val="tx2"/>
        </a:solidFill>
        <a:ln>
          <a:noFill/>
        </a:ln>
        <a:effectLst/>
      </dsp:spPr>
      <dsp:style>
        <a:lnRef idx="0">
          <a:scrgbClr r="0" g="0" b="0"/>
        </a:lnRef>
        <a:fillRef idx="1">
          <a:scrgbClr r="0" g="0" b="0"/>
        </a:fillRef>
        <a:effectRef idx="0">
          <a:scrgbClr r="0" g="0" b="0"/>
        </a:effectRef>
        <a:fontRef idx="minor"/>
      </dsp:style>
    </dsp:sp>
    <dsp:sp modelId="{021E29FA-FAF7-4D17-97E3-6515E14CDA4C}">
      <dsp:nvSpPr>
        <dsp:cNvPr id="0" name=""/>
        <dsp:cNvSpPr/>
      </dsp:nvSpPr>
      <dsp:spPr>
        <a:xfrm>
          <a:off x="6532757" y="159092"/>
          <a:ext cx="1028447" cy="102844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E7582-F768-4088-93F0-31C7AC45A75F}">
      <dsp:nvSpPr>
        <dsp:cNvPr id="0" name=""/>
        <dsp:cNvSpPr/>
      </dsp:nvSpPr>
      <dsp:spPr>
        <a:xfrm>
          <a:off x="5978231" y="1731379"/>
          <a:ext cx="21375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dirty="0">
              <a:solidFill>
                <a:schemeClr val="tx2"/>
              </a:solidFill>
            </a:rPr>
            <a:t>Year-End Analysis and Action</a:t>
          </a:r>
          <a:endParaRPr lang="en-US" sz="2000" kern="1200" dirty="0">
            <a:solidFill>
              <a:schemeClr val="tx2"/>
            </a:solidFill>
          </a:endParaRPr>
        </a:p>
      </dsp:txBody>
      <dsp:txXfrm>
        <a:off x="5978231" y="1731379"/>
        <a:ext cx="2137500" cy="8325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FC8E5-5476-437A-888D-AFCBF60E14AD}">
      <dsp:nvSpPr>
        <dsp:cNvPr id="0" name=""/>
        <dsp:cNvSpPr/>
      </dsp:nvSpPr>
      <dsp:spPr>
        <a:xfrm rot="5400000">
          <a:off x="5884713" y="-1214787"/>
          <a:ext cx="3982636"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100000"/>
            </a:lnSpc>
            <a:spcBef>
              <a:spcPct val="0"/>
            </a:spcBef>
            <a:spcAft>
              <a:spcPts val="1200"/>
            </a:spcAft>
            <a:buChar char="•"/>
          </a:pPr>
          <a:r>
            <a:rPr lang="en-US" sz="2800" kern="1200" baseline="0" dirty="0">
              <a:solidFill>
                <a:schemeClr val="tx2"/>
              </a:solidFill>
            </a:rPr>
            <a:t>Adopted budget.</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Amendments (mid-year, carryover, etc.).</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Encumbrances.</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Year-to-date actual data.</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Remaining budget balance.</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Perhaps some simplistic trend analysis (straight line projection, etc.).</a:t>
          </a:r>
          <a:endParaRPr lang="en-US" sz="2800" kern="1200" dirty="0">
            <a:solidFill>
              <a:schemeClr val="tx2"/>
            </a:solidFill>
          </a:endParaRPr>
        </a:p>
      </dsp:txBody>
      <dsp:txXfrm rot="-5400000">
        <a:off x="4169663" y="694679"/>
        <a:ext cx="7218320" cy="3593804"/>
      </dsp:txXfrm>
    </dsp:sp>
    <dsp:sp modelId="{957C49A4-1EAA-46FC-85B6-038BE55D464F}">
      <dsp:nvSpPr>
        <dsp:cNvPr id="0" name=""/>
        <dsp:cNvSpPr/>
      </dsp:nvSpPr>
      <dsp:spPr>
        <a:xfrm>
          <a:off x="0" y="2433"/>
          <a:ext cx="4169664" cy="497829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baseline="0" dirty="0"/>
            <a:t>Most agencies have a financial system that provides budget to actual data</a:t>
          </a:r>
          <a:endParaRPr lang="en-US" sz="4000" kern="1200" dirty="0"/>
        </a:p>
      </dsp:txBody>
      <dsp:txXfrm>
        <a:off x="203546" y="205979"/>
        <a:ext cx="3762572" cy="457120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31E5C-8393-4403-9570-1E9F4BE6B876}">
      <dsp:nvSpPr>
        <dsp:cNvPr id="0" name=""/>
        <dsp:cNvSpPr/>
      </dsp:nvSpPr>
      <dsp:spPr>
        <a:xfrm>
          <a:off x="0" y="348044"/>
          <a:ext cx="11582400" cy="10741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58216" rIns="8989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Reviewing original budget.</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Adding unanticipated revenues.</a:t>
          </a:r>
          <a:endParaRPr lang="en-US" sz="1800" kern="1200" dirty="0">
            <a:solidFill>
              <a:schemeClr val="tx2"/>
            </a:solidFill>
          </a:endParaRPr>
        </a:p>
      </dsp:txBody>
      <dsp:txXfrm>
        <a:off x="0" y="348044"/>
        <a:ext cx="11582400" cy="1074150"/>
      </dsp:txXfrm>
    </dsp:sp>
    <dsp:sp modelId="{29B5A6A8-C78D-44D0-ADE7-B963B455ACD3}">
      <dsp:nvSpPr>
        <dsp:cNvPr id="0" name=""/>
        <dsp:cNvSpPr/>
      </dsp:nvSpPr>
      <dsp:spPr>
        <a:xfrm>
          <a:off x="579120" y="23324"/>
          <a:ext cx="810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Update of revenue projections</a:t>
          </a:r>
          <a:endParaRPr lang="en-US" sz="2400" kern="1200"/>
        </a:p>
      </dsp:txBody>
      <dsp:txXfrm>
        <a:off x="610823" y="55027"/>
        <a:ext cx="8044274" cy="586034"/>
      </dsp:txXfrm>
    </dsp:sp>
    <dsp:sp modelId="{A1A76DF3-9D86-4C83-9807-F33AD0B3CCD2}">
      <dsp:nvSpPr>
        <dsp:cNvPr id="0" name=""/>
        <dsp:cNvSpPr/>
      </dsp:nvSpPr>
      <dsp:spPr>
        <a:xfrm>
          <a:off x="0" y="1865715"/>
          <a:ext cx="11582400" cy="10741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58216" rIns="8989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dirty="0">
              <a:solidFill>
                <a:schemeClr val="tx2"/>
              </a:solidFill>
            </a:rPr>
            <a:t>Budget-to-actual analysis.</a:t>
          </a:r>
          <a:endParaRPr lang="en-US" sz="1800" kern="1200" dirty="0">
            <a:solidFill>
              <a:schemeClr val="tx2"/>
            </a:solidFill>
          </a:endParaRPr>
        </a:p>
        <a:p>
          <a:pPr marL="171450" lvl="1" indent="-171450" algn="l" defTabSz="800100">
            <a:lnSpc>
              <a:spcPct val="90000"/>
            </a:lnSpc>
            <a:spcBef>
              <a:spcPct val="0"/>
            </a:spcBef>
            <a:spcAft>
              <a:spcPct val="15000"/>
            </a:spcAft>
            <a:buChar char="•"/>
          </a:pPr>
          <a:r>
            <a:rPr lang="en-US" sz="1800" kern="1200" baseline="0" dirty="0">
              <a:solidFill>
                <a:schemeClr val="tx2"/>
              </a:solidFill>
            </a:rPr>
            <a:t>Supplemental appropriations.</a:t>
          </a:r>
          <a:endParaRPr lang="en-US" sz="1800" kern="1200" dirty="0">
            <a:solidFill>
              <a:schemeClr val="tx2"/>
            </a:solidFill>
          </a:endParaRPr>
        </a:p>
      </dsp:txBody>
      <dsp:txXfrm>
        <a:off x="0" y="1865715"/>
        <a:ext cx="11582400" cy="1074150"/>
      </dsp:txXfrm>
    </dsp:sp>
    <dsp:sp modelId="{122A09B9-5832-4CAF-8B2A-A6FD866A5A98}">
      <dsp:nvSpPr>
        <dsp:cNvPr id="0" name=""/>
        <dsp:cNvSpPr/>
      </dsp:nvSpPr>
      <dsp:spPr>
        <a:xfrm>
          <a:off x="579120" y="1540994"/>
          <a:ext cx="810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Analysis of year-to-date expenditures</a:t>
          </a:r>
          <a:endParaRPr lang="en-US" sz="2400" kern="1200"/>
        </a:p>
      </dsp:txBody>
      <dsp:txXfrm>
        <a:off x="610823" y="1572697"/>
        <a:ext cx="8044274" cy="586034"/>
      </dsp:txXfrm>
    </dsp:sp>
    <dsp:sp modelId="{975E2970-3301-44CE-86E0-8C4619512CA7}">
      <dsp:nvSpPr>
        <dsp:cNvPr id="0" name=""/>
        <dsp:cNvSpPr/>
      </dsp:nvSpPr>
      <dsp:spPr>
        <a:xfrm>
          <a:off x="0" y="3383385"/>
          <a:ext cx="11582400" cy="5544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4FF1A5E-3AD0-463A-A212-43D6EA3EB4B1}">
      <dsp:nvSpPr>
        <dsp:cNvPr id="0" name=""/>
        <dsp:cNvSpPr/>
      </dsp:nvSpPr>
      <dsp:spPr>
        <a:xfrm>
          <a:off x="579120" y="3058664"/>
          <a:ext cx="810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Projection of year-end results (including revenues, expenditures, and changes to fund balance)</a:t>
          </a:r>
          <a:endParaRPr lang="en-US" sz="2400" kern="1200"/>
        </a:p>
      </dsp:txBody>
      <dsp:txXfrm>
        <a:off x="610823" y="3090367"/>
        <a:ext cx="8044274" cy="586034"/>
      </dsp:txXfrm>
    </dsp:sp>
    <dsp:sp modelId="{809E8CCB-8BB1-4EFF-8E62-4AA553EC3D5B}">
      <dsp:nvSpPr>
        <dsp:cNvPr id="0" name=""/>
        <dsp:cNvSpPr/>
      </dsp:nvSpPr>
      <dsp:spPr>
        <a:xfrm>
          <a:off x="0" y="4381305"/>
          <a:ext cx="11582400" cy="107415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8923" tIns="458216" rIns="8989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baseline="0">
              <a:solidFill>
                <a:schemeClr val="tx2"/>
              </a:solidFill>
            </a:rPr>
            <a:t>What’s changed?</a:t>
          </a:r>
          <a:endParaRPr lang="en-US" sz="1800" kern="1200">
            <a:solidFill>
              <a:schemeClr val="tx2"/>
            </a:solidFill>
          </a:endParaRPr>
        </a:p>
        <a:p>
          <a:pPr marL="171450" lvl="1" indent="-171450" algn="l" defTabSz="800100">
            <a:lnSpc>
              <a:spcPct val="90000"/>
            </a:lnSpc>
            <a:spcBef>
              <a:spcPct val="0"/>
            </a:spcBef>
            <a:spcAft>
              <a:spcPct val="15000"/>
            </a:spcAft>
            <a:buChar char="•"/>
          </a:pPr>
          <a:r>
            <a:rPr lang="en-US" sz="1800" kern="1200" baseline="0">
              <a:solidFill>
                <a:schemeClr val="tx2"/>
              </a:solidFill>
            </a:rPr>
            <a:t>What’s been added to the budget?</a:t>
          </a:r>
          <a:endParaRPr lang="en-US" sz="1800" kern="1200">
            <a:solidFill>
              <a:schemeClr val="tx2"/>
            </a:solidFill>
          </a:endParaRPr>
        </a:p>
      </dsp:txBody>
      <dsp:txXfrm>
        <a:off x="0" y="4381305"/>
        <a:ext cx="11582400" cy="1074150"/>
      </dsp:txXfrm>
    </dsp:sp>
    <dsp:sp modelId="{DEB14300-8664-4C03-8FD9-5D96F746A13F}">
      <dsp:nvSpPr>
        <dsp:cNvPr id="0" name=""/>
        <dsp:cNvSpPr/>
      </dsp:nvSpPr>
      <dsp:spPr>
        <a:xfrm>
          <a:off x="579120" y="4056585"/>
          <a:ext cx="8107680" cy="64944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451" tIns="0" rIns="306451" bIns="0" numCol="1" spcCol="1270" anchor="ctr" anchorCtr="0">
          <a:noAutofit/>
        </a:bodyPr>
        <a:lstStyle/>
        <a:p>
          <a:pPr marL="0" lvl="0" indent="0" algn="l" defTabSz="1066800">
            <a:lnSpc>
              <a:spcPct val="90000"/>
            </a:lnSpc>
            <a:spcBef>
              <a:spcPct val="0"/>
            </a:spcBef>
            <a:spcAft>
              <a:spcPct val="35000"/>
            </a:spcAft>
            <a:buNone/>
          </a:pPr>
          <a:r>
            <a:rPr lang="en-US" sz="2400" kern="1200" baseline="0"/>
            <a:t>Identification of </a:t>
          </a:r>
          <a:r>
            <a:rPr lang="en-US" sz="2400" i="1" u="sng" kern="1200" baseline="0"/>
            <a:t>significant</a:t>
          </a:r>
          <a:r>
            <a:rPr lang="en-US" sz="2400" kern="1200" baseline="0"/>
            <a:t> variances or unknowns</a:t>
          </a:r>
          <a:endParaRPr lang="en-US" sz="2400" kern="1200"/>
        </a:p>
      </dsp:txBody>
      <dsp:txXfrm>
        <a:off x="610823" y="4088288"/>
        <a:ext cx="8044274" cy="58603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A101-89D6-45A7-925E-7917CA722FF9}">
      <dsp:nvSpPr>
        <dsp:cNvPr id="0" name=""/>
        <dsp:cNvSpPr/>
      </dsp:nvSpPr>
      <dsp:spPr>
        <a:xfrm>
          <a:off x="140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solidFill>
                <a:schemeClr val="tx2"/>
              </a:solidFill>
            </a:rPr>
            <a:t>Do your agencies monitor the budget throughout the year on a periodic basis?</a:t>
          </a:r>
          <a:endParaRPr lang="en-US" sz="2800" kern="1200" dirty="0">
            <a:solidFill>
              <a:schemeClr val="tx2"/>
            </a:solidFill>
          </a:endParaRPr>
        </a:p>
      </dsp:txBody>
      <dsp:txXfrm>
        <a:off x="1404" y="1629960"/>
        <a:ext cx="5477145" cy="2573621"/>
      </dsp:txXfrm>
    </dsp:sp>
    <dsp:sp modelId="{85E3F79B-8DCB-4BE7-8184-96C319CDB012}">
      <dsp:nvSpPr>
        <dsp:cNvPr id="0" name=""/>
        <dsp:cNvSpPr/>
      </dsp:nvSpPr>
      <dsp:spPr>
        <a:xfrm>
          <a:off x="2096571"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2285020" y="617385"/>
        <a:ext cx="909912" cy="909912"/>
      </dsp:txXfrm>
    </dsp:sp>
    <dsp:sp modelId="{C9DA263B-F48C-49C9-BFCB-02DEF95AD1D7}">
      <dsp:nvSpPr>
        <dsp:cNvPr id="0" name=""/>
        <dsp:cNvSpPr/>
      </dsp:nvSpPr>
      <dsp:spPr>
        <a:xfrm>
          <a:off x="140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30E84A-0CDA-4514-A94D-769EB47FF54F}">
      <dsp:nvSpPr>
        <dsp:cNvPr id="0" name=""/>
        <dsp:cNvSpPr/>
      </dsp:nvSpPr>
      <dsp:spPr>
        <a:xfrm>
          <a:off x="602626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solidFill>
                <a:schemeClr val="tx2"/>
              </a:solidFill>
            </a:rPr>
            <a:t>Do your agencies conduct monitoring within the budget system or utilizing Excel-based tools?</a:t>
          </a:r>
          <a:endParaRPr lang="en-US" sz="2800" kern="1200" dirty="0">
            <a:solidFill>
              <a:schemeClr val="tx2"/>
            </a:solidFill>
          </a:endParaRPr>
        </a:p>
      </dsp:txBody>
      <dsp:txXfrm>
        <a:off x="6026264" y="1629960"/>
        <a:ext cx="5477145" cy="2573621"/>
      </dsp:txXfrm>
    </dsp:sp>
    <dsp:sp modelId="{127A905E-4BD6-423B-9E2F-2402E942B823}">
      <dsp:nvSpPr>
        <dsp:cNvPr id="0" name=""/>
        <dsp:cNvSpPr/>
      </dsp:nvSpPr>
      <dsp:spPr>
        <a:xfrm>
          <a:off x="8121432"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8309881" y="617385"/>
        <a:ext cx="909912" cy="909912"/>
      </dsp:txXfrm>
    </dsp:sp>
    <dsp:sp modelId="{D2BE07C2-BBD7-45CD-82F1-73A0A26D05DC}">
      <dsp:nvSpPr>
        <dsp:cNvPr id="0" name=""/>
        <dsp:cNvSpPr/>
      </dsp:nvSpPr>
      <dsp:spPr>
        <a:xfrm>
          <a:off x="602626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B2354-C9B6-44C4-905C-BF40BE8F38E8}">
      <dsp:nvSpPr>
        <dsp:cNvPr id="0" name=""/>
        <dsp:cNvSpPr/>
      </dsp:nvSpPr>
      <dsp:spPr>
        <a:xfrm>
          <a:off x="56" y="26447"/>
          <a:ext cx="5412283" cy="1409596"/>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baseline="0" dirty="0"/>
            <a:t>Not all budget variances require formally amending </a:t>
          </a:r>
          <a:br>
            <a:rPr lang="en-US" sz="3100" kern="1200" baseline="0" dirty="0"/>
          </a:br>
          <a:r>
            <a:rPr lang="en-US" sz="3100" kern="1200" baseline="0" dirty="0"/>
            <a:t>the budget</a:t>
          </a:r>
          <a:endParaRPr lang="en-US" sz="3100" kern="1200" dirty="0"/>
        </a:p>
      </dsp:txBody>
      <dsp:txXfrm>
        <a:off x="56" y="26447"/>
        <a:ext cx="5412283" cy="1409596"/>
      </dsp:txXfrm>
    </dsp:sp>
    <dsp:sp modelId="{10F823FC-4D8C-4282-A19C-8E0EA0982B60}">
      <dsp:nvSpPr>
        <dsp:cNvPr id="0" name=""/>
        <dsp:cNvSpPr/>
      </dsp:nvSpPr>
      <dsp:spPr>
        <a:xfrm>
          <a:off x="56" y="1436044"/>
          <a:ext cx="5412283" cy="391437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600"/>
            </a:spcAft>
            <a:buChar char="•"/>
          </a:pPr>
          <a:r>
            <a:rPr lang="en-US" sz="2200" kern="1200" baseline="0" dirty="0">
              <a:solidFill>
                <a:schemeClr val="tx2"/>
              </a:solidFill>
            </a:rPr>
            <a:t>Internal responses from the budget office may suffice.</a:t>
          </a:r>
          <a:endParaRPr lang="en-US" sz="2200" kern="1200" dirty="0">
            <a:solidFill>
              <a:schemeClr val="tx2"/>
            </a:solidFill>
          </a:endParaRPr>
        </a:p>
        <a:p>
          <a:pPr marL="228600" lvl="1" indent="-228600" algn="l" defTabSz="977900">
            <a:lnSpc>
              <a:spcPct val="100000"/>
            </a:lnSpc>
            <a:spcBef>
              <a:spcPct val="0"/>
            </a:spcBef>
            <a:spcAft>
              <a:spcPts val="600"/>
            </a:spcAft>
            <a:buChar char="•"/>
          </a:pPr>
          <a:r>
            <a:rPr lang="en-US" sz="2200" kern="1200" baseline="0" dirty="0">
              <a:solidFill>
                <a:schemeClr val="tx2"/>
              </a:solidFill>
            </a:rPr>
            <a:t>Contingency funds can be used to address some smaller concerns.</a:t>
          </a:r>
          <a:endParaRPr lang="en-US" sz="2200" kern="1200" dirty="0">
            <a:solidFill>
              <a:schemeClr val="tx2"/>
            </a:solidFill>
          </a:endParaRPr>
        </a:p>
        <a:p>
          <a:pPr marL="228600" lvl="1" indent="-228600" algn="l" defTabSz="977900">
            <a:lnSpc>
              <a:spcPct val="100000"/>
            </a:lnSpc>
            <a:spcBef>
              <a:spcPct val="0"/>
            </a:spcBef>
            <a:spcAft>
              <a:spcPts val="600"/>
            </a:spcAft>
            <a:buChar char="•"/>
          </a:pPr>
          <a:r>
            <a:rPr lang="en-US" sz="2200" kern="1200" baseline="0" dirty="0">
              <a:solidFill>
                <a:schemeClr val="tx2"/>
              </a:solidFill>
            </a:rPr>
            <a:t>Positive revenue variances in one area may offset negative variances elsewhere.</a:t>
          </a:r>
          <a:endParaRPr lang="en-US" sz="2200" kern="1200" dirty="0">
            <a:solidFill>
              <a:schemeClr val="tx2"/>
            </a:solidFill>
          </a:endParaRPr>
        </a:p>
        <a:p>
          <a:pPr marL="228600" lvl="1" indent="-228600" algn="l" defTabSz="977900">
            <a:lnSpc>
              <a:spcPct val="100000"/>
            </a:lnSpc>
            <a:spcBef>
              <a:spcPct val="0"/>
            </a:spcBef>
            <a:spcAft>
              <a:spcPts val="600"/>
            </a:spcAft>
            <a:buChar char="•"/>
          </a:pPr>
          <a:r>
            <a:rPr lang="en-US" sz="2200" kern="1200" baseline="0" dirty="0">
              <a:solidFill>
                <a:schemeClr val="tx2"/>
              </a:solidFill>
            </a:rPr>
            <a:t>Expenditure savings may offset other areas where spending currently exceeds or is projected to exceed the budget (if within the same legally-separate area of the budget).</a:t>
          </a:r>
          <a:endParaRPr lang="en-US" sz="2200" kern="1200" dirty="0">
            <a:solidFill>
              <a:schemeClr val="tx2"/>
            </a:solidFill>
          </a:endParaRPr>
        </a:p>
      </dsp:txBody>
      <dsp:txXfrm>
        <a:off x="56" y="1436044"/>
        <a:ext cx="5412283" cy="3914370"/>
      </dsp:txXfrm>
    </dsp:sp>
    <dsp:sp modelId="{9D11C4FF-8FD0-46B2-91AE-B96ADD9880B7}">
      <dsp:nvSpPr>
        <dsp:cNvPr id="0" name=""/>
        <dsp:cNvSpPr/>
      </dsp:nvSpPr>
      <dsp:spPr>
        <a:xfrm>
          <a:off x="6170059" y="26447"/>
          <a:ext cx="5412283" cy="1409596"/>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baseline="0"/>
            <a:t>When do you act?</a:t>
          </a:r>
          <a:endParaRPr lang="en-US" sz="3100" kern="1200"/>
        </a:p>
      </dsp:txBody>
      <dsp:txXfrm>
        <a:off x="6170059" y="26447"/>
        <a:ext cx="5412283" cy="1409596"/>
      </dsp:txXfrm>
    </dsp:sp>
    <dsp:sp modelId="{67934D81-E18A-4728-9028-9162DCC07BB3}">
      <dsp:nvSpPr>
        <dsp:cNvPr id="0" name=""/>
        <dsp:cNvSpPr/>
      </dsp:nvSpPr>
      <dsp:spPr>
        <a:xfrm>
          <a:off x="6170059" y="1436044"/>
          <a:ext cx="5412283" cy="391437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600"/>
            </a:spcAft>
            <a:buChar char="•"/>
          </a:pPr>
          <a:r>
            <a:rPr lang="en-US" sz="2200" kern="1200" baseline="0" dirty="0">
              <a:solidFill>
                <a:schemeClr val="tx2"/>
              </a:solidFill>
            </a:rPr>
            <a:t>Wait for actual spending to exceed budget.</a:t>
          </a:r>
          <a:endParaRPr lang="en-US" sz="2200" kern="1200" dirty="0">
            <a:solidFill>
              <a:schemeClr val="tx2"/>
            </a:solidFill>
          </a:endParaRPr>
        </a:p>
        <a:p>
          <a:pPr marL="228600" lvl="1" indent="-228600" algn="l" defTabSz="977900">
            <a:lnSpc>
              <a:spcPct val="100000"/>
            </a:lnSpc>
            <a:spcBef>
              <a:spcPct val="0"/>
            </a:spcBef>
            <a:spcAft>
              <a:spcPts val="600"/>
            </a:spcAft>
            <a:buChar char="•"/>
          </a:pPr>
          <a:r>
            <a:rPr lang="en-US" sz="2200" kern="1200" baseline="0" dirty="0">
              <a:solidFill>
                <a:schemeClr val="tx2"/>
              </a:solidFill>
            </a:rPr>
            <a:t>Act on projections.</a:t>
          </a:r>
          <a:endParaRPr lang="en-US" sz="2200" kern="1200" dirty="0">
            <a:solidFill>
              <a:schemeClr val="tx2"/>
            </a:solidFill>
          </a:endParaRPr>
        </a:p>
        <a:p>
          <a:pPr marL="228600" lvl="1" indent="-228600" algn="l" defTabSz="977900">
            <a:lnSpc>
              <a:spcPct val="100000"/>
            </a:lnSpc>
            <a:spcBef>
              <a:spcPct val="0"/>
            </a:spcBef>
            <a:spcAft>
              <a:spcPts val="600"/>
            </a:spcAft>
            <a:buChar char="•"/>
          </a:pPr>
          <a:r>
            <a:rPr lang="en-US" sz="2200" kern="1200" baseline="0" dirty="0">
              <a:solidFill>
                <a:schemeClr val="tx2"/>
              </a:solidFill>
            </a:rPr>
            <a:t>What variances are significant?</a:t>
          </a:r>
          <a:endParaRPr lang="en-US" sz="2200" kern="1200" dirty="0">
            <a:solidFill>
              <a:schemeClr val="tx2"/>
            </a:solidFill>
          </a:endParaRPr>
        </a:p>
      </dsp:txBody>
      <dsp:txXfrm>
        <a:off x="6170059" y="1436044"/>
        <a:ext cx="5412283" cy="3914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66B9E-1276-4E18-8403-6F95E807BC7C}">
      <dsp:nvSpPr>
        <dsp:cNvPr id="0" name=""/>
        <dsp:cNvSpPr/>
      </dsp:nvSpPr>
      <dsp:spPr>
        <a:xfrm rot="5400000">
          <a:off x="5889788" y="-1221137"/>
          <a:ext cx="3972486"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00000"/>
            </a:lnSpc>
            <a:spcBef>
              <a:spcPct val="0"/>
            </a:spcBef>
            <a:spcAft>
              <a:spcPts val="1200"/>
            </a:spcAft>
            <a:buChar char="•"/>
          </a:pPr>
          <a:r>
            <a:rPr lang="en-US" sz="3200" kern="1200" baseline="0" dirty="0">
              <a:solidFill>
                <a:schemeClr val="tx2"/>
              </a:solidFill>
            </a:rPr>
            <a:t>Medicare ‘toggle’ (conversion to Medicare upon being eligible).</a:t>
          </a:r>
          <a:endParaRPr lang="en-US" sz="3200" kern="1200" dirty="0">
            <a:solidFill>
              <a:schemeClr val="tx2"/>
            </a:solidFill>
          </a:endParaRPr>
        </a:p>
        <a:p>
          <a:pPr marL="285750" lvl="1" indent="-285750" algn="l" defTabSz="1422400">
            <a:lnSpc>
              <a:spcPct val="100000"/>
            </a:lnSpc>
            <a:spcBef>
              <a:spcPct val="0"/>
            </a:spcBef>
            <a:spcAft>
              <a:spcPts val="1200"/>
            </a:spcAft>
            <a:buChar char="•"/>
          </a:pPr>
          <a:r>
            <a:rPr lang="en-US" sz="3200" kern="1200" baseline="0" dirty="0">
              <a:solidFill>
                <a:schemeClr val="tx2"/>
              </a:solidFill>
            </a:rPr>
            <a:t>Insured plans (where insurer assumes risk of healthcare liability and employer only risk is for premiums).</a:t>
          </a:r>
          <a:endParaRPr lang="en-US" sz="3200" kern="1200" dirty="0">
            <a:solidFill>
              <a:schemeClr val="tx2"/>
            </a:solidFill>
          </a:endParaRPr>
        </a:p>
        <a:p>
          <a:pPr marL="285750" lvl="1" indent="-285750" algn="l" defTabSz="1422400">
            <a:lnSpc>
              <a:spcPct val="100000"/>
            </a:lnSpc>
            <a:spcBef>
              <a:spcPct val="0"/>
            </a:spcBef>
            <a:spcAft>
              <a:spcPts val="1200"/>
            </a:spcAft>
            <a:buChar char="•"/>
          </a:pPr>
          <a:r>
            <a:rPr lang="en-US" sz="3200" kern="1200" baseline="0" dirty="0">
              <a:solidFill>
                <a:schemeClr val="tx2"/>
              </a:solidFill>
            </a:rPr>
            <a:t>Changes in Legislation (both State and Federal).</a:t>
          </a:r>
          <a:endParaRPr lang="en-US" sz="3200" kern="1200" dirty="0">
            <a:solidFill>
              <a:schemeClr val="tx2"/>
            </a:solidFill>
          </a:endParaRPr>
        </a:p>
      </dsp:txBody>
      <dsp:txXfrm rot="-5400000">
        <a:off x="4169664" y="692908"/>
        <a:ext cx="7218815" cy="3584644"/>
      </dsp:txXfrm>
    </dsp:sp>
    <dsp:sp modelId="{78B329C2-2570-48DE-9C00-868AC343C7C5}">
      <dsp:nvSpPr>
        <dsp:cNvPr id="0" name=""/>
        <dsp:cNvSpPr/>
      </dsp:nvSpPr>
      <dsp:spPr>
        <a:xfrm>
          <a:off x="0" y="2426"/>
          <a:ext cx="4169664" cy="496560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dirty="0"/>
            <a:t>Liability may be heavily influenced by:</a:t>
          </a:r>
          <a:endParaRPr lang="en-US" sz="4800" kern="1200" dirty="0"/>
        </a:p>
      </dsp:txBody>
      <dsp:txXfrm>
        <a:off x="203546" y="205972"/>
        <a:ext cx="3762572" cy="45585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EB1AC-B5BD-4B59-ABD8-2E0D5D0343B1}">
      <dsp:nvSpPr>
        <dsp:cNvPr id="0" name=""/>
        <dsp:cNvSpPr/>
      </dsp:nvSpPr>
      <dsp:spPr>
        <a:xfrm rot="5400000">
          <a:off x="5868572" y="-1197043"/>
          <a:ext cx="4014919" cy="7412736"/>
        </a:xfrm>
        <a:prstGeom prst="round2SameRect">
          <a:avLst/>
        </a:prstGeom>
        <a:solidFill>
          <a:schemeClr val="accent4">
            <a:lumMod val="20000"/>
            <a:lumOff val="80000"/>
            <a:alpha val="90000"/>
          </a:schemeClr>
        </a:solidFill>
        <a:ln w="28575"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100000"/>
            </a:lnSpc>
            <a:spcBef>
              <a:spcPct val="0"/>
            </a:spcBef>
            <a:spcAft>
              <a:spcPts val="1200"/>
            </a:spcAft>
            <a:buChar char="•"/>
          </a:pPr>
          <a:r>
            <a:rPr lang="en-US" sz="2800" kern="1200" baseline="0" dirty="0">
              <a:solidFill>
                <a:schemeClr val="tx2"/>
              </a:solidFill>
            </a:rPr>
            <a:t>A forecast is a prediction concerning future conditions that are likely to affect an organization. A forecast identifies trends in external and internal historical data, and projects those trends.</a:t>
          </a:r>
          <a:endParaRPr lang="en-US" sz="2800" kern="1200" dirty="0">
            <a:solidFill>
              <a:schemeClr val="tx2"/>
            </a:solidFill>
          </a:endParaRPr>
        </a:p>
        <a:p>
          <a:pPr marL="285750" lvl="1" indent="-285750" algn="l" defTabSz="1244600">
            <a:lnSpc>
              <a:spcPct val="100000"/>
            </a:lnSpc>
            <a:spcBef>
              <a:spcPct val="0"/>
            </a:spcBef>
            <a:spcAft>
              <a:spcPts val="1200"/>
            </a:spcAft>
            <a:buChar char="•"/>
          </a:pPr>
          <a:r>
            <a:rPr lang="en-US" sz="2800" kern="1200" baseline="0" dirty="0">
              <a:solidFill>
                <a:schemeClr val="tx2"/>
              </a:solidFill>
            </a:rPr>
            <a:t>Financial forecasting refers to the use of analytical techniques to produce estimates of future inflow of financial resources.</a:t>
          </a:r>
          <a:endParaRPr lang="en-US" sz="2800" kern="1200" dirty="0">
            <a:solidFill>
              <a:schemeClr val="tx2"/>
            </a:solidFill>
          </a:endParaRPr>
        </a:p>
      </dsp:txBody>
      <dsp:txXfrm rot="-5400000">
        <a:off x="4169664" y="697857"/>
        <a:ext cx="7216744" cy="3622935"/>
      </dsp:txXfrm>
    </dsp:sp>
    <dsp:sp modelId="{B1ABD7F1-5612-4543-B784-305D62EF599C}">
      <dsp:nvSpPr>
        <dsp:cNvPr id="0" name=""/>
        <dsp:cNvSpPr/>
      </dsp:nvSpPr>
      <dsp:spPr>
        <a:xfrm>
          <a:off x="0" y="0"/>
          <a:ext cx="4169664" cy="5018649"/>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b="1" kern="1200" baseline="0" dirty="0">
              <a:latin typeface="+mj-lt"/>
            </a:rPr>
            <a:t>DEFINITION</a:t>
          </a:r>
          <a:endParaRPr lang="en-US" sz="6000" b="1" kern="1200" dirty="0">
            <a:latin typeface="+mj-lt"/>
          </a:endParaRPr>
        </a:p>
      </dsp:txBody>
      <dsp:txXfrm>
        <a:off x="203546" y="203546"/>
        <a:ext cx="3762572" cy="461155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1E845-634E-4F98-901A-BB4B208E0B5B}">
      <dsp:nvSpPr>
        <dsp:cNvPr id="0" name=""/>
        <dsp:cNvSpPr/>
      </dsp:nvSpPr>
      <dsp:spPr>
        <a:xfrm>
          <a:off x="0" y="4861266"/>
          <a:ext cx="11582400" cy="63803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Conduct a sensitivity analysis.</a:t>
          </a:r>
          <a:endParaRPr lang="en-US" sz="2300" kern="1200"/>
        </a:p>
      </dsp:txBody>
      <dsp:txXfrm>
        <a:off x="0" y="4861266"/>
        <a:ext cx="11582400" cy="638038"/>
      </dsp:txXfrm>
    </dsp:sp>
    <dsp:sp modelId="{53927281-5399-47A1-BCFC-0E915B1CD1E6}">
      <dsp:nvSpPr>
        <dsp:cNvPr id="0" name=""/>
        <dsp:cNvSpPr/>
      </dsp:nvSpPr>
      <dsp:spPr>
        <a:xfrm rot="10800000">
          <a:off x="0" y="3889533"/>
          <a:ext cx="11582400" cy="981303"/>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Prepare the initial forecast.</a:t>
          </a:r>
          <a:endParaRPr lang="en-US" sz="2300" kern="1200"/>
        </a:p>
      </dsp:txBody>
      <dsp:txXfrm rot="10800000">
        <a:off x="0" y="3889533"/>
        <a:ext cx="11582400" cy="637621"/>
      </dsp:txXfrm>
    </dsp:sp>
    <dsp:sp modelId="{384AF802-5189-47A4-881A-3227FE0AD097}">
      <dsp:nvSpPr>
        <dsp:cNvPr id="0" name=""/>
        <dsp:cNvSpPr/>
      </dsp:nvSpPr>
      <dsp:spPr>
        <a:xfrm rot="10800000">
          <a:off x="0" y="2917801"/>
          <a:ext cx="11582400" cy="981303"/>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Determine the best methods for forecasting the given data.</a:t>
          </a:r>
          <a:endParaRPr lang="en-US" sz="2300" kern="1200"/>
        </a:p>
      </dsp:txBody>
      <dsp:txXfrm rot="10800000">
        <a:off x="0" y="2917801"/>
        <a:ext cx="11582400" cy="637621"/>
      </dsp:txXfrm>
    </dsp:sp>
    <dsp:sp modelId="{12DB4846-9BA6-4445-969A-A7EFE2E81515}">
      <dsp:nvSpPr>
        <dsp:cNvPr id="0" name=""/>
        <dsp:cNvSpPr/>
      </dsp:nvSpPr>
      <dsp:spPr>
        <a:xfrm rot="10800000">
          <a:off x="0" y="1946068"/>
          <a:ext cx="11582400" cy="981303"/>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Gather required historical, current, and future information impacting the forecast.</a:t>
          </a:r>
          <a:endParaRPr lang="en-US" sz="2300" kern="1200"/>
        </a:p>
      </dsp:txBody>
      <dsp:txXfrm rot="10800000">
        <a:off x="0" y="1946068"/>
        <a:ext cx="11582400" cy="637621"/>
      </dsp:txXfrm>
    </dsp:sp>
    <dsp:sp modelId="{7E1B763B-D748-437A-BBF8-8BA50B928CF0}">
      <dsp:nvSpPr>
        <dsp:cNvPr id="0" name=""/>
        <dsp:cNvSpPr/>
      </dsp:nvSpPr>
      <dsp:spPr>
        <a:xfrm rot="10800000">
          <a:off x="0" y="974335"/>
          <a:ext cx="11582400" cy="981303"/>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Identify key drivers of the forecast and related issues such as volatility, seasonality, etc.</a:t>
          </a:r>
          <a:endParaRPr lang="en-US" sz="2300" kern="1200"/>
        </a:p>
      </dsp:txBody>
      <dsp:txXfrm rot="10800000">
        <a:off x="0" y="974335"/>
        <a:ext cx="11582400" cy="637621"/>
      </dsp:txXfrm>
    </dsp:sp>
    <dsp:sp modelId="{74524F74-7B24-4159-AACF-A93F455D1BCF}">
      <dsp:nvSpPr>
        <dsp:cNvPr id="0" name=""/>
        <dsp:cNvSpPr/>
      </dsp:nvSpPr>
      <dsp:spPr>
        <a:xfrm rot="10800000">
          <a:off x="0" y="2602"/>
          <a:ext cx="11582400" cy="981303"/>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a:t>Determine the scope of the needed forecasting.</a:t>
          </a:r>
          <a:endParaRPr lang="en-US" sz="2300" kern="1200"/>
        </a:p>
      </dsp:txBody>
      <dsp:txXfrm rot="10800000">
        <a:off x="0" y="2602"/>
        <a:ext cx="11582400" cy="63762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4BCBA-0A5C-4E22-8D5F-8A7159039124}">
      <dsp:nvSpPr>
        <dsp:cNvPr id="0" name=""/>
        <dsp:cNvSpPr/>
      </dsp:nvSpPr>
      <dsp:spPr>
        <a:xfrm>
          <a:off x="0" y="0"/>
          <a:ext cx="9845039" cy="1379612"/>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244600">
            <a:lnSpc>
              <a:spcPct val="90000"/>
            </a:lnSpc>
            <a:spcBef>
              <a:spcPct val="0"/>
            </a:spcBef>
            <a:spcAft>
              <a:spcPct val="35000"/>
            </a:spcAft>
            <a:buNone/>
          </a:pPr>
          <a:r>
            <a:rPr lang="en-US" sz="2800" b="1" kern="1200" dirty="0"/>
            <a:t>Determine whether your forecast can be:</a:t>
          </a:r>
          <a:endParaRPr lang="en-US" sz="2800" kern="1200" dirty="0"/>
        </a:p>
        <a:p>
          <a:pPr marL="228600" lvl="1" indent="-228600" algn="l" defTabSz="889000">
            <a:lnSpc>
              <a:spcPct val="90000"/>
            </a:lnSpc>
            <a:spcBef>
              <a:spcPct val="0"/>
            </a:spcBef>
            <a:spcAft>
              <a:spcPct val="15000"/>
            </a:spcAft>
            <a:buChar char="•"/>
          </a:pPr>
          <a:r>
            <a:rPr lang="en-US" sz="2000" b="1" kern="1200" dirty="0"/>
            <a:t>Effectively prepared using qualitative techniques.</a:t>
          </a:r>
          <a:endParaRPr lang="en-US" sz="2000" kern="1200" dirty="0"/>
        </a:p>
        <a:p>
          <a:pPr marL="228600" lvl="1" indent="-228600" algn="l" defTabSz="889000">
            <a:lnSpc>
              <a:spcPct val="90000"/>
            </a:lnSpc>
            <a:spcBef>
              <a:spcPct val="0"/>
            </a:spcBef>
            <a:spcAft>
              <a:spcPct val="15000"/>
            </a:spcAft>
            <a:buChar char="•"/>
          </a:pPr>
          <a:r>
            <a:rPr lang="en-US" sz="2000" b="1" kern="1200" dirty="0"/>
            <a:t>If not, employ quantitative techniques.</a:t>
          </a:r>
          <a:endParaRPr lang="en-US" sz="2000" kern="1200" dirty="0"/>
        </a:p>
      </dsp:txBody>
      <dsp:txXfrm>
        <a:off x="40407" y="40407"/>
        <a:ext cx="8419102" cy="1298798"/>
      </dsp:txXfrm>
    </dsp:sp>
    <dsp:sp modelId="{7D97E430-EB74-44EC-B88D-EC1703F2DE70}">
      <dsp:nvSpPr>
        <dsp:cNvPr id="0" name=""/>
        <dsp:cNvSpPr/>
      </dsp:nvSpPr>
      <dsp:spPr>
        <a:xfrm>
          <a:off x="1737359" y="1686193"/>
          <a:ext cx="9845039" cy="13796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necessary, determine the appropriate quantitative forecasting methodology.</a:t>
          </a:r>
        </a:p>
      </dsp:txBody>
      <dsp:txXfrm>
        <a:off x="1777766" y="1726600"/>
        <a:ext cx="7130117" cy="1298798"/>
      </dsp:txXfrm>
    </dsp:sp>
    <dsp:sp modelId="{3497E339-76C7-4151-ADCB-EE2A7703669B}">
      <dsp:nvSpPr>
        <dsp:cNvPr id="0" name=""/>
        <dsp:cNvSpPr/>
      </dsp:nvSpPr>
      <dsp:spPr>
        <a:xfrm>
          <a:off x="8948290" y="1084528"/>
          <a:ext cx="896748" cy="896748"/>
        </a:xfrm>
        <a:prstGeom prst="downArrow">
          <a:avLst>
            <a:gd name="adj1" fmla="val 55000"/>
            <a:gd name="adj2" fmla="val 45000"/>
          </a:avLst>
        </a:prstGeom>
        <a:solidFill>
          <a:schemeClr val="tx1">
            <a:lumMod val="65000"/>
            <a:lumOff val="35000"/>
          </a:schemeClr>
        </a:solidFill>
        <a:ln w="28575" cap="flat" cmpd="sng" algn="ctr">
          <a:solidFill>
            <a:schemeClr val="bg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50058" y="1084528"/>
        <a:ext cx="493212" cy="67480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A101-89D6-45A7-925E-7917CA722FF9}">
      <dsp:nvSpPr>
        <dsp:cNvPr id="0" name=""/>
        <dsp:cNvSpPr/>
      </dsp:nvSpPr>
      <dsp:spPr>
        <a:xfrm>
          <a:off x="140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t>Does your agency analyze year-to-date data and adjust the budget based on forecasting expected trends?</a:t>
          </a:r>
        </a:p>
      </dsp:txBody>
      <dsp:txXfrm>
        <a:off x="1404" y="1629960"/>
        <a:ext cx="5477145" cy="2573621"/>
      </dsp:txXfrm>
    </dsp:sp>
    <dsp:sp modelId="{85E3F79B-8DCB-4BE7-8184-96C319CDB012}">
      <dsp:nvSpPr>
        <dsp:cNvPr id="0" name=""/>
        <dsp:cNvSpPr/>
      </dsp:nvSpPr>
      <dsp:spPr>
        <a:xfrm>
          <a:off x="2096571"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2285020" y="617385"/>
        <a:ext cx="909912" cy="909912"/>
      </dsp:txXfrm>
    </dsp:sp>
    <dsp:sp modelId="{C9DA263B-F48C-49C9-BFCB-02DEF95AD1D7}">
      <dsp:nvSpPr>
        <dsp:cNvPr id="0" name=""/>
        <dsp:cNvSpPr/>
      </dsp:nvSpPr>
      <dsp:spPr>
        <a:xfrm>
          <a:off x="140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30E84A-0CDA-4514-A94D-769EB47FF54F}">
      <dsp:nvSpPr>
        <dsp:cNvPr id="0" name=""/>
        <dsp:cNvSpPr/>
      </dsp:nvSpPr>
      <dsp:spPr>
        <a:xfrm>
          <a:off x="602626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t>Are there changes that you might consider making to your existing forecasting methodologies?</a:t>
          </a:r>
          <a:endParaRPr lang="en-US" sz="2800" kern="1200" baseline="0" dirty="0">
            <a:solidFill>
              <a:schemeClr val="tx2"/>
            </a:solidFill>
          </a:endParaRPr>
        </a:p>
      </dsp:txBody>
      <dsp:txXfrm>
        <a:off x="6026264" y="1629960"/>
        <a:ext cx="5477145" cy="2573621"/>
      </dsp:txXfrm>
    </dsp:sp>
    <dsp:sp modelId="{127A905E-4BD6-423B-9E2F-2402E942B823}">
      <dsp:nvSpPr>
        <dsp:cNvPr id="0" name=""/>
        <dsp:cNvSpPr/>
      </dsp:nvSpPr>
      <dsp:spPr>
        <a:xfrm>
          <a:off x="8121432"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8309881" y="617385"/>
        <a:ext cx="909912" cy="909912"/>
      </dsp:txXfrm>
    </dsp:sp>
    <dsp:sp modelId="{D2BE07C2-BBD7-45CD-82F1-73A0A26D05DC}">
      <dsp:nvSpPr>
        <dsp:cNvPr id="0" name=""/>
        <dsp:cNvSpPr/>
      </dsp:nvSpPr>
      <dsp:spPr>
        <a:xfrm>
          <a:off x="602626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B3984-D270-41AC-B248-9D52FE0A0D57}">
      <dsp:nvSpPr>
        <dsp:cNvPr id="0" name=""/>
        <dsp:cNvSpPr/>
      </dsp:nvSpPr>
      <dsp:spPr>
        <a:xfrm>
          <a:off x="0" y="99634"/>
          <a:ext cx="11582400" cy="124992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Year to date information can be useful </a:t>
          </a:r>
          <a:r>
            <a:rPr lang="en-US" sz="2500" i="1" u="sng" kern="1200" baseline="0" dirty="0"/>
            <a:t>with context.</a:t>
          </a:r>
          <a:endParaRPr lang="en-US" sz="2500" i="1" u="sng" kern="1200" dirty="0"/>
        </a:p>
      </dsp:txBody>
      <dsp:txXfrm>
        <a:off x="61016" y="160650"/>
        <a:ext cx="11460368" cy="1127891"/>
      </dsp:txXfrm>
    </dsp:sp>
    <dsp:sp modelId="{7C107B0C-578D-482D-A679-27D53E2CFDA7}">
      <dsp:nvSpPr>
        <dsp:cNvPr id="0" name=""/>
        <dsp:cNvSpPr/>
      </dsp:nvSpPr>
      <dsp:spPr>
        <a:xfrm>
          <a:off x="0" y="1421557"/>
          <a:ext cx="11582400" cy="124992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Many agencies fail to provide that context, and without it this information can be more confusing than helpful.</a:t>
          </a:r>
          <a:endParaRPr lang="en-US" sz="2500" kern="1200" dirty="0"/>
        </a:p>
      </dsp:txBody>
      <dsp:txXfrm>
        <a:off x="61016" y="1482573"/>
        <a:ext cx="11460368" cy="1127891"/>
      </dsp:txXfrm>
    </dsp:sp>
    <dsp:sp modelId="{19F4B78E-08C8-45C1-B9BB-C95ECEA0DF43}">
      <dsp:nvSpPr>
        <dsp:cNvPr id="0" name=""/>
        <dsp:cNvSpPr/>
      </dsp:nvSpPr>
      <dsp:spPr>
        <a:xfrm>
          <a:off x="0" y="2743481"/>
          <a:ext cx="11582400" cy="124992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A discussion of projected actuals provides much more useful information because it is directly comparable to the adopted or amended budget for the current year, not a prior year.</a:t>
          </a:r>
          <a:endParaRPr lang="en-US" sz="2500" kern="1200" dirty="0"/>
        </a:p>
      </dsp:txBody>
      <dsp:txXfrm>
        <a:off x="61016" y="2804497"/>
        <a:ext cx="11460368" cy="1127891"/>
      </dsp:txXfrm>
    </dsp:sp>
    <dsp:sp modelId="{F3E946E4-BF9C-45EC-AA17-C257230D231C}">
      <dsp:nvSpPr>
        <dsp:cNvPr id="0" name=""/>
        <dsp:cNvSpPr/>
      </dsp:nvSpPr>
      <dsp:spPr>
        <a:xfrm>
          <a:off x="0" y="4065404"/>
          <a:ext cx="11582400" cy="1249923"/>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Thinking through the reasons for year-to-date variances rather than just reporting the numbers can also lead to a better understanding of projected year-end actuals.</a:t>
          </a:r>
          <a:endParaRPr lang="en-US" sz="2500" kern="1200" dirty="0"/>
        </a:p>
      </dsp:txBody>
      <dsp:txXfrm>
        <a:off x="61016" y="4126420"/>
        <a:ext cx="11460368" cy="112789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A101-89D6-45A7-925E-7917CA722FF9}">
      <dsp:nvSpPr>
        <dsp:cNvPr id="0" name=""/>
        <dsp:cNvSpPr/>
      </dsp:nvSpPr>
      <dsp:spPr>
        <a:xfrm>
          <a:off x="140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solidFill>
                <a:schemeClr val="tx2"/>
              </a:solidFill>
            </a:rPr>
            <a:t>What information do you provide to your City Council or Board at year-end regarding budget to actual data?</a:t>
          </a:r>
          <a:endParaRPr lang="en-US" sz="2800" kern="1200" dirty="0">
            <a:solidFill>
              <a:schemeClr val="tx2"/>
            </a:solidFill>
          </a:endParaRPr>
        </a:p>
      </dsp:txBody>
      <dsp:txXfrm>
        <a:off x="1404" y="1629960"/>
        <a:ext cx="5477145" cy="2573621"/>
      </dsp:txXfrm>
    </dsp:sp>
    <dsp:sp modelId="{85E3F79B-8DCB-4BE7-8184-96C319CDB012}">
      <dsp:nvSpPr>
        <dsp:cNvPr id="0" name=""/>
        <dsp:cNvSpPr/>
      </dsp:nvSpPr>
      <dsp:spPr>
        <a:xfrm>
          <a:off x="2096571"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2285020" y="617385"/>
        <a:ext cx="909912" cy="909912"/>
      </dsp:txXfrm>
    </dsp:sp>
    <dsp:sp modelId="{C9DA263B-F48C-49C9-BFCB-02DEF95AD1D7}">
      <dsp:nvSpPr>
        <dsp:cNvPr id="0" name=""/>
        <dsp:cNvSpPr/>
      </dsp:nvSpPr>
      <dsp:spPr>
        <a:xfrm>
          <a:off x="140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30E84A-0CDA-4514-A94D-769EB47FF54F}">
      <dsp:nvSpPr>
        <dsp:cNvPr id="0" name=""/>
        <dsp:cNvSpPr/>
      </dsp:nvSpPr>
      <dsp:spPr>
        <a:xfrm>
          <a:off x="6026264" y="0"/>
          <a:ext cx="5477145" cy="428936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020" tIns="330200" rIns="427020" bIns="330200" numCol="1" spcCol="1270" anchor="t" anchorCtr="0">
          <a:noAutofit/>
        </a:bodyPr>
        <a:lstStyle/>
        <a:p>
          <a:pPr marL="0" lvl="0" indent="0" algn="ctr" defTabSz="1244600">
            <a:lnSpc>
              <a:spcPct val="90000"/>
            </a:lnSpc>
            <a:spcBef>
              <a:spcPct val="0"/>
            </a:spcBef>
            <a:spcAft>
              <a:spcPct val="35000"/>
            </a:spcAft>
            <a:buNone/>
          </a:pPr>
          <a:r>
            <a:rPr lang="en-US" sz="2800" kern="1200" baseline="0" dirty="0">
              <a:solidFill>
                <a:schemeClr val="tx2"/>
              </a:solidFill>
            </a:rPr>
            <a:t>Does your agency present this information concurrently with the financial statements or separately?</a:t>
          </a:r>
          <a:endParaRPr lang="en-US" sz="2800" kern="1200" dirty="0">
            <a:solidFill>
              <a:schemeClr val="tx2"/>
            </a:solidFill>
          </a:endParaRPr>
        </a:p>
      </dsp:txBody>
      <dsp:txXfrm>
        <a:off x="6026264" y="1629960"/>
        <a:ext cx="5477145" cy="2573621"/>
      </dsp:txXfrm>
    </dsp:sp>
    <dsp:sp modelId="{127A905E-4BD6-423B-9E2F-2402E942B823}">
      <dsp:nvSpPr>
        <dsp:cNvPr id="0" name=""/>
        <dsp:cNvSpPr/>
      </dsp:nvSpPr>
      <dsp:spPr>
        <a:xfrm>
          <a:off x="8121432" y="428936"/>
          <a:ext cx="1286810" cy="1286810"/>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0325" tIns="12700" rIns="10032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8309881" y="617385"/>
        <a:ext cx="909912" cy="909912"/>
      </dsp:txXfrm>
    </dsp:sp>
    <dsp:sp modelId="{D2BE07C2-BBD7-45CD-82F1-73A0A26D05DC}">
      <dsp:nvSpPr>
        <dsp:cNvPr id="0" name=""/>
        <dsp:cNvSpPr/>
      </dsp:nvSpPr>
      <dsp:spPr>
        <a:xfrm>
          <a:off x="6026264" y="4289297"/>
          <a:ext cx="5477145" cy="7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2D5DC-E39F-4982-8CC9-737CB2941062}">
      <dsp:nvSpPr>
        <dsp:cNvPr id="0" name=""/>
        <dsp:cNvSpPr/>
      </dsp:nvSpPr>
      <dsp:spPr>
        <a:xfrm>
          <a:off x="3619" y="34528"/>
          <a:ext cx="3529012" cy="1411605"/>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dirty="0"/>
            <a:t>Measurement process same as Total Pension Liability, Except Including Healthcare Cost Trend:</a:t>
          </a:r>
          <a:endParaRPr lang="en-US" sz="2400" kern="1200" dirty="0"/>
        </a:p>
      </dsp:txBody>
      <dsp:txXfrm>
        <a:off x="3619" y="34528"/>
        <a:ext cx="3529012" cy="1411605"/>
      </dsp:txXfrm>
    </dsp:sp>
    <dsp:sp modelId="{AD5A9DC5-5347-4648-9170-E704C1DB01D0}">
      <dsp:nvSpPr>
        <dsp:cNvPr id="0" name=""/>
        <dsp:cNvSpPr/>
      </dsp:nvSpPr>
      <dsp:spPr>
        <a:xfrm>
          <a:off x="3619" y="1446133"/>
          <a:ext cx="3529012" cy="28548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1200"/>
            </a:spcAft>
            <a:buChar char="•"/>
          </a:pPr>
          <a:r>
            <a:rPr lang="en-US" sz="2200" kern="1200" baseline="0" dirty="0">
              <a:solidFill>
                <a:schemeClr val="tx2"/>
              </a:solidFill>
            </a:rPr>
            <a:t>Project benefit payments.</a:t>
          </a:r>
          <a:endParaRPr lang="en-US" sz="2200" kern="1200" dirty="0">
            <a:solidFill>
              <a:schemeClr val="tx2"/>
            </a:solidFill>
          </a:endParaRPr>
        </a:p>
        <a:p>
          <a:pPr marL="228600" lvl="1" indent="-228600" algn="l" defTabSz="977900">
            <a:lnSpc>
              <a:spcPct val="100000"/>
            </a:lnSpc>
            <a:spcBef>
              <a:spcPct val="0"/>
            </a:spcBef>
            <a:spcAft>
              <a:spcPts val="1200"/>
            </a:spcAft>
            <a:buChar char="•"/>
          </a:pPr>
          <a:r>
            <a:rPr lang="en-US" sz="2200" kern="1200" baseline="0">
              <a:solidFill>
                <a:schemeClr val="tx2"/>
              </a:solidFill>
            </a:rPr>
            <a:t>Discount payments to actuarial present value.</a:t>
          </a:r>
          <a:endParaRPr lang="en-US" sz="2200" kern="1200">
            <a:solidFill>
              <a:schemeClr val="tx2"/>
            </a:solidFill>
          </a:endParaRPr>
        </a:p>
        <a:p>
          <a:pPr marL="228600" lvl="1" indent="-228600" algn="l" defTabSz="977900">
            <a:lnSpc>
              <a:spcPct val="100000"/>
            </a:lnSpc>
            <a:spcBef>
              <a:spcPct val="0"/>
            </a:spcBef>
            <a:spcAft>
              <a:spcPts val="1200"/>
            </a:spcAft>
            <a:buChar char="•"/>
          </a:pPr>
          <a:r>
            <a:rPr lang="en-US" sz="2200" kern="1200" baseline="0" dirty="0">
              <a:solidFill>
                <a:schemeClr val="tx2"/>
              </a:solidFill>
            </a:rPr>
            <a:t>Attribute the PV to periods.</a:t>
          </a:r>
          <a:endParaRPr lang="en-US" sz="2200" kern="1200" dirty="0">
            <a:solidFill>
              <a:schemeClr val="tx2"/>
            </a:solidFill>
          </a:endParaRPr>
        </a:p>
      </dsp:txBody>
      <dsp:txXfrm>
        <a:off x="3619" y="1446133"/>
        <a:ext cx="3529012" cy="2854800"/>
      </dsp:txXfrm>
    </dsp:sp>
    <dsp:sp modelId="{84B9462A-6934-4B80-BA46-2ECF0C55C915}">
      <dsp:nvSpPr>
        <dsp:cNvPr id="0" name=""/>
        <dsp:cNvSpPr/>
      </dsp:nvSpPr>
      <dsp:spPr>
        <a:xfrm>
          <a:off x="4026693" y="34528"/>
          <a:ext cx="3529012" cy="1411605"/>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a:t>Assumptions:</a:t>
          </a:r>
          <a:endParaRPr lang="en-US" sz="2400" kern="1200"/>
        </a:p>
      </dsp:txBody>
      <dsp:txXfrm>
        <a:off x="4026693" y="34528"/>
        <a:ext cx="3529012" cy="1411605"/>
      </dsp:txXfrm>
    </dsp:sp>
    <dsp:sp modelId="{112F12EF-F869-46E7-A6CF-0E7EE3ABBFD6}">
      <dsp:nvSpPr>
        <dsp:cNvPr id="0" name=""/>
        <dsp:cNvSpPr/>
      </dsp:nvSpPr>
      <dsp:spPr>
        <a:xfrm>
          <a:off x="4026693" y="1446133"/>
          <a:ext cx="3529012" cy="28548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1200"/>
            </a:spcAft>
            <a:buChar char="•"/>
          </a:pPr>
          <a:r>
            <a:rPr lang="en-US" sz="2200" kern="1200" baseline="0">
              <a:solidFill>
                <a:schemeClr val="tx2"/>
              </a:solidFill>
            </a:rPr>
            <a:t>Follow actuarial standards of practice.</a:t>
          </a:r>
          <a:endParaRPr lang="en-US" sz="2200" kern="1200">
            <a:solidFill>
              <a:schemeClr val="tx2"/>
            </a:solidFill>
          </a:endParaRPr>
        </a:p>
        <a:p>
          <a:pPr marL="228600" lvl="1" indent="-228600" algn="l" defTabSz="977900">
            <a:lnSpc>
              <a:spcPct val="100000"/>
            </a:lnSpc>
            <a:spcBef>
              <a:spcPct val="0"/>
            </a:spcBef>
            <a:spcAft>
              <a:spcPts val="1200"/>
            </a:spcAft>
            <a:buChar char="•"/>
          </a:pPr>
          <a:r>
            <a:rPr lang="en-US" sz="2200" kern="1200" baseline="0">
              <a:solidFill>
                <a:schemeClr val="tx2"/>
              </a:solidFill>
            </a:rPr>
            <a:t>General assumptions like pensions for GAAP.</a:t>
          </a:r>
          <a:endParaRPr lang="en-US" sz="2200" kern="1200">
            <a:solidFill>
              <a:schemeClr val="tx2"/>
            </a:solidFill>
          </a:endParaRPr>
        </a:p>
        <a:p>
          <a:pPr marL="228600" lvl="1" indent="-228600" algn="l" defTabSz="977900">
            <a:lnSpc>
              <a:spcPct val="100000"/>
            </a:lnSpc>
            <a:spcBef>
              <a:spcPct val="0"/>
            </a:spcBef>
            <a:spcAft>
              <a:spcPts val="1200"/>
            </a:spcAft>
            <a:buChar char="•"/>
          </a:pPr>
          <a:r>
            <a:rPr lang="en-US" sz="2200" kern="1200" baseline="0" dirty="0">
              <a:solidFill>
                <a:schemeClr val="tx2"/>
              </a:solidFill>
            </a:rPr>
            <a:t>No change needed for funding purposes.</a:t>
          </a:r>
          <a:endParaRPr lang="en-US" sz="2200" kern="1200" dirty="0">
            <a:solidFill>
              <a:schemeClr val="tx2"/>
            </a:solidFill>
          </a:endParaRPr>
        </a:p>
      </dsp:txBody>
      <dsp:txXfrm>
        <a:off x="4026693" y="1446133"/>
        <a:ext cx="3529012" cy="2854800"/>
      </dsp:txXfrm>
    </dsp:sp>
    <dsp:sp modelId="{7D0BBE04-22F3-42F0-B929-37CF70F6B3D2}">
      <dsp:nvSpPr>
        <dsp:cNvPr id="0" name=""/>
        <dsp:cNvSpPr/>
      </dsp:nvSpPr>
      <dsp:spPr>
        <a:xfrm>
          <a:off x="8049768" y="34528"/>
          <a:ext cx="3529012" cy="1411605"/>
        </a:xfrm>
        <a:prstGeom prst="rect">
          <a:avLst/>
        </a:prstGeom>
        <a:solidFill>
          <a:schemeClr val="tx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baseline="0" dirty="0"/>
            <a:t>Trust vs. No Trust:</a:t>
          </a:r>
          <a:endParaRPr lang="en-US" sz="2400" kern="1200" dirty="0"/>
        </a:p>
      </dsp:txBody>
      <dsp:txXfrm>
        <a:off x="8049768" y="34528"/>
        <a:ext cx="3529012" cy="1411605"/>
      </dsp:txXfrm>
    </dsp:sp>
    <dsp:sp modelId="{52A855DE-B6BC-4A74-A003-665EC4BED073}">
      <dsp:nvSpPr>
        <dsp:cNvPr id="0" name=""/>
        <dsp:cNvSpPr/>
      </dsp:nvSpPr>
      <dsp:spPr>
        <a:xfrm>
          <a:off x="8049768" y="1446133"/>
          <a:ext cx="3529012" cy="2854800"/>
        </a:xfrm>
        <a:prstGeom prst="rect">
          <a:avLst/>
        </a:prstGeom>
        <a:solidFill>
          <a:schemeClr val="accent4">
            <a:lumMod val="20000"/>
            <a:lumOff val="80000"/>
            <a:alpha val="90000"/>
          </a:schemeClr>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100000"/>
            </a:lnSpc>
            <a:spcBef>
              <a:spcPct val="0"/>
            </a:spcBef>
            <a:spcAft>
              <a:spcPts val="1200"/>
            </a:spcAft>
            <a:buChar char="•"/>
          </a:pPr>
          <a:r>
            <a:rPr lang="en-US" sz="2200" kern="1200" baseline="0">
              <a:solidFill>
                <a:schemeClr val="tx2"/>
              </a:solidFill>
            </a:rPr>
            <a:t>Trust – report NOL (if assets available).</a:t>
          </a:r>
          <a:endParaRPr lang="en-US" sz="2200" kern="1200">
            <a:solidFill>
              <a:schemeClr val="tx2"/>
            </a:solidFill>
          </a:endParaRPr>
        </a:p>
        <a:p>
          <a:pPr marL="228600" lvl="1" indent="-228600" algn="l" defTabSz="977900">
            <a:lnSpc>
              <a:spcPct val="100000"/>
            </a:lnSpc>
            <a:spcBef>
              <a:spcPct val="0"/>
            </a:spcBef>
            <a:spcAft>
              <a:spcPts val="1200"/>
            </a:spcAft>
            <a:buChar char="•"/>
          </a:pPr>
          <a:r>
            <a:rPr lang="en-US" sz="2200" kern="1200" baseline="0">
              <a:solidFill>
                <a:schemeClr val="tx2"/>
              </a:solidFill>
            </a:rPr>
            <a:t>No Trust – report TOL.</a:t>
          </a:r>
          <a:endParaRPr lang="en-US" sz="2200" kern="1200">
            <a:solidFill>
              <a:schemeClr val="tx2"/>
            </a:solidFill>
          </a:endParaRPr>
        </a:p>
      </dsp:txBody>
      <dsp:txXfrm>
        <a:off x="8049768" y="1446133"/>
        <a:ext cx="3529012"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41CDB-F50C-42EA-85FD-570D744D7B30}">
      <dsp:nvSpPr>
        <dsp:cNvPr id="0" name=""/>
        <dsp:cNvSpPr/>
      </dsp:nvSpPr>
      <dsp:spPr>
        <a:xfrm>
          <a:off x="1413" y="0"/>
          <a:ext cx="3676054" cy="549116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baseline="0">
              <a:solidFill>
                <a:schemeClr val="bg1"/>
              </a:solidFill>
            </a:rPr>
            <a:t>OPEB Expense = </a:t>
          </a:r>
          <a:endParaRPr lang="en-US" sz="5000" kern="1200">
            <a:solidFill>
              <a:schemeClr val="bg1"/>
            </a:solidFill>
          </a:endParaRPr>
        </a:p>
      </dsp:txBody>
      <dsp:txXfrm>
        <a:off x="1413" y="0"/>
        <a:ext cx="3676054" cy="1647348"/>
      </dsp:txXfrm>
    </dsp:sp>
    <dsp:sp modelId="{7CE200E0-A0A8-482E-A33F-D37CEA8323BD}">
      <dsp:nvSpPr>
        <dsp:cNvPr id="0" name=""/>
        <dsp:cNvSpPr/>
      </dsp:nvSpPr>
      <dsp:spPr>
        <a:xfrm>
          <a:off x="369019" y="1648957"/>
          <a:ext cx="2940843" cy="16556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Amounts attributable to reporting period.</a:t>
          </a:r>
          <a:endParaRPr lang="en-US" sz="2500" kern="1200"/>
        </a:p>
      </dsp:txBody>
      <dsp:txXfrm>
        <a:off x="417512" y="1697450"/>
        <a:ext cx="2843857" cy="1558674"/>
      </dsp:txXfrm>
    </dsp:sp>
    <dsp:sp modelId="{339246DD-FD66-4750-8A48-9BDFEFFCD8DB}">
      <dsp:nvSpPr>
        <dsp:cNvPr id="0" name=""/>
        <dsp:cNvSpPr/>
      </dsp:nvSpPr>
      <dsp:spPr>
        <a:xfrm>
          <a:off x="369019" y="3559334"/>
          <a:ext cx="2940843" cy="16556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Net of forfeited amounts removed from employee accounts.</a:t>
          </a:r>
          <a:endParaRPr lang="en-US" sz="2500" kern="1200"/>
        </a:p>
      </dsp:txBody>
      <dsp:txXfrm>
        <a:off x="417512" y="3607827"/>
        <a:ext cx="2843857" cy="1558674"/>
      </dsp:txXfrm>
    </dsp:sp>
    <dsp:sp modelId="{A10D016D-B151-4003-B00D-32106D9F5395}">
      <dsp:nvSpPr>
        <dsp:cNvPr id="0" name=""/>
        <dsp:cNvSpPr/>
      </dsp:nvSpPr>
      <dsp:spPr>
        <a:xfrm>
          <a:off x="3953172" y="0"/>
          <a:ext cx="3676054" cy="549116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baseline="0">
              <a:solidFill>
                <a:schemeClr val="bg1"/>
              </a:solidFill>
            </a:rPr>
            <a:t>OPEB Liability =</a:t>
          </a:r>
          <a:endParaRPr lang="en-US" sz="5000" kern="1200">
            <a:solidFill>
              <a:schemeClr val="bg1"/>
            </a:solidFill>
          </a:endParaRPr>
        </a:p>
      </dsp:txBody>
      <dsp:txXfrm>
        <a:off x="3953172" y="0"/>
        <a:ext cx="3676054" cy="1647348"/>
      </dsp:txXfrm>
    </dsp:sp>
    <dsp:sp modelId="{4F97D28B-C5AE-432C-8813-4B8FBDEC4CDF}">
      <dsp:nvSpPr>
        <dsp:cNvPr id="0" name=""/>
        <dsp:cNvSpPr/>
      </dsp:nvSpPr>
      <dsp:spPr>
        <a:xfrm>
          <a:off x="4320778" y="1647348"/>
          <a:ext cx="2940843" cy="35692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Difference between OPEB expense and contributions.</a:t>
          </a:r>
          <a:endParaRPr lang="en-US" sz="2500" kern="1200"/>
        </a:p>
      </dsp:txBody>
      <dsp:txXfrm>
        <a:off x="4406912" y="1733482"/>
        <a:ext cx="2768575" cy="3396987"/>
      </dsp:txXfrm>
    </dsp:sp>
    <dsp:sp modelId="{A040AEC2-A911-4972-9C57-8BB4A7B1E5F8}">
      <dsp:nvSpPr>
        <dsp:cNvPr id="0" name=""/>
        <dsp:cNvSpPr/>
      </dsp:nvSpPr>
      <dsp:spPr>
        <a:xfrm>
          <a:off x="7904931" y="0"/>
          <a:ext cx="3676054" cy="5491162"/>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baseline="0">
              <a:solidFill>
                <a:schemeClr val="bg1"/>
              </a:solidFill>
            </a:rPr>
            <a:t>Note Disclosures:</a:t>
          </a:r>
          <a:endParaRPr lang="en-US" sz="5000" kern="1200">
            <a:solidFill>
              <a:schemeClr val="bg1"/>
            </a:solidFill>
          </a:endParaRPr>
        </a:p>
      </dsp:txBody>
      <dsp:txXfrm>
        <a:off x="7904931" y="0"/>
        <a:ext cx="3676054" cy="1647348"/>
      </dsp:txXfrm>
    </dsp:sp>
    <dsp:sp modelId="{F3C3E3DF-69BB-4FDC-AFCE-5AE7006B6B3D}">
      <dsp:nvSpPr>
        <dsp:cNvPr id="0" name=""/>
        <dsp:cNvSpPr/>
      </dsp:nvSpPr>
      <dsp:spPr>
        <a:xfrm>
          <a:off x="8272536" y="1647616"/>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Plan information.</a:t>
          </a:r>
          <a:endParaRPr lang="en-US" sz="2500" kern="1200"/>
        </a:p>
      </dsp:txBody>
      <dsp:txXfrm>
        <a:off x="8287977" y="1663057"/>
        <a:ext cx="2909961" cy="496315"/>
      </dsp:txXfrm>
    </dsp:sp>
    <dsp:sp modelId="{A29D4C40-6CF9-4239-90FD-26B4D059F02C}">
      <dsp:nvSpPr>
        <dsp:cNvPr id="0" name=""/>
        <dsp:cNvSpPr/>
      </dsp:nvSpPr>
      <dsp:spPr>
        <a:xfrm>
          <a:off x="8272536" y="2255921"/>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Benefit terms.</a:t>
          </a:r>
          <a:endParaRPr lang="en-US" sz="2500" kern="1200"/>
        </a:p>
      </dsp:txBody>
      <dsp:txXfrm>
        <a:off x="8287977" y="2271362"/>
        <a:ext cx="2909961" cy="496315"/>
      </dsp:txXfrm>
    </dsp:sp>
    <dsp:sp modelId="{BCF55090-D616-4427-B91B-291ED065C271}">
      <dsp:nvSpPr>
        <dsp:cNvPr id="0" name=""/>
        <dsp:cNvSpPr/>
      </dsp:nvSpPr>
      <dsp:spPr>
        <a:xfrm>
          <a:off x="8272536" y="2864225"/>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Contribution rates.</a:t>
          </a:r>
          <a:endParaRPr lang="en-US" sz="2500" kern="1200"/>
        </a:p>
      </dsp:txBody>
      <dsp:txXfrm>
        <a:off x="8287977" y="2879666"/>
        <a:ext cx="2909961" cy="496315"/>
      </dsp:txXfrm>
    </dsp:sp>
    <dsp:sp modelId="{46D79807-F44E-4AC9-9BC9-07A557C80FEB}">
      <dsp:nvSpPr>
        <dsp:cNvPr id="0" name=""/>
        <dsp:cNvSpPr/>
      </dsp:nvSpPr>
      <dsp:spPr>
        <a:xfrm>
          <a:off x="8272536" y="3472529"/>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Expense.</a:t>
          </a:r>
          <a:endParaRPr lang="en-US" sz="2500" kern="1200"/>
        </a:p>
      </dsp:txBody>
      <dsp:txXfrm>
        <a:off x="8287977" y="3487970"/>
        <a:ext cx="2909961" cy="496315"/>
      </dsp:txXfrm>
    </dsp:sp>
    <dsp:sp modelId="{F75BAA14-A8D3-4F56-A276-C21183572CE9}">
      <dsp:nvSpPr>
        <dsp:cNvPr id="0" name=""/>
        <dsp:cNvSpPr/>
      </dsp:nvSpPr>
      <dsp:spPr>
        <a:xfrm>
          <a:off x="8272536" y="4080834"/>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Amount of forfeitures.</a:t>
          </a:r>
          <a:endParaRPr lang="en-US" sz="2500" kern="1200"/>
        </a:p>
      </dsp:txBody>
      <dsp:txXfrm>
        <a:off x="8287977" y="4096275"/>
        <a:ext cx="2909961" cy="496315"/>
      </dsp:txXfrm>
    </dsp:sp>
    <dsp:sp modelId="{75B916E1-12DA-461D-A548-F72199E08DD8}">
      <dsp:nvSpPr>
        <dsp:cNvPr id="0" name=""/>
        <dsp:cNvSpPr/>
      </dsp:nvSpPr>
      <dsp:spPr>
        <a:xfrm>
          <a:off x="8272536" y="4689138"/>
          <a:ext cx="2940843" cy="5271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baseline="0"/>
            <a:t>Amount of liability.</a:t>
          </a:r>
          <a:endParaRPr lang="en-US" sz="2500" kern="1200"/>
        </a:p>
      </dsp:txBody>
      <dsp:txXfrm>
        <a:off x="8287977" y="4704579"/>
        <a:ext cx="2909961" cy="496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6947-55AA-4CD6-A804-ABAEB77D86D6}">
      <dsp:nvSpPr>
        <dsp:cNvPr id="0" name=""/>
        <dsp:cNvSpPr/>
      </dsp:nvSpPr>
      <dsp:spPr>
        <a:xfrm>
          <a:off x="0" y="657"/>
          <a:ext cx="7992177" cy="153757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8201B9E4-C19B-4A6B-8F73-4AC0EE378FB6}">
      <dsp:nvSpPr>
        <dsp:cNvPr id="0" name=""/>
        <dsp:cNvSpPr/>
      </dsp:nvSpPr>
      <dsp:spPr>
        <a:xfrm>
          <a:off x="250651" y="132146"/>
          <a:ext cx="1274597" cy="127459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D51D55-F2C1-4669-9D0C-C35354ACB288}">
      <dsp:nvSpPr>
        <dsp:cNvPr id="0" name=""/>
        <dsp:cNvSpPr/>
      </dsp:nvSpPr>
      <dsp:spPr>
        <a:xfrm>
          <a:off x="1775900" y="657"/>
          <a:ext cx="6216276" cy="153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27" tIns="162727" rIns="162727" bIns="162727" numCol="1" spcCol="1270" anchor="ctr" anchorCtr="0">
          <a:noAutofit/>
        </a:bodyPr>
        <a:lstStyle/>
        <a:p>
          <a:pPr marL="0" lvl="0" indent="0" algn="l" defTabSz="1244600">
            <a:lnSpc>
              <a:spcPct val="100000"/>
            </a:lnSpc>
            <a:spcBef>
              <a:spcPct val="0"/>
            </a:spcBef>
            <a:spcAft>
              <a:spcPts val="0"/>
            </a:spcAft>
            <a:buNone/>
          </a:pPr>
          <a:r>
            <a:rPr lang="en-US" sz="2800" kern="1200" baseline="0">
              <a:solidFill>
                <a:schemeClr val="bg1"/>
              </a:solidFill>
            </a:rPr>
            <a:t>SBITAs may have very different asset and liabilities due to prevalence of payments prior to SBITA term.</a:t>
          </a:r>
          <a:endParaRPr lang="en-US" sz="2800" kern="1200">
            <a:solidFill>
              <a:schemeClr val="bg1"/>
            </a:solidFill>
          </a:endParaRPr>
        </a:p>
      </dsp:txBody>
      <dsp:txXfrm>
        <a:off x="1775900" y="657"/>
        <a:ext cx="6216276" cy="1537575"/>
      </dsp:txXfrm>
    </dsp:sp>
    <dsp:sp modelId="{C51A80DD-377A-4A8A-8CDC-417F556AEFE3}">
      <dsp:nvSpPr>
        <dsp:cNvPr id="0" name=""/>
        <dsp:cNvSpPr/>
      </dsp:nvSpPr>
      <dsp:spPr>
        <a:xfrm>
          <a:off x="0" y="1922627"/>
          <a:ext cx="7992177" cy="153757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1C4833D0-740E-4062-9066-C39F68C649E6}">
      <dsp:nvSpPr>
        <dsp:cNvPr id="0" name=""/>
        <dsp:cNvSpPr/>
      </dsp:nvSpPr>
      <dsp:spPr>
        <a:xfrm>
          <a:off x="250651" y="2054116"/>
          <a:ext cx="1274597" cy="127459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CF5A9-ADB8-43A3-B8A9-D7DB7AB9A505}">
      <dsp:nvSpPr>
        <dsp:cNvPr id="0" name=""/>
        <dsp:cNvSpPr/>
      </dsp:nvSpPr>
      <dsp:spPr>
        <a:xfrm>
          <a:off x="1775900" y="1922627"/>
          <a:ext cx="6216276" cy="153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27" tIns="162727" rIns="162727" bIns="162727" numCol="1" spcCol="1270" anchor="ctr" anchorCtr="0">
          <a:noAutofit/>
        </a:bodyPr>
        <a:lstStyle/>
        <a:p>
          <a:pPr marL="0" lvl="0" indent="0" algn="l" defTabSz="1244600">
            <a:lnSpc>
              <a:spcPct val="100000"/>
            </a:lnSpc>
            <a:spcBef>
              <a:spcPct val="0"/>
            </a:spcBef>
            <a:spcAft>
              <a:spcPts val="0"/>
            </a:spcAft>
            <a:buNone/>
          </a:pPr>
          <a:r>
            <a:rPr lang="en-US" sz="2800" kern="1200" baseline="0">
              <a:solidFill>
                <a:schemeClr val="bg1"/>
              </a:solidFill>
            </a:rPr>
            <a:t>SBITAs may be implemented in ‘waves’ resulting in additional assets.</a:t>
          </a:r>
          <a:endParaRPr lang="en-US" sz="2800" kern="1200">
            <a:solidFill>
              <a:schemeClr val="bg1"/>
            </a:solidFill>
          </a:endParaRPr>
        </a:p>
      </dsp:txBody>
      <dsp:txXfrm>
        <a:off x="1775900" y="1922627"/>
        <a:ext cx="6216276" cy="1537575"/>
      </dsp:txXfrm>
    </dsp:sp>
    <dsp:sp modelId="{C6C7B4B9-FDB0-45BB-8D4D-53685375FE98}">
      <dsp:nvSpPr>
        <dsp:cNvPr id="0" name=""/>
        <dsp:cNvSpPr/>
      </dsp:nvSpPr>
      <dsp:spPr>
        <a:xfrm>
          <a:off x="0" y="3844596"/>
          <a:ext cx="7992177" cy="153757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5AE9043C-A9AD-42B8-AC13-D20B221D7893}">
      <dsp:nvSpPr>
        <dsp:cNvPr id="0" name=""/>
        <dsp:cNvSpPr/>
      </dsp:nvSpPr>
      <dsp:spPr>
        <a:xfrm>
          <a:off x="250651" y="3976086"/>
          <a:ext cx="1274597" cy="127459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1FD4C3-8D9D-4C6F-A9EB-3FE6E44A998A}">
      <dsp:nvSpPr>
        <dsp:cNvPr id="0" name=""/>
        <dsp:cNvSpPr/>
      </dsp:nvSpPr>
      <dsp:spPr>
        <a:xfrm>
          <a:off x="1775900" y="3844596"/>
          <a:ext cx="6216276" cy="153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727" tIns="162727" rIns="162727" bIns="162727" numCol="1" spcCol="1270" anchor="ctr" anchorCtr="0">
          <a:noAutofit/>
        </a:bodyPr>
        <a:lstStyle/>
        <a:p>
          <a:pPr marL="0" lvl="0" indent="0" algn="l" defTabSz="1244600">
            <a:lnSpc>
              <a:spcPct val="100000"/>
            </a:lnSpc>
            <a:spcBef>
              <a:spcPct val="0"/>
            </a:spcBef>
            <a:spcAft>
              <a:spcPts val="0"/>
            </a:spcAft>
            <a:buNone/>
          </a:pPr>
          <a:r>
            <a:rPr lang="en-US" sz="2800" kern="1200" baseline="0">
              <a:solidFill>
                <a:schemeClr val="bg1"/>
              </a:solidFill>
            </a:rPr>
            <a:t>SBITA assets may be amortized over a short period due to technology obsolescence.</a:t>
          </a:r>
          <a:endParaRPr lang="en-US" sz="2800" kern="1200">
            <a:solidFill>
              <a:schemeClr val="bg1"/>
            </a:solidFill>
          </a:endParaRPr>
        </a:p>
      </dsp:txBody>
      <dsp:txXfrm>
        <a:off x="1775900" y="3844596"/>
        <a:ext cx="6216276" cy="1537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CE6B7-A38E-4F72-857C-865E52F97D59}">
      <dsp:nvSpPr>
        <dsp:cNvPr id="0" name=""/>
        <dsp:cNvSpPr/>
      </dsp:nvSpPr>
      <dsp:spPr>
        <a:xfrm>
          <a:off x="0" y="30240"/>
          <a:ext cx="11596367" cy="1269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One of the oldest still in use GASB standards (nearly 30 years) (GASB-16).</a:t>
          </a:r>
          <a:endParaRPr lang="en-US" sz="3500" kern="1200" dirty="0"/>
        </a:p>
      </dsp:txBody>
      <dsp:txXfrm>
        <a:off x="61969" y="92209"/>
        <a:ext cx="11472429" cy="1145512"/>
      </dsp:txXfrm>
    </dsp:sp>
    <dsp:sp modelId="{CC4137EE-9ACA-4040-90BE-4286A08DE2B9}">
      <dsp:nvSpPr>
        <dsp:cNvPr id="0" name=""/>
        <dsp:cNvSpPr/>
      </dsp:nvSpPr>
      <dsp:spPr>
        <a:xfrm>
          <a:off x="0" y="1400490"/>
          <a:ext cx="11596367" cy="1269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Inconsistent GAAP due to two allowable methods to calculate liability.</a:t>
          </a:r>
          <a:endParaRPr lang="en-US" sz="3500" kern="1200" dirty="0"/>
        </a:p>
      </dsp:txBody>
      <dsp:txXfrm>
        <a:off x="61969" y="1462459"/>
        <a:ext cx="11472429" cy="1145512"/>
      </dsp:txXfrm>
    </dsp:sp>
    <dsp:sp modelId="{9E0BF885-F10B-4F44-84AE-320301ED1743}">
      <dsp:nvSpPr>
        <dsp:cNvPr id="0" name=""/>
        <dsp:cNvSpPr/>
      </dsp:nvSpPr>
      <dsp:spPr>
        <a:xfrm>
          <a:off x="0" y="2770740"/>
          <a:ext cx="11596367" cy="1269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No guidance for types of PTO such as unlimited, sabbaticals, floating days, leave banks.</a:t>
          </a:r>
          <a:endParaRPr lang="en-US" sz="3500" kern="1200" dirty="0"/>
        </a:p>
      </dsp:txBody>
      <dsp:txXfrm>
        <a:off x="61969" y="2832709"/>
        <a:ext cx="11472429" cy="1145512"/>
      </dsp:txXfrm>
    </dsp:sp>
    <dsp:sp modelId="{AD89A39C-A911-4453-B151-2B4F74DF68CC}">
      <dsp:nvSpPr>
        <dsp:cNvPr id="0" name=""/>
        <dsp:cNvSpPr/>
      </dsp:nvSpPr>
      <dsp:spPr>
        <a:xfrm>
          <a:off x="0" y="4140990"/>
          <a:ext cx="11596367" cy="1269450"/>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We all know that the note disclosure is fudged! (beginning balance is decreases, ending balance is increases).</a:t>
          </a:r>
          <a:endParaRPr lang="en-US" sz="3500" kern="1200" dirty="0"/>
        </a:p>
      </dsp:txBody>
      <dsp:txXfrm>
        <a:off x="61969" y="4202959"/>
        <a:ext cx="11472429" cy="11455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CD3A9-1778-46AE-9FC8-28BFABC0E003}">
      <dsp:nvSpPr>
        <dsp:cNvPr id="0" name=""/>
        <dsp:cNvSpPr/>
      </dsp:nvSpPr>
      <dsp:spPr>
        <a:xfrm>
          <a:off x="0" y="16963"/>
          <a:ext cx="11582400" cy="109084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THERE IS NO DISTINCTION BETWEEN VACATION AND SICK LEAVE</a:t>
          </a:r>
          <a:endParaRPr lang="en-US" sz="3000" kern="1200"/>
        </a:p>
      </dsp:txBody>
      <dsp:txXfrm>
        <a:off x="53251" y="70214"/>
        <a:ext cx="11475898" cy="984340"/>
      </dsp:txXfrm>
    </dsp:sp>
    <dsp:sp modelId="{8EB8FC51-1A59-403C-AA1C-F76917AD02B8}">
      <dsp:nvSpPr>
        <dsp:cNvPr id="0" name=""/>
        <dsp:cNvSpPr/>
      </dsp:nvSpPr>
      <dsp:spPr>
        <a:xfrm>
          <a:off x="0" y="1194205"/>
          <a:ext cx="11582400" cy="109084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t>THERE ARE NO OPTIONS FOR ACCRUING A SICK LEAVE LIABILITY</a:t>
          </a:r>
          <a:endParaRPr lang="en-US" sz="3000" kern="1200"/>
        </a:p>
      </dsp:txBody>
      <dsp:txXfrm>
        <a:off x="53251" y="1247456"/>
        <a:ext cx="11475898" cy="984340"/>
      </dsp:txXfrm>
    </dsp:sp>
    <dsp:sp modelId="{828F464B-0FD8-44A8-912C-07A060B810F0}">
      <dsp:nvSpPr>
        <dsp:cNvPr id="0" name=""/>
        <dsp:cNvSpPr/>
      </dsp:nvSpPr>
      <dsp:spPr>
        <a:xfrm>
          <a:off x="0" y="2371447"/>
          <a:ext cx="11582400" cy="109084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LIKELIHOOD FOR ACCRUAL HAS BEEN LOWERED FROM PROBABLE TO MORE LIKELY THAN NOT (&gt; 50%)</a:t>
          </a:r>
          <a:endParaRPr lang="en-US" sz="3000" kern="1200" dirty="0"/>
        </a:p>
      </dsp:txBody>
      <dsp:txXfrm>
        <a:off x="53251" y="2424698"/>
        <a:ext cx="11475898" cy="984340"/>
      </dsp:txXfrm>
    </dsp:sp>
    <dsp:sp modelId="{3D217607-7915-4C62-8EFE-7C9BD03CFBB6}">
      <dsp:nvSpPr>
        <dsp:cNvPr id="0" name=""/>
        <dsp:cNvSpPr/>
      </dsp:nvSpPr>
      <dsp:spPr>
        <a:xfrm>
          <a:off x="0" y="3558963"/>
          <a:ext cx="11582400" cy="1090842"/>
        </a:xfrm>
        <a:prstGeom prst="roundRect">
          <a:avLst/>
        </a:prstGeom>
        <a:solidFill>
          <a:schemeClr val="tx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a:latin typeface="Tw Cen MT"/>
              <a:ea typeface="+mn-ea"/>
              <a:cs typeface="+mn-cs"/>
            </a:rPr>
            <a:t>NO MORE “VESTING” ACCOUNTING FOR SICK LEAVE</a:t>
          </a:r>
          <a:endParaRPr lang="en-US" sz="3000" kern="1200" baseline="0" dirty="0">
            <a:latin typeface="Tw Cen MT"/>
            <a:ea typeface="+mn-ea"/>
            <a:cs typeface="+mn-cs"/>
          </a:endParaRPr>
        </a:p>
      </dsp:txBody>
      <dsp:txXfrm>
        <a:off x="53251" y="3612214"/>
        <a:ext cx="11475898" cy="9843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C5031-AED8-4A30-A705-350148ADD851}">
      <dsp:nvSpPr>
        <dsp:cNvPr id="0" name=""/>
        <dsp:cNvSpPr/>
      </dsp:nvSpPr>
      <dsp:spPr>
        <a:xfrm>
          <a:off x="868679" y="0"/>
          <a:ext cx="9845040" cy="2822484"/>
        </a:xfrm>
        <a:prstGeom prst="rightArrow">
          <a:avLst/>
        </a:prstGeom>
        <a:solidFill>
          <a:schemeClr val="accent4">
            <a:lumMod val="20000"/>
            <a:lumOff val="80000"/>
          </a:schemeClr>
        </a:solidFill>
        <a:ln w="19050">
          <a:solidFill>
            <a:schemeClr val="tx2"/>
          </a:solidFill>
        </a:ln>
        <a:effectLst/>
      </dsp:spPr>
      <dsp:style>
        <a:lnRef idx="0">
          <a:scrgbClr r="0" g="0" b="0"/>
        </a:lnRef>
        <a:fillRef idx="1">
          <a:scrgbClr r="0" g="0" b="0"/>
        </a:fillRef>
        <a:effectRef idx="0">
          <a:scrgbClr r="0" g="0" b="0"/>
        </a:effectRef>
        <a:fontRef idx="minor"/>
      </dsp:style>
    </dsp:sp>
    <dsp:sp modelId="{A6C37086-6984-44C1-BC62-CC9DA987BAF4}">
      <dsp:nvSpPr>
        <dsp:cNvPr id="0" name=""/>
        <dsp:cNvSpPr/>
      </dsp:nvSpPr>
      <dsp:spPr>
        <a:xfrm>
          <a:off x="5796" y="846745"/>
          <a:ext cx="2788146" cy="11289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Use the employee’s payrate as of the date of the financials.</a:t>
          </a:r>
        </a:p>
      </dsp:txBody>
      <dsp:txXfrm>
        <a:off x="60909" y="901858"/>
        <a:ext cx="2677920" cy="1018767"/>
      </dsp:txXfrm>
    </dsp:sp>
    <dsp:sp modelId="{0F821FD4-54D2-42B4-90BB-8C2AD3AA16C3}">
      <dsp:nvSpPr>
        <dsp:cNvPr id="0" name=""/>
        <dsp:cNvSpPr/>
      </dsp:nvSpPr>
      <dsp:spPr>
        <a:xfrm>
          <a:off x="2933350" y="846745"/>
          <a:ext cx="2788146" cy="11289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Leave that is MLTN to be paid at a different rate from the employee’s payrate then use the different rate.</a:t>
          </a:r>
        </a:p>
      </dsp:txBody>
      <dsp:txXfrm>
        <a:off x="2988463" y="901858"/>
        <a:ext cx="2677920" cy="1018767"/>
      </dsp:txXfrm>
    </dsp:sp>
    <dsp:sp modelId="{122344C6-1DFF-41E2-8A98-0E0706D2A036}">
      <dsp:nvSpPr>
        <dsp:cNvPr id="0" name=""/>
        <dsp:cNvSpPr/>
      </dsp:nvSpPr>
      <dsp:spPr>
        <a:xfrm>
          <a:off x="5860903" y="846745"/>
          <a:ext cx="2788146" cy="11289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not attributable to a specific employee (shared pool) measure using an estimated pay rate representative of the eligible employees.</a:t>
          </a:r>
        </a:p>
      </dsp:txBody>
      <dsp:txXfrm>
        <a:off x="5916016" y="901858"/>
        <a:ext cx="2677920" cy="1018767"/>
      </dsp:txXfrm>
    </dsp:sp>
    <dsp:sp modelId="{E69DB965-0888-4594-9B2D-96CA31D472FC}">
      <dsp:nvSpPr>
        <dsp:cNvPr id="0" name=""/>
        <dsp:cNvSpPr/>
      </dsp:nvSpPr>
      <dsp:spPr>
        <a:xfrm>
          <a:off x="8788457" y="846745"/>
          <a:ext cx="2788146" cy="1128993"/>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If MLTN to be settled by noncash means (other than to DB or OPEB) should be based on the amount is MLTN to be settled.</a:t>
          </a:r>
        </a:p>
      </dsp:txBody>
      <dsp:txXfrm>
        <a:off x="8843570" y="901858"/>
        <a:ext cx="2677920" cy="10187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3472" y="92964"/>
            <a:ext cx="3037840" cy="232410"/>
          </a:xfrm>
          <a:prstGeom prst="rect">
            <a:avLst/>
          </a:prstGeom>
        </p:spPr>
        <p:txBody>
          <a:bodyPr vert="horz" lIns="93164" tIns="46582" rIns="93164" bIns="46582" rtlCol="0"/>
          <a:lstStyle>
            <a:lvl1pPr algn="l">
              <a:defRPr sz="1200"/>
            </a:lvl1pPr>
          </a:lstStyle>
          <a:p>
            <a:endParaRPr lang="en-US" sz="900">
              <a:solidFill>
                <a:schemeClr val="accent1"/>
              </a:solidFill>
            </a:endParaRPr>
          </a:p>
        </p:txBody>
      </p:sp>
      <p:sp>
        <p:nvSpPr>
          <p:cNvPr id="3" name="Date Placeholder 2"/>
          <p:cNvSpPr>
            <a:spLocks noGrp="1"/>
          </p:cNvSpPr>
          <p:nvPr>
            <p:ph type="dt" sz="quarter" idx="1"/>
          </p:nvPr>
        </p:nvSpPr>
        <p:spPr>
          <a:xfrm>
            <a:off x="3925824" y="92964"/>
            <a:ext cx="3037840" cy="232410"/>
          </a:xfrm>
          <a:prstGeom prst="rect">
            <a:avLst/>
          </a:prstGeom>
        </p:spPr>
        <p:txBody>
          <a:bodyPr vert="horz" lIns="93164" tIns="46582" rIns="93164" bIns="46582" rtlCol="0"/>
          <a:lstStyle>
            <a:lvl1pPr algn="r">
              <a:defRPr sz="1200"/>
            </a:lvl1pPr>
          </a:lstStyle>
          <a:p>
            <a:fld id="{5109D85C-6806-4601-8914-E6B5119FB4C2}" type="datetimeFigureOut">
              <a:rPr lang="en-US" sz="900">
                <a:solidFill>
                  <a:schemeClr val="accent1"/>
                </a:solidFill>
              </a:rPr>
              <a:t>9/22/2025</a:t>
            </a:fld>
            <a:endParaRPr lang="en-US" sz="900">
              <a:solidFill>
                <a:schemeClr val="accent1"/>
              </a:solidFill>
            </a:endParaRPr>
          </a:p>
        </p:txBody>
      </p:sp>
      <p:sp>
        <p:nvSpPr>
          <p:cNvPr id="4" name="Footer Placeholder 3"/>
          <p:cNvSpPr>
            <a:spLocks noGrp="1"/>
          </p:cNvSpPr>
          <p:nvPr>
            <p:ph type="ftr" sz="quarter" idx="2"/>
          </p:nvPr>
        </p:nvSpPr>
        <p:spPr>
          <a:xfrm>
            <a:off x="93472" y="9017508"/>
            <a:ext cx="3037840" cy="232410"/>
          </a:xfrm>
          <a:prstGeom prst="rect">
            <a:avLst/>
          </a:prstGeom>
        </p:spPr>
        <p:txBody>
          <a:bodyPr vert="horz" lIns="93164" tIns="46582" rIns="93164" bIns="46582" rtlCol="0" anchor="b"/>
          <a:lstStyle>
            <a:lvl1pPr algn="l">
              <a:defRPr sz="1200"/>
            </a:lvl1pPr>
          </a:lstStyle>
          <a:p>
            <a:endParaRPr lang="en-US" sz="900">
              <a:solidFill>
                <a:schemeClr val="accent1"/>
              </a:solidFill>
            </a:endParaRPr>
          </a:p>
        </p:txBody>
      </p:sp>
      <p:sp>
        <p:nvSpPr>
          <p:cNvPr id="5" name="Slide Number Placeholder 4"/>
          <p:cNvSpPr>
            <a:spLocks noGrp="1"/>
          </p:cNvSpPr>
          <p:nvPr>
            <p:ph type="sldNum" sz="quarter" idx="3"/>
          </p:nvPr>
        </p:nvSpPr>
        <p:spPr>
          <a:xfrm>
            <a:off x="3925824" y="9017508"/>
            <a:ext cx="3037840" cy="232410"/>
          </a:xfrm>
          <a:prstGeom prst="rect">
            <a:avLst/>
          </a:prstGeom>
        </p:spPr>
        <p:txBody>
          <a:bodyPr vert="horz" lIns="93164" tIns="46582" rIns="93164" bIns="46582" rtlCol="0" anchor="b"/>
          <a:lstStyle>
            <a:lvl1pPr algn="r">
              <a:defRPr sz="1200"/>
            </a:lvl1pPr>
          </a:lstStyle>
          <a:p>
            <a:fld id="{065FDB04-5B51-478A-A894-EE4CBA93FE69}" type="slidenum">
              <a:rPr lang="en-US" sz="900">
                <a:solidFill>
                  <a:schemeClr val="accent1"/>
                </a:solidFill>
              </a:rPr>
              <a:t>‹#›</a:t>
            </a:fld>
            <a:endParaRPr lang="en-US" sz="90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3925824" y="92964"/>
            <a:ext cx="3037840" cy="232410"/>
          </a:xfrm>
          <a:prstGeom prst="rect">
            <a:avLst/>
          </a:prstGeom>
        </p:spPr>
        <p:txBody>
          <a:bodyPr vert="horz" lIns="93164" tIns="46582" rIns="93164" bIns="46582" rtlCol="0"/>
          <a:lstStyle>
            <a:lvl1pPr algn="r">
              <a:defRPr sz="900">
                <a:solidFill>
                  <a:schemeClr val="accent1"/>
                </a:solidFill>
                <a:latin typeface="+mn-lt"/>
              </a:defRPr>
            </a:lvl1pPr>
          </a:lstStyle>
          <a:p>
            <a:fld id="{5109D85C-6806-4601-8914-E6B5119FB4C2}" type="datetimeFigureOut">
              <a:rPr lang="en-US" smtClean="0"/>
              <a:pPr/>
              <a:t>9/22/2025</a:t>
            </a:fld>
            <a:endParaRPr lang="en-US"/>
          </a:p>
        </p:txBody>
      </p:sp>
      <p:sp>
        <p:nvSpPr>
          <p:cNvPr id="9" name="Footer Placeholder 3"/>
          <p:cNvSpPr>
            <a:spLocks noGrp="1"/>
          </p:cNvSpPr>
          <p:nvPr>
            <p:ph type="ftr" sz="quarter" idx="4"/>
          </p:nvPr>
        </p:nvSpPr>
        <p:spPr>
          <a:xfrm>
            <a:off x="93472" y="9017508"/>
            <a:ext cx="3037840" cy="232410"/>
          </a:xfrm>
          <a:prstGeom prst="rect">
            <a:avLst/>
          </a:prstGeom>
        </p:spPr>
        <p:txBody>
          <a:bodyPr vert="horz" lIns="93164" tIns="46582" rIns="93164" bIns="46582" rtlCol="0" anchor="b"/>
          <a:lstStyle>
            <a:lvl1pPr algn="l">
              <a:defRPr sz="900">
                <a:solidFill>
                  <a:schemeClr val="accent1"/>
                </a:solidFill>
                <a:latin typeface="+mn-lt"/>
              </a:defRPr>
            </a:lvl1pPr>
          </a:lstStyle>
          <a:p>
            <a:endParaRPr lang="en-US"/>
          </a:p>
        </p:txBody>
      </p:sp>
      <p:sp>
        <p:nvSpPr>
          <p:cNvPr id="10" name="Slide Number Placeholder 4"/>
          <p:cNvSpPr>
            <a:spLocks noGrp="1"/>
          </p:cNvSpPr>
          <p:nvPr>
            <p:ph type="sldNum" sz="quarter" idx="5"/>
          </p:nvPr>
        </p:nvSpPr>
        <p:spPr>
          <a:xfrm>
            <a:off x="3925824" y="9017508"/>
            <a:ext cx="3037840" cy="232410"/>
          </a:xfrm>
          <a:prstGeom prst="rect">
            <a:avLst/>
          </a:prstGeom>
        </p:spPr>
        <p:txBody>
          <a:bodyPr vert="horz" lIns="93164" tIns="46582" rIns="93164" bIns="46582" rtlCol="0" anchor="b"/>
          <a:lstStyle>
            <a:lvl1pPr algn="r">
              <a:defRPr sz="900">
                <a:solidFill>
                  <a:schemeClr val="accent1"/>
                </a:solidFill>
                <a:latin typeface="+mn-lt"/>
              </a:defRPr>
            </a:lvl1pPr>
          </a:lstStyle>
          <a:p>
            <a:fld id="{065FDB04-5B51-478A-A894-EE4CBA93FE69}" type="slidenum">
              <a:rPr lang="en-US" smtClean="0"/>
              <a:pPr/>
              <a:t>‹#›</a:t>
            </a:fld>
            <a:endParaRPr lang="en-US"/>
          </a:p>
        </p:txBody>
      </p:sp>
      <p:sp>
        <p:nvSpPr>
          <p:cNvPr id="11" name="Header Placeholder 1"/>
          <p:cNvSpPr>
            <a:spLocks noGrp="1"/>
          </p:cNvSpPr>
          <p:nvPr>
            <p:ph type="hdr" sz="quarter"/>
          </p:nvPr>
        </p:nvSpPr>
        <p:spPr>
          <a:xfrm>
            <a:off x="93472" y="92964"/>
            <a:ext cx="3037840" cy="232410"/>
          </a:xfrm>
          <a:prstGeom prst="rect">
            <a:avLst/>
          </a:prstGeom>
        </p:spPr>
        <p:txBody>
          <a:bodyPr vert="horz" lIns="93164" tIns="46582" rIns="93164" bIns="46582" rtlCol="0"/>
          <a:lstStyle>
            <a:lvl1pPr algn="l">
              <a:defRPr sz="900">
                <a:solidFill>
                  <a:schemeClr val="accent1"/>
                </a:solidFill>
                <a:latin typeface="+mn-lt"/>
              </a:defRPr>
            </a:lvl1pPr>
          </a:lstStyle>
          <a:p>
            <a:endParaRPr lang="en-US"/>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1</a:t>
            </a:fld>
            <a:endParaRPr lang="en-US"/>
          </a:p>
        </p:txBody>
      </p:sp>
    </p:spTree>
    <p:extLst>
      <p:ext uri="{BB962C8B-B14F-4D97-AF65-F5344CB8AC3E}">
        <p14:creationId xmlns:p14="http://schemas.microsoft.com/office/powerpoint/2010/main" val="147703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7706C-2BDC-4D73-A276-D68E879A2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4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7706C-2BDC-4D73-A276-D68E879A2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070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7706C-2BDC-4D73-A276-D68E879A22E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283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7166" eaLnBrk="0" hangingPunct="0">
              <a:defRPr sz="1900">
                <a:solidFill>
                  <a:schemeClr val="tx1"/>
                </a:solidFill>
                <a:latin typeface="Arial" charset="0"/>
              </a:defRPr>
            </a:lvl1pPr>
            <a:lvl2pPr marL="722615" indent="-277929" defTabSz="917166" eaLnBrk="0" hangingPunct="0">
              <a:defRPr sz="1900">
                <a:solidFill>
                  <a:schemeClr val="tx1"/>
                </a:solidFill>
                <a:latin typeface="Arial" charset="0"/>
              </a:defRPr>
            </a:lvl2pPr>
            <a:lvl3pPr marL="1111717" indent="-222343" defTabSz="917166" eaLnBrk="0" hangingPunct="0">
              <a:defRPr sz="1900">
                <a:solidFill>
                  <a:schemeClr val="tx1"/>
                </a:solidFill>
                <a:latin typeface="Arial" charset="0"/>
              </a:defRPr>
            </a:lvl3pPr>
            <a:lvl4pPr marL="1556402" indent="-222343" defTabSz="917166" eaLnBrk="0" hangingPunct="0">
              <a:defRPr sz="1900">
                <a:solidFill>
                  <a:schemeClr val="tx1"/>
                </a:solidFill>
                <a:latin typeface="Arial" charset="0"/>
              </a:defRPr>
            </a:lvl4pPr>
            <a:lvl5pPr marL="2001089" indent="-222343" defTabSz="917166" eaLnBrk="0" hangingPunct="0">
              <a:defRPr sz="1900">
                <a:solidFill>
                  <a:schemeClr val="tx1"/>
                </a:solidFill>
                <a:latin typeface="Arial" charset="0"/>
              </a:defRPr>
            </a:lvl5pPr>
            <a:lvl6pPr marL="2445775" indent="-222343" defTabSz="917166" eaLnBrk="0" fontAlgn="base" hangingPunct="0">
              <a:lnSpc>
                <a:spcPct val="90000"/>
              </a:lnSpc>
              <a:spcBef>
                <a:spcPct val="50000"/>
              </a:spcBef>
              <a:spcAft>
                <a:spcPct val="0"/>
              </a:spcAft>
              <a:defRPr sz="1900">
                <a:solidFill>
                  <a:schemeClr val="tx1"/>
                </a:solidFill>
                <a:latin typeface="Arial" charset="0"/>
              </a:defRPr>
            </a:lvl6pPr>
            <a:lvl7pPr marL="2890461" indent="-222343" defTabSz="917166" eaLnBrk="0" fontAlgn="base" hangingPunct="0">
              <a:lnSpc>
                <a:spcPct val="90000"/>
              </a:lnSpc>
              <a:spcBef>
                <a:spcPct val="50000"/>
              </a:spcBef>
              <a:spcAft>
                <a:spcPct val="0"/>
              </a:spcAft>
              <a:defRPr sz="1900">
                <a:solidFill>
                  <a:schemeClr val="tx1"/>
                </a:solidFill>
                <a:latin typeface="Arial" charset="0"/>
              </a:defRPr>
            </a:lvl7pPr>
            <a:lvl8pPr marL="3335148" indent="-222343" defTabSz="917166" eaLnBrk="0" fontAlgn="base" hangingPunct="0">
              <a:lnSpc>
                <a:spcPct val="90000"/>
              </a:lnSpc>
              <a:spcBef>
                <a:spcPct val="50000"/>
              </a:spcBef>
              <a:spcAft>
                <a:spcPct val="0"/>
              </a:spcAft>
              <a:defRPr sz="1900">
                <a:solidFill>
                  <a:schemeClr val="tx1"/>
                </a:solidFill>
                <a:latin typeface="Arial" charset="0"/>
              </a:defRPr>
            </a:lvl8pPr>
            <a:lvl9pPr marL="3779836" indent="-222343" defTabSz="917166" eaLnBrk="0" fontAlgn="base" hangingPunct="0">
              <a:lnSpc>
                <a:spcPct val="90000"/>
              </a:lnSpc>
              <a:spcBef>
                <a:spcPct val="50000"/>
              </a:spcBef>
              <a:spcAft>
                <a:spcPct val="0"/>
              </a:spcAft>
              <a:defRPr sz="1900">
                <a:solidFill>
                  <a:schemeClr val="tx1"/>
                </a:solidFill>
                <a:latin typeface="Arial" charset="0"/>
              </a:defRPr>
            </a:lvl9pPr>
          </a:lstStyle>
          <a:p>
            <a:pPr marL="0" marR="0" lvl="0" indent="0" algn="r" defTabSz="917166" rtl="0" eaLnBrk="1" fontAlgn="base" latinLnBrk="0" hangingPunct="1">
              <a:lnSpc>
                <a:spcPct val="100000"/>
              </a:lnSpc>
              <a:spcBef>
                <a:spcPct val="0"/>
              </a:spcBef>
              <a:spcAft>
                <a:spcPct val="0"/>
              </a:spcAft>
              <a:buClrTx/>
              <a:buSzTx/>
              <a:buFontTx/>
              <a:buNone/>
              <a:tabLst/>
              <a:defRPr/>
            </a:pPr>
            <a:fld id="{D0324580-BFD7-49D5-98E7-F2A48A6E7F5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7166"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0179" name="Slide Image Placeholder 1"/>
          <p:cNvSpPr>
            <a:spLocks noGrp="1" noRot="1" noChangeAspect="1" noTextEdit="1"/>
          </p:cNvSpPr>
          <p:nvPr>
            <p:ph type="sldImg"/>
          </p:nvPr>
        </p:nvSpPr>
        <p:spPr>
          <a:xfrm>
            <a:off x="407988" y="696913"/>
            <a:ext cx="6197600" cy="3486150"/>
          </a:xfrm>
          <a:ln/>
        </p:spPr>
      </p:sp>
      <p:sp>
        <p:nvSpPr>
          <p:cNvPr id="50180" name="Notes Placeholder 2"/>
          <p:cNvSpPr>
            <a:spLocks noGrp="1"/>
          </p:cNvSpPr>
          <p:nvPr>
            <p:ph type="body" idx="1"/>
          </p:nvPr>
        </p:nvSpPr>
        <p:spPr>
          <a:xfrm>
            <a:off x="934200" y="4415790"/>
            <a:ext cx="5142004" cy="4183380"/>
          </a:xfrm>
          <a:noFill/>
        </p:spPr>
        <p:txBody>
          <a:bodyPr lIns="91427" tIns="45712" rIns="91427" bIns="45712"/>
          <a:lstStyle/>
          <a:p>
            <a:endParaRPr lang="en-US" dirty="0"/>
          </a:p>
        </p:txBody>
      </p:sp>
      <p:sp>
        <p:nvSpPr>
          <p:cNvPr id="50181" name="Slide Number Placeholder 3"/>
          <p:cNvSpPr txBox="1">
            <a:spLocks noGrp="1"/>
          </p:cNvSpPr>
          <p:nvPr/>
        </p:nvSpPr>
        <p:spPr bwMode="auto">
          <a:xfrm>
            <a:off x="3973086" y="8830010"/>
            <a:ext cx="3037318" cy="46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2" rIns="91427" bIns="45712" anchor="b"/>
          <a:lstStyle>
            <a:lvl1pPr defTabSz="939800" eaLnBrk="0" hangingPunct="0">
              <a:defRPr sz="2000">
                <a:solidFill>
                  <a:schemeClr val="tx1"/>
                </a:solidFill>
                <a:latin typeface="Arial" charset="0"/>
              </a:defRPr>
            </a:lvl1pPr>
            <a:lvl2pPr marL="742950" indent="-285750" defTabSz="939800" eaLnBrk="0" hangingPunct="0">
              <a:defRPr sz="2000">
                <a:solidFill>
                  <a:schemeClr val="tx1"/>
                </a:solidFill>
                <a:latin typeface="Arial" charset="0"/>
              </a:defRPr>
            </a:lvl2pPr>
            <a:lvl3pPr marL="1143000" indent="-228600" defTabSz="939800" eaLnBrk="0" hangingPunct="0">
              <a:defRPr sz="2000">
                <a:solidFill>
                  <a:schemeClr val="tx1"/>
                </a:solidFill>
                <a:latin typeface="Arial" charset="0"/>
              </a:defRPr>
            </a:lvl3pPr>
            <a:lvl4pPr marL="1600200" indent="-228600" defTabSz="939800" eaLnBrk="0" hangingPunct="0">
              <a:defRPr sz="2000">
                <a:solidFill>
                  <a:schemeClr val="tx1"/>
                </a:solidFill>
                <a:latin typeface="Arial" charset="0"/>
              </a:defRPr>
            </a:lvl4pPr>
            <a:lvl5pPr marL="2057400" indent="-228600" defTabSz="939800" eaLnBrk="0" hangingPunct="0">
              <a:defRPr sz="2000">
                <a:solidFill>
                  <a:schemeClr val="tx1"/>
                </a:solidFill>
                <a:latin typeface="Arial" charset="0"/>
              </a:defRPr>
            </a:lvl5pPr>
            <a:lvl6pPr marL="2514600" indent="-228600" defTabSz="939800" eaLnBrk="0" fontAlgn="base" hangingPunct="0">
              <a:lnSpc>
                <a:spcPct val="90000"/>
              </a:lnSpc>
              <a:spcBef>
                <a:spcPct val="50000"/>
              </a:spcBef>
              <a:spcAft>
                <a:spcPct val="0"/>
              </a:spcAft>
              <a:defRPr sz="2000">
                <a:solidFill>
                  <a:schemeClr val="tx1"/>
                </a:solidFill>
                <a:latin typeface="Arial" charset="0"/>
              </a:defRPr>
            </a:lvl6pPr>
            <a:lvl7pPr marL="2971800" indent="-228600" defTabSz="939800" eaLnBrk="0" fontAlgn="base" hangingPunct="0">
              <a:lnSpc>
                <a:spcPct val="90000"/>
              </a:lnSpc>
              <a:spcBef>
                <a:spcPct val="50000"/>
              </a:spcBef>
              <a:spcAft>
                <a:spcPct val="0"/>
              </a:spcAft>
              <a:defRPr sz="2000">
                <a:solidFill>
                  <a:schemeClr val="tx1"/>
                </a:solidFill>
                <a:latin typeface="Arial" charset="0"/>
              </a:defRPr>
            </a:lvl7pPr>
            <a:lvl8pPr marL="3429000" indent="-228600" defTabSz="939800" eaLnBrk="0" fontAlgn="base" hangingPunct="0">
              <a:lnSpc>
                <a:spcPct val="90000"/>
              </a:lnSpc>
              <a:spcBef>
                <a:spcPct val="50000"/>
              </a:spcBef>
              <a:spcAft>
                <a:spcPct val="0"/>
              </a:spcAft>
              <a:defRPr sz="2000">
                <a:solidFill>
                  <a:schemeClr val="tx1"/>
                </a:solidFill>
                <a:latin typeface="Arial" charset="0"/>
              </a:defRPr>
            </a:lvl8pPr>
            <a:lvl9pPr marL="3886200" indent="-228600" defTabSz="939800" eaLnBrk="0" fontAlgn="base" hangingPunct="0">
              <a:lnSpc>
                <a:spcPct val="90000"/>
              </a:lnSpc>
              <a:spcBef>
                <a:spcPct val="50000"/>
              </a:spcBef>
              <a:spcAft>
                <a:spcPct val="0"/>
              </a:spcAft>
              <a:defRPr sz="2000">
                <a:solidFill>
                  <a:schemeClr val="tx1"/>
                </a:solidFill>
                <a:latin typeface="Arial" charset="0"/>
              </a:defRPr>
            </a:lvl9pPr>
          </a:lstStyle>
          <a:p>
            <a:pPr marL="0" marR="0" lvl="0" indent="0" algn="r" defTabSz="939800" rtl="0" eaLnBrk="0" fontAlgn="base" latinLnBrk="0" hangingPunct="0">
              <a:lnSpc>
                <a:spcPct val="100000"/>
              </a:lnSpc>
              <a:spcBef>
                <a:spcPct val="0"/>
              </a:spcBef>
              <a:spcAft>
                <a:spcPct val="0"/>
              </a:spcAft>
              <a:buClrTx/>
              <a:buSzTx/>
              <a:buFontTx/>
              <a:buNone/>
              <a:tabLst/>
              <a:defRPr/>
            </a:pPr>
            <a:fld id="{90613D7F-98AE-488B-8B11-FFEDAB43F597}" type="slidenum">
              <a:rPr kumimoji="0" 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398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1262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35659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62624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2145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1786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07101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8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4</a:t>
            </a:fld>
            <a:endParaRPr lang="en-US"/>
          </a:p>
        </p:txBody>
      </p:sp>
    </p:spTree>
    <p:extLst>
      <p:ext uri="{BB962C8B-B14F-4D97-AF65-F5344CB8AC3E}">
        <p14:creationId xmlns:p14="http://schemas.microsoft.com/office/powerpoint/2010/main" val="3820592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082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7066" indent="-291179">
              <a:defRPr>
                <a:solidFill>
                  <a:schemeClr val="tx1"/>
                </a:solidFill>
                <a:latin typeface="Arial" panose="020B0604020202020204" pitchFamily="34" charset="0"/>
                <a:ea typeface="ＭＳ Ｐゴシック" panose="020B0600070205080204" pitchFamily="34" charset="-128"/>
              </a:defRPr>
            </a:lvl2pPr>
            <a:lvl3pPr marL="1164717" indent="-232943">
              <a:defRPr>
                <a:solidFill>
                  <a:schemeClr val="tx1"/>
                </a:solidFill>
                <a:latin typeface="Arial" panose="020B0604020202020204" pitchFamily="34" charset="0"/>
                <a:ea typeface="ＭＳ Ｐゴシック" panose="020B0600070205080204" pitchFamily="34" charset="-128"/>
              </a:defRPr>
            </a:lvl3pPr>
            <a:lvl4pPr marL="1630604" indent="-232943">
              <a:defRPr>
                <a:solidFill>
                  <a:schemeClr val="tx1"/>
                </a:solidFill>
                <a:latin typeface="Arial" panose="020B0604020202020204" pitchFamily="34" charset="0"/>
                <a:ea typeface="ＭＳ Ｐゴシック" panose="020B0600070205080204" pitchFamily="34" charset="-128"/>
              </a:defRPr>
            </a:lvl4pPr>
            <a:lvl5pPr marL="2096491" indent="-232943">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559431-9396-4150-9124-D725E6B9D23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NASACT Annual Conference CS#12</a:t>
            </a:r>
          </a:p>
        </p:txBody>
      </p:sp>
    </p:spTree>
    <p:extLst>
      <p:ext uri="{BB962C8B-B14F-4D97-AF65-F5344CB8AC3E}">
        <p14:creationId xmlns:p14="http://schemas.microsoft.com/office/powerpoint/2010/main" val="95371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708" indent="-174708">
              <a:spcBef>
                <a:spcPct val="0"/>
              </a:spcBef>
            </a:pP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C27545E-BCB7-48F6-9BA5-83F6335A1B3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NASACT Annual Conference CS#12</a:t>
            </a:r>
          </a:p>
        </p:txBody>
      </p:sp>
    </p:spTree>
    <p:extLst>
      <p:ext uri="{BB962C8B-B14F-4D97-AF65-F5344CB8AC3E}">
        <p14:creationId xmlns:p14="http://schemas.microsoft.com/office/powerpoint/2010/main" val="28655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8848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9461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3255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87572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FDB04-5B51-478A-A894-EE4CBA93FE69}"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52058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44</a:t>
            </a:fld>
            <a:endParaRPr lang="en-US"/>
          </a:p>
        </p:txBody>
      </p:sp>
    </p:spTree>
    <p:extLst>
      <p:ext uri="{BB962C8B-B14F-4D97-AF65-F5344CB8AC3E}">
        <p14:creationId xmlns:p14="http://schemas.microsoft.com/office/powerpoint/2010/main" val="238164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45</a:t>
            </a:fld>
            <a:endParaRPr lang="en-US"/>
          </a:p>
        </p:txBody>
      </p:sp>
    </p:spTree>
    <p:extLst>
      <p:ext uri="{BB962C8B-B14F-4D97-AF65-F5344CB8AC3E}">
        <p14:creationId xmlns:p14="http://schemas.microsoft.com/office/powerpoint/2010/main" val="39548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65FDB04-5B51-478A-A894-EE4CBA93FE69}" type="slidenum">
              <a:rPr lang="en-US" smtClean="0"/>
              <a:pPr/>
              <a:t>5</a:t>
            </a:fld>
            <a:endParaRPr lang="en-US"/>
          </a:p>
        </p:txBody>
      </p:sp>
    </p:spTree>
    <p:extLst>
      <p:ext uri="{BB962C8B-B14F-4D97-AF65-F5344CB8AC3E}">
        <p14:creationId xmlns:p14="http://schemas.microsoft.com/office/powerpoint/2010/main" val="3820592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46</a:t>
            </a:fld>
            <a:endParaRPr lang="en-US"/>
          </a:p>
        </p:txBody>
      </p:sp>
    </p:spTree>
    <p:extLst>
      <p:ext uri="{BB962C8B-B14F-4D97-AF65-F5344CB8AC3E}">
        <p14:creationId xmlns:p14="http://schemas.microsoft.com/office/powerpoint/2010/main" val="3092901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47</a:t>
            </a:fld>
            <a:endParaRPr lang="en-US"/>
          </a:p>
        </p:txBody>
      </p:sp>
    </p:spTree>
    <p:extLst>
      <p:ext uri="{BB962C8B-B14F-4D97-AF65-F5344CB8AC3E}">
        <p14:creationId xmlns:p14="http://schemas.microsoft.com/office/powerpoint/2010/main" val="1420579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48</a:t>
            </a:fld>
            <a:endParaRPr lang="en-US"/>
          </a:p>
        </p:txBody>
      </p:sp>
    </p:spTree>
    <p:extLst>
      <p:ext uri="{BB962C8B-B14F-4D97-AF65-F5344CB8AC3E}">
        <p14:creationId xmlns:p14="http://schemas.microsoft.com/office/powerpoint/2010/main" val="84497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49</a:t>
            </a:fld>
            <a:endParaRPr lang="en-US"/>
          </a:p>
        </p:txBody>
      </p:sp>
    </p:spTree>
    <p:extLst>
      <p:ext uri="{BB962C8B-B14F-4D97-AF65-F5344CB8AC3E}">
        <p14:creationId xmlns:p14="http://schemas.microsoft.com/office/powerpoint/2010/main" val="3510168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50</a:t>
            </a:fld>
            <a:endParaRPr lang="en-US"/>
          </a:p>
        </p:txBody>
      </p:sp>
    </p:spTree>
    <p:extLst>
      <p:ext uri="{BB962C8B-B14F-4D97-AF65-F5344CB8AC3E}">
        <p14:creationId xmlns:p14="http://schemas.microsoft.com/office/powerpoint/2010/main" val="958354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51</a:t>
            </a:fld>
            <a:endParaRPr lang="en-US"/>
          </a:p>
        </p:txBody>
      </p:sp>
    </p:spTree>
    <p:extLst>
      <p:ext uri="{BB962C8B-B14F-4D97-AF65-F5344CB8AC3E}">
        <p14:creationId xmlns:p14="http://schemas.microsoft.com/office/powerpoint/2010/main" val="2542648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542"/>
              </a:spcBef>
              <a:buSzPts val="1100"/>
            </a:pPr>
            <a:endParaRPr lang="en-US" dirty="0"/>
          </a:p>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52</a:t>
            </a:fld>
            <a:endParaRPr lang="en-US"/>
          </a:p>
        </p:txBody>
      </p:sp>
    </p:spTree>
    <p:extLst>
      <p:ext uri="{BB962C8B-B14F-4D97-AF65-F5344CB8AC3E}">
        <p14:creationId xmlns:p14="http://schemas.microsoft.com/office/powerpoint/2010/main" val="223653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53</a:t>
            </a:fld>
            <a:endParaRPr lang="en-US"/>
          </a:p>
        </p:txBody>
      </p:sp>
    </p:spTree>
    <p:extLst>
      <p:ext uri="{BB962C8B-B14F-4D97-AF65-F5344CB8AC3E}">
        <p14:creationId xmlns:p14="http://schemas.microsoft.com/office/powerpoint/2010/main" val="3069674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54</a:t>
            </a:fld>
            <a:endParaRPr lang="en-US"/>
          </a:p>
        </p:txBody>
      </p:sp>
    </p:spTree>
    <p:extLst>
      <p:ext uri="{BB962C8B-B14F-4D97-AF65-F5344CB8AC3E}">
        <p14:creationId xmlns:p14="http://schemas.microsoft.com/office/powerpoint/2010/main" val="696832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55</a:t>
            </a:fld>
            <a:endParaRPr lang="en-US"/>
          </a:p>
        </p:txBody>
      </p:sp>
    </p:spTree>
    <p:extLst>
      <p:ext uri="{BB962C8B-B14F-4D97-AF65-F5344CB8AC3E}">
        <p14:creationId xmlns:p14="http://schemas.microsoft.com/office/powerpoint/2010/main" val="426817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917763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56</a:t>
            </a:fld>
            <a:endParaRPr lang="en-US"/>
          </a:p>
        </p:txBody>
      </p:sp>
    </p:spTree>
    <p:extLst>
      <p:ext uri="{BB962C8B-B14F-4D97-AF65-F5344CB8AC3E}">
        <p14:creationId xmlns:p14="http://schemas.microsoft.com/office/powerpoint/2010/main" val="919547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6E482-F2E1-AE4E-B7AD-A6CBD907DFA8}" type="slidenum">
              <a:rPr lang="en-US" smtClean="0"/>
              <a:t>57</a:t>
            </a:fld>
            <a:endParaRPr lang="en-US"/>
          </a:p>
        </p:txBody>
      </p:sp>
    </p:spTree>
    <p:extLst>
      <p:ext uri="{BB962C8B-B14F-4D97-AF65-F5344CB8AC3E}">
        <p14:creationId xmlns:p14="http://schemas.microsoft.com/office/powerpoint/2010/main" val="507347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58</a:t>
            </a:fld>
            <a:endParaRPr lang="en-US"/>
          </a:p>
        </p:txBody>
      </p:sp>
    </p:spTree>
    <p:extLst>
      <p:ext uri="{BB962C8B-B14F-4D97-AF65-F5344CB8AC3E}">
        <p14:creationId xmlns:p14="http://schemas.microsoft.com/office/powerpoint/2010/main" val="3234911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59</a:t>
            </a:fld>
            <a:endParaRPr lang="en-US"/>
          </a:p>
        </p:txBody>
      </p:sp>
    </p:spTree>
    <p:extLst>
      <p:ext uri="{BB962C8B-B14F-4D97-AF65-F5344CB8AC3E}">
        <p14:creationId xmlns:p14="http://schemas.microsoft.com/office/powerpoint/2010/main" val="24478172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60</a:t>
            </a:fld>
            <a:endParaRPr lang="en-US"/>
          </a:p>
        </p:txBody>
      </p:sp>
    </p:spTree>
    <p:extLst>
      <p:ext uri="{BB962C8B-B14F-4D97-AF65-F5344CB8AC3E}">
        <p14:creationId xmlns:p14="http://schemas.microsoft.com/office/powerpoint/2010/main" val="2833532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61</a:t>
            </a:fld>
            <a:endParaRPr lang="en-US"/>
          </a:p>
        </p:txBody>
      </p:sp>
    </p:spTree>
    <p:extLst>
      <p:ext uri="{BB962C8B-B14F-4D97-AF65-F5344CB8AC3E}">
        <p14:creationId xmlns:p14="http://schemas.microsoft.com/office/powerpoint/2010/main" val="3368163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62</a:t>
            </a:fld>
            <a:endParaRPr lang="en-US"/>
          </a:p>
        </p:txBody>
      </p:sp>
    </p:spTree>
    <p:extLst>
      <p:ext uri="{BB962C8B-B14F-4D97-AF65-F5344CB8AC3E}">
        <p14:creationId xmlns:p14="http://schemas.microsoft.com/office/powerpoint/2010/main" val="3574711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65FDB04-5B51-478A-A894-EE4CBA93FE69}" type="slidenum">
              <a:rPr lang="en-US" smtClean="0"/>
              <a:pPr/>
              <a:t>63</a:t>
            </a:fld>
            <a:endParaRPr lang="en-US"/>
          </a:p>
        </p:txBody>
      </p:sp>
    </p:spTree>
    <p:extLst>
      <p:ext uri="{BB962C8B-B14F-4D97-AF65-F5344CB8AC3E}">
        <p14:creationId xmlns:p14="http://schemas.microsoft.com/office/powerpoint/2010/main" val="2265841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65</a:t>
            </a:fld>
            <a:endParaRPr lang="en-US"/>
          </a:p>
        </p:txBody>
      </p:sp>
    </p:spTree>
    <p:extLst>
      <p:ext uri="{BB962C8B-B14F-4D97-AF65-F5344CB8AC3E}">
        <p14:creationId xmlns:p14="http://schemas.microsoft.com/office/powerpoint/2010/main" val="4834863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66</a:t>
            </a:fld>
            <a:endParaRPr lang="en-US"/>
          </a:p>
        </p:txBody>
      </p:sp>
    </p:spTree>
    <p:extLst>
      <p:ext uri="{BB962C8B-B14F-4D97-AF65-F5344CB8AC3E}">
        <p14:creationId xmlns:p14="http://schemas.microsoft.com/office/powerpoint/2010/main" val="292339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151518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solidFill>
                  <a:srgbClr val="FFFFFF"/>
                </a:solidFill>
                <a:latin typeface="CIDFont+F4"/>
              </a:rPr>
              <a:t>more likely than not (MLTN)</a:t>
            </a: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67</a:t>
            </a:fld>
            <a:endParaRPr lang="en-US"/>
          </a:p>
        </p:txBody>
      </p:sp>
    </p:spTree>
    <p:extLst>
      <p:ext uri="{BB962C8B-B14F-4D97-AF65-F5344CB8AC3E}">
        <p14:creationId xmlns:p14="http://schemas.microsoft.com/office/powerpoint/2010/main" val="3995864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68</a:t>
            </a:fld>
            <a:endParaRPr lang="en-US"/>
          </a:p>
        </p:txBody>
      </p:sp>
    </p:spTree>
    <p:extLst>
      <p:ext uri="{BB962C8B-B14F-4D97-AF65-F5344CB8AC3E}">
        <p14:creationId xmlns:p14="http://schemas.microsoft.com/office/powerpoint/2010/main" val="970886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69</a:t>
            </a:fld>
            <a:endParaRPr lang="en-US"/>
          </a:p>
        </p:txBody>
      </p:sp>
    </p:spTree>
    <p:extLst>
      <p:ext uri="{BB962C8B-B14F-4D97-AF65-F5344CB8AC3E}">
        <p14:creationId xmlns:p14="http://schemas.microsoft.com/office/powerpoint/2010/main" val="2453955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72</a:t>
            </a:fld>
            <a:endParaRPr lang="en-US"/>
          </a:p>
        </p:txBody>
      </p:sp>
    </p:spTree>
    <p:extLst>
      <p:ext uri="{BB962C8B-B14F-4D97-AF65-F5344CB8AC3E}">
        <p14:creationId xmlns:p14="http://schemas.microsoft.com/office/powerpoint/2010/main" val="573492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74</a:t>
            </a:fld>
            <a:endParaRPr lang="en-US"/>
          </a:p>
        </p:txBody>
      </p:sp>
    </p:spTree>
    <p:extLst>
      <p:ext uri="{BB962C8B-B14F-4D97-AF65-F5344CB8AC3E}">
        <p14:creationId xmlns:p14="http://schemas.microsoft.com/office/powerpoint/2010/main" val="39895563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79</a:t>
            </a:fld>
            <a:endParaRPr lang="en-US"/>
          </a:p>
        </p:txBody>
      </p:sp>
    </p:spTree>
    <p:extLst>
      <p:ext uri="{BB962C8B-B14F-4D97-AF65-F5344CB8AC3E}">
        <p14:creationId xmlns:p14="http://schemas.microsoft.com/office/powerpoint/2010/main" val="3495214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82</a:t>
            </a:fld>
            <a:endParaRPr lang="en-US"/>
          </a:p>
        </p:txBody>
      </p:sp>
    </p:spTree>
    <p:extLst>
      <p:ext uri="{BB962C8B-B14F-4D97-AF65-F5344CB8AC3E}">
        <p14:creationId xmlns:p14="http://schemas.microsoft.com/office/powerpoint/2010/main" val="37345119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5FDB04-5B51-478A-A894-EE4CBA93FE69}" type="slidenum">
              <a:rPr lang="en-US" smtClean="0"/>
              <a:pPr/>
              <a:t>84</a:t>
            </a:fld>
            <a:endParaRPr lang="en-US"/>
          </a:p>
        </p:txBody>
      </p:sp>
    </p:spTree>
    <p:extLst>
      <p:ext uri="{BB962C8B-B14F-4D97-AF65-F5344CB8AC3E}">
        <p14:creationId xmlns:p14="http://schemas.microsoft.com/office/powerpoint/2010/main" val="2545546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85</a:t>
            </a:fld>
            <a:endParaRPr lang="en-US"/>
          </a:p>
        </p:txBody>
      </p:sp>
    </p:spTree>
    <p:extLst>
      <p:ext uri="{BB962C8B-B14F-4D97-AF65-F5344CB8AC3E}">
        <p14:creationId xmlns:p14="http://schemas.microsoft.com/office/powerpoint/2010/main" val="4275519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86</a:t>
            </a:fld>
            <a:endParaRPr lang="en-US"/>
          </a:p>
        </p:txBody>
      </p:sp>
    </p:spTree>
    <p:extLst>
      <p:ext uri="{BB962C8B-B14F-4D97-AF65-F5344CB8AC3E}">
        <p14:creationId xmlns:p14="http://schemas.microsoft.com/office/powerpoint/2010/main" val="6082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010403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87</a:t>
            </a:fld>
            <a:endParaRPr lang="en-US"/>
          </a:p>
        </p:txBody>
      </p:sp>
    </p:spTree>
    <p:extLst>
      <p:ext uri="{BB962C8B-B14F-4D97-AF65-F5344CB8AC3E}">
        <p14:creationId xmlns:p14="http://schemas.microsoft.com/office/powerpoint/2010/main" val="3718786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88</a:t>
            </a:fld>
            <a:endParaRPr lang="en-US"/>
          </a:p>
        </p:txBody>
      </p:sp>
    </p:spTree>
    <p:extLst>
      <p:ext uri="{BB962C8B-B14F-4D97-AF65-F5344CB8AC3E}">
        <p14:creationId xmlns:p14="http://schemas.microsoft.com/office/powerpoint/2010/main" val="15341275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89</a:t>
            </a:fld>
            <a:endParaRPr lang="en-US"/>
          </a:p>
        </p:txBody>
      </p:sp>
    </p:spTree>
    <p:extLst>
      <p:ext uri="{BB962C8B-B14F-4D97-AF65-F5344CB8AC3E}">
        <p14:creationId xmlns:p14="http://schemas.microsoft.com/office/powerpoint/2010/main" val="2823941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90</a:t>
            </a:fld>
            <a:endParaRPr lang="en-US"/>
          </a:p>
        </p:txBody>
      </p:sp>
    </p:spTree>
    <p:extLst>
      <p:ext uri="{BB962C8B-B14F-4D97-AF65-F5344CB8AC3E}">
        <p14:creationId xmlns:p14="http://schemas.microsoft.com/office/powerpoint/2010/main" val="2967889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91</a:t>
            </a:fld>
            <a:endParaRPr lang="en-US"/>
          </a:p>
        </p:txBody>
      </p:sp>
    </p:spTree>
    <p:extLst>
      <p:ext uri="{BB962C8B-B14F-4D97-AF65-F5344CB8AC3E}">
        <p14:creationId xmlns:p14="http://schemas.microsoft.com/office/powerpoint/2010/main" val="1133046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92</a:t>
            </a:fld>
            <a:endParaRPr lang="en-US"/>
          </a:p>
        </p:txBody>
      </p:sp>
    </p:spTree>
    <p:extLst>
      <p:ext uri="{BB962C8B-B14F-4D97-AF65-F5344CB8AC3E}">
        <p14:creationId xmlns:p14="http://schemas.microsoft.com/office/powerpoint/2010/main" val="7661052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93</a:t>
            </a:fld>
            <a:endParaRPr lang="en-US"/>
          </a:p>
        </p:txBody>
      </p:sp>
    </p:spTree>
    <p:extLst>
      <p:ext uri="{BB962C8B-B14F-4D97-AF65-F5344CB8AC3E}">
        <p14:creationId xmlns:p14="http://schemas.microsoft.com/office/powerpoint/2010/main" val="35944921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94</a:t>
            </a:fld>
            <a:endParaRPr lang="en-US"/>
          </a:p>
        </p:txBody>
      </p:sp>
    </p:spTree>
    <p:extLst>
      <p:ext uri="{BB962C8B-B14F-4D97-AF65-F5344CB8AC3E}">
        <p14:creationId xmlns:p14="http://schemas.microsoft.com/office/powerpoint/2010/main" val="37570384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95</a:t>
            </a:fld>
            <a:endParaRPr lang="en-US"/>
          </a:p>
        </p:txBody>
      </p:sp>
    </p:spTree>
    <p:extLst>
      <p:ext uri="{BB962C8B-B14F-4D97-AF65-F5344CB8AC3E}">
        <p14:creationId xmlns:p14="http://schemas.microsoft.com/office/powerpoint/2010/main" val="5280328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96</a:t>
            </a:fld>
            <a:endParaRPr lang="en-US"/>
          </a:p>
        </p:txBody>
      </p:sp>
    </p:spTree>
    <p:extLst>
      <p:ext uri="{BB962C8B-B14F-4D97-AF65-F5344CB8AC3E}">
        <p14:creationId xmlns:p14="http://schemas.microsoft.com/office/powerpoint/2010/main" val="334925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888845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97</a:t>
            </a:fld>
            <a:endParaRPr lang="en-US"/>
          </a:p>
        </p:txBody>
      </p:sp>
    </p:spTree>
    <p:extLst>
      <p:ext uri="{BB962C8B-B14F-4D97-AF65-F5344CB8AC3E}">
        <p14:creationId xmlns:p14="http://schemas.microsoft.com/office/powerpoint/2010/main" val="24309947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98</a:t>
            </a:fld>
            <a:endParaRPr lang="en-US"/>
          </a:p>
        </p:txBody>
      </p:sp>
    </p:spTree>
    <p:extLst>
      <p:ext uri="{BB962C8B-B14F-4D97-AF65-F5344CB8AC3E}">
        <p14:creationId xmlns:p14="http://schemas.microsoft.com/office/powerpoint/2010/main" val="15100927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99</a:t>
            </a:fld>
            <a:endParaRPr lang="en-US"/>
          </a:p>
        </p:txBody>
      </p:sp>
    </p:spTree>
    <p:extLst>
      <p:ext uri="{BB962C8B-B14F-4D97-AF65-F5344CB8AC3E}">
        <p14:creationId xmlns:p14="http://schemas.microsoft.com/office/powerpoint/2010/main" val="2207325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100</a:t>
            </a:fld>
            <a:endParaRPr lang="en-US"/>
          </a:p>
        </p:txBody>
      </p:sp>
    </p:spTree>
    <p:extLst>
      <p:ext uri="{BB962C8B-B14F-4D97-AF65-F5344CB8AC3E}">
        <p14:creationId xmlns:p14="http://schemas.microsoft.com/office/powerpoint/2010/main" val="7639205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101</a:t>
            </a:fld>
            <a:endParaRPr lang="en-US"/>
          </a:p>
        </p:txBody>
      </p:sp>
    </p:spTree>
    <p:extLst>
      <p:ext uri="{BB962C8B-B14F-4D97-AF65-F5344CB8AC3E}">
        <p14:creationId xmlns:p14="http://schemas.microsoft.com/office/powerpoint/2010/main" val="3231977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102</a:t>
            </a:fld>
            <a:endParaRPr lang="en-US"/>
          </a:p>
        </p:txBody>
      </p:sp>
    </p:spTree>
    <p:extLst>
      <p:ext uri="{BB962C8B-B14F-4D97-AF65-F5344CB8AC3E}">
        <p14:creationId xmlns:p14="http://schemas.microsoft.com/office/powerpoint/2010/main" val="35638393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103</a:t>
            </a:fld>
            <a:endParaRPr lang="en-US"/>
          </a:p>
        </p:txBody>
      </p:sp>
    </p:spTree>
    <p:extLst>
      <p:ext uri="{BB962C8B-B14F-4D97-AF65-F5344CB8AC3E}">
        <p14:creationId xmlns:p14="http://schemas.microsoft.com/office/powerpoint/2010/main" val="5525383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104</a:t>
            </a:fld>
            <a:endParaRPr lang="en-US"/>
          </a:p>
        </p:txBody>
      </p:sp>
    </p:spTree>
    <p:extLst>
      <p:ext uri="{BB962C8B-B14F-4D97-AF65-F5344CB8AC3E}">
        <p14:creationId xmlns:p14="http://schemas.microsoft.com/office/powerpoint/2010/main" val="19755087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105</a:t>
            </a:fld>
            <a:endParaRPr lang="en-US"/>
          </a:p>
        </p:txBody>
      </p:sp>
    </p:spTree>
    <p:extLst>
      <p:ext uri="{BB962C8B-B14F-4D97-AF65-F5344CB8AC3E}">
        <p14:creationId xmlns:p14="http://schemas.microsoft.com/office/powerpoint/2010/main" val="11296198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106</a:t>
            </a:fld>
            <a:endParaRPr lang="en-US"/>
          </a:p>
        </p:txBody>
      </p:sp>
    </p:spTree>
    <p:extLst>
      <p:ext uri="{BB962C8B-B14F-4D97-AF65-F5344CB8AC3E}">
        <p14:creationId xmlns:p14="http://schemas.microsoft.com/office/powerpoint/2010/main" val="1048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4218E4-BF65-4EF1-B262-4A80CE07C00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79338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107</a:t>
            </a:fld>
            <a:endParaRPr lang="en-US"/>
          </a:p>
        </p:txBody>
      </p:sp>
    </p:spTree>
    <p:extLst>
      <p:ext uri="{BB962C8B-B14F-4D97-AF65-F5344CB8AC3E}">
        <p14:creationId xmlns:p14="http://schemas.microsoft.com/office/powerpoint/2010/main" val="5863888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8020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118</a:t>
            </a:fld>
            <a:endParaRPr lang="en-US" dirty="0"/>
          </a:p>
        </p:txBody>
      </p:sp>
    </p:spTree>
    <p:extLst>
      <p:ext uri="{BB962C8B-B14F-4D97-AF65-F5344CB8AC3E}">
        <p14:creationId xmlns:p14="http://schemas.microsoft.com/office/powerpoint/2010/main" val="34546327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119</a:t>
            </a:fld>
            <a:endParaRPr lang="en-US" dirty="0"/>
          </a:p>
        </p:txBody>
      </p:sp>
    </p:spTree>
    <p:extLst>
      <p:ext uri="{BB962C8B-B14F-4D97-AF65-F5344CB8AC3E}">
        <p14:creationId xmlns:p14="http://schemas.microsoft.com/office/powerpoint/2010/main" val="26544650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123</a:t>
            </a:fld>
            <a:endParaRPr lang="en-US" dirty="0"/>
          </a:p>
        </p:txBody>
      </p:sp>
    </p:spTree>
    <p:extLst>
      <p:ext uri="{BB962C8B-B14F-4D97-AF65-F5344CB8AC3E}">
        <p14:creationId xmlns:p14="http://schemas.microsoft.com/office/powerpoint/2010/main" val="3986625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124</a:t>
            </a:fld>
            <a:endParaRPr lang="en-US" dirty="0"/>
          </a:p>
        </p:txBody>
      </p:sp>
    </p:spTree>
    <p:extLst>
      <p:ext uri="{BB962C8B-B14F-4D97-AF65-F5344CB8AC3E}">
        <p14:creationId xmlns:p14="http://schemas.microsoft.com/office/powerpoint/2010/main" val="8272347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136</a:t>
            </a:fld>
            <a:endParaRPr lang="en-US" dirty="0"/>
          </a:p>
        </p:txBody>
      </p:sp>
    </p:spTree>
    <p:extLst>
      <p:ext uri="{BB962C8B-B14F-4D97-AF65-F5344CB8AC3E}">
        <p14:creationId xmlns:p14="http://schemas.microsoft.com/office/powerpoint/2010/main" val="37609126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137</a:t>
            </a:fld>
            <a:endParaRPr lang="en-US" dirty="0"/>
          </a:p>
        </p:txBody>
      </p:sp>
    </p:spTree>
    <p:extLst>
      <p:ext uri="{BB962C8B-B14F-4D97-AF65-F5344CB8AC3E}">
        <p14:creationId xmlns:p14="http://schemas.microsoft.com/office/powerpoint/2010/main" val="22128867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144</a:t>
            </a:fld>
            <a:endParaRPr lang="en-US" dirty="0"/>
          </a:p>
        </p:txBody>
      </p:sp>
    </p:spTree>
    <p:extLst>
      <p:ext uri="{BB962C8B-B14F-4D97-AF65-F5344CB8AC3E}">
        <p14:creationId xmlns:p14="http://schemas.microsoft.com/office/powerpoint/2010/main" val="38558694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endParaRPr dirty="0"/>
          </a:p>
        </p:txBody>
      </p:sp>
      <p:sp>
        <p:nvSpPr>
          <p:cNvPr id="319" name="Google Shape;319;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05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12</a:t>
            </a:fld>
            <a:endParaRPr lang="en-US"/>
          </a:p>
        </p:txBody>
      </p:sp>
    </p:spTree>
    <p:extLst>
      <p:ext uri="{BB962C8B-B14F-4D97-AF65-F5344CB8AC3E}">
        <p14:creationId xmlns:p14="http://schemas.microsoft.com/office/powerpoint/2010/main" val="524843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br>
              <a:rPr lang="en-US" dirty="0"/>
            </a:br>
            <a:endParaRPr lang="en-US" dirty="0"/>
          </a:p>
        </p:txBody>
      </p:sp>
      <p:sp>
        <p:nvSpPr>
          <p:cNvPr id="4" name="Slide Number Placeholder 3"/>
          <p:cNvSpPr>
            <a:spLocks noGrp="1"/>
          </p:cNvSpPr>
          <p:nvPr>
            <p:ph type="sldNum" sz="quarter" idx="5"/>
          </p:nvPr>
        </p:nvSpPr>
        <p:spPr/>
        <p:txBody>
          <a:bodyPr/>
          <a:lstStyle/>
          <a:p>
            <a:fld id="{065FDB04-5B51-478A-A894-EE4CBA93FE69}" type="slidenum">
              <a:rPr lang="en-US" smtClean="0"/>
              <a:pPr/>
              <a:t>156</a:t>
            </a:fld>
            <a:endParaRPr lang="en-US" dirty="0"/>
          </a:p>
        </p:txBody>
      </p:sp>
    </p:spTree>
    <p:extLst>
      <p:ext uri="{BB962C8B-B14F-4D97-AF65-F5344CB8AC3E}">
        <p14:creationId xmlns:p14="http://schemas.microsoft.com/office/powerpoint/2010/main" val="2092315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 Classic (Grey)">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40B27056-2B2A-4C4C-B17A-61F88F896DBA}"/>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0" name="Text Placeholder 4">
            <a:extLst>
              <a:ext uri="{FF2B5EF4-FFF2-40B4-BE49-F238E27FC236}">
                <a16:creationId xmlns:a16="http://schemas.microsoft.com/office/drawing/2014/main" id="{60EC76C4-9C68-44A1-9A54-F0F33891EB7E}"/>
              </a:ext>
            </a:extLst>
          </p:cNvPr>
          <p:cNvSpPr>
            <a:spLocks noGrp="1"/>
          </p:cNvSpPr>
          <p:nvPr>
            <p:ph type="body" sz="quarter" idx="13" hasCustomPrompt="1"/>
          </p:nvPr>
        </p:nvSpPr>
        <p:spPr>
          <a:xfrm>
            <a:off x="179999" y="1449648"/>
            <a:ext cx="11669545" cy="4951148"/>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D74224CC-6E1D-49C7-F1AB-11F31084C17C}"/>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1682549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s Righ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4303724" y="452441"/>
            <a:ext cx="7542025" cy="594835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180000" y="457202"/>
            <a:ext cx="3855159" cy="5912893"/>
          </a:xfrm>
        </p:spPr>
        <p:txBody>
          <a:bodyPr/>
          <a:lstStyle>
            <a:lvl1pPr>
              <a:defRPr>
                <a:solidFill>
                  <a:schemeClr val="tx1"/>
                </a:solidFill>
              </a:defRPr>
            </a:lvl1pPr>
          </a:lstStyle>
          <a:p>
            <a:r>
              <a:rPr lang="en-US"/>
              <a:t>Polling Question 1</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cxnSp>
        <p:nvCxnSpPr>
          <p:cNvPr id="8" name="Rechte verbindingslijn 7">
            <a:extLst>
              <a:ext uri="{FF2B5EF4-FFF2-40B4-BE49-F238E27FC236}">
                <a16:creationId xmlns:a16="http://schemas.microsoft.com/office/drawing/2014/main" id="{9E14C72A-BD5F-014C-91B2-04B8EE37AED9}"/>
              </a:ext>
            </a:extLst>
          </p:cNvPr>
          <p:cNvCxnSpPr>
            <a:cxnSpLocks/>
          </p:cNvCxnSpPr>
          <p:nvPr userDrawn="1"/>
        </p:nvCxnSpPr>
        <p:spPr>
          <a:xfrm flipH="1">
            <a:off x="270001" y="270000"/>
            <a:ext cx="376319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799FE96-9524-C60A-88D1-1603D9AEB1E4}"/>
              </a:ext>
            </a:extLst>
          </p:cNvPr>
          <p:cNvCxnSpPr>
            <a:cxnSpLocks/>
          </p:cNvCxnSpPr>
          <p:nvPr userDrawn="1"/>
        </p:nvCxnSpPr>
        <p:spPr>
          <a:xfrm flipH="1">
            <a:off x="4209698" y="270000"/>
            <a:ext cx="77095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76B79F19-E3A5-94F3-F7D2-196973AAA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400" y="2430824"/>
            <a:ext cx="2172673" cy="1991617"/>
          </a:xfrm>
          <a:prstGeom prst="rect">
            <a:avLst/>
          </a:prstGeom>
        </p:spPr>
      </p:pic>
      <p:sp>
        <p:nvSpPr>
          <p:cNvPr id="11" name="Text Placeholder 4">
            <a:extLst>
              <a:ext uri="{FF2B5EF4-FFF2-40B4-BE49-F238E27FC236}">
                <a16:creationId xmlns:a16="http://schemas.microsoft.com/office/drawing/2014/main" id="{1D1D6174-35F1-331A-9245-E25F10B55331}"/>
              </a:ext>
            </a:extLst>
          </p:cNvPr>
          <p:cNvSpPr>
            <a:spLocks noGrp="1"/>
          </p:cNvSpPr>
          <p:nvPr>
            <p:ph type="body" sz="quarter" idx="13"/>
          </p:nvPr>
        </p:nvSpPr>
        <p:spPr>
          <a:xfrm>
            <a:off x="4353476" y="452442"/>
            <a:ext cx="7473434" cy="5917655"/>
          </a:xfrm>
        </p:spPr>
        <p:txBody>
          <a:bodyPr numCol="1" spcCol="288000"/>
          <a:lstStyle>
            <a:lvl1pPr marL="40639" indent="0">
              <a:buFont typeface="Arial" panose="020B0604020202020204" pitchFamily="34" charset="0"/>
              <a:buNone/>
              <a:defRPr sz="2400" b="0" i="0">
                <a:latin typeface="Fira Sans Medium" panose="020B0503050000020004" pitchFamily="34" charset="0"/>
                <a:ea typeface="Fira Sans Medium" panose="020B0503050000020004" pitchFamily="34" charset="0"/>
              </a:defRPr>
            </a:lvl1pPr>
            <a:lvl2pPr marL="883909" indent="-457200">
              <a:buFont typeface="+mj-lt"/>
              <a:buAutoNum type="alphaUcPeriod"/>
              <a:defRPr sz="2400" b="0" i="0">
                <a:latin typeface="+mn-lt"/>
                <a:ea typeface="Fira Sans" panose="020B0503050000020004" pitchFamily="34" charset="0"/>
              </a:defRPr>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endParaRPr lang="en-US"/>
          </a:p>
          <a:p>
            <a:pPr lvl="1"/>
            <a:endParaRPr lang="en-US"/>
          </a:p>
          <a:p>
            <a:pPr lvl="1"/>
            <a:r>
              <a:rPr lang="en-US"/>
              <a:t>Answer</a:t>
            </a:r>
          </a:p>
          <a:p>
            <a:pPr lvl="1"/>
            <a:r>
              <a:rPr lang="en-US"/>
              <a:t>Answer</a:t>
            </a:r>
          </a:p>
          <a:p>
            <a:pPr lvl="1"/>
            <a:r>
              <a:rPr lang="en-US"/>
              <a:t>Answer</a:t>
            </a:r>
          </a:p>
          <a:p>
            <a:pPr lvl="1"/>
            <a:r>
              <a:rPr lang="en-US"/>
              <a:t>Answer</a:t>
            </a:r>
          </a:p>
        </p:txBody>
      </p:sp>
      <p:sp>
        <p:nvSpPr>
          <p:cNvPr id="13" name="TextBox 12">
            <a:extLst>
              <a:ext uri="{FF2B5EF4-FFF2-40B4-BE49-F238E27FC236}">
                <a16:creationId xmlns:a16="http://schemas.microsoft.com/office/drawing/2014/main" id="{600A750F-4065-55E0-41C3-DB5CF980B3A7}"/>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861862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Agenda (Grey)">
    <p:spTree>
      <p:nvGrpSpPr>
        <p:cNvPr id="1" name=""/>
        <p:cNvGrpSpPr/>
        <p:nvPr/>
      </p:nvGrpSpPr>
      <p:grpSpPr>
        <a:xfrm>
          <a:off x="0" y="0"/>
          <a:ext cx="0" cy="0"/>
          <a:chOff x="0" y="0"/>
          <a:chExt cx="0" cy="0"/>
        </a:xfrm>
      </p:grpSpPr>
      <p:sp>
        <p:nvSpPr>
          <p:cNvPr id="9" name="Rechthoek 3">
            <a:extLst>
              <a:ext uri="{FF2B5EF4-FFF2-40B4-BE49-F238E27FC236}">
                <a16:creationId xmlns:a16="http://schemas.microsoft.com/office/drawing/2014/main" id="{B62AFC63-382A-9E4C-BE0B-6B05BE470B5E}"/>
              </a:ext>
            </a:extLst>
          </p:cNvPr>
          <p:cNvSpPr/>
          <p:nvPr userDrawn="1"/>
        </p:nvSpPr>
        <p:spPr>
          <a:xfrm flipV="1">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Title 1">
            <a:extLst>
              <a:ext uri="{FF2B5EF4-FFF2-40B4-BE49-F238E27FC236}">
                <a16:creationId xmlns:a16="http://schemas.microsoft.com/office/drawing/2014/main" id="{47E8C9F5-66F0-2843-B8B7-0E32256AC48D}"/>
              </a:ext>
            </a:extLst>
          </p:cNvPr>
          <p:cNvSpPr>
            <a:spLocks noGrp="1"/>
          </p:cNvSpPr>
          <p:nvPr>
            <p:ph type="title"/>
          </p:nvPr>
        </p:nvSpPr>
        <p:spPr>
          <a:xfrm>
            <a:off x="180000" y="457202"/>
            <a:ext cx="3855159" cy="5948354"/>
          </a:xfrm>
        </p:spPr>
        <p:txBody>
          <a:bodyPr/>
          <a:lstStyle>
            <a:lvl1pPr>
              <a:defRPr>
                <a:solidFill>
                  <a:schemeClr val="tx1"/>
                </a:solidFill>
              </a:defRPr>
            </a:lvl1pPr>
          </a:lstStyle>
          <a:p>
            <a:r>
              <a:rPr lang="en-US"/>
              <a:t>Click to edit Master title style</a:t>
            </a:r>
          </a:p>
        </p:txBody>
      </p:sp>
      <p:sp>
        <p:nvSpPr>
          <p:cNvPr id="15" name="Slide Number Placeholder 5">
            <a:extLst>
              <a:ext uri="{FF2B5EF4-FFF2-40B4-BE49-F238E27FC236}">
                <a16:creationId xmlns:a16="http://schemas.microsoft.com/office/drawing/2014/main" id="{4BAE6957-7F3B-8B4A-806D-1A0458EF4FD1}"/>
              </a:ext>
            </a:extLst>
          </p:cNvPr>
          <p:cNvSpPr>
            <a:spLocks noGrp="1"/>
          </p:cNvSpPr>
          <p:nvPr>
            <p:ph type="sldNum" sz="quarter" idx="4"/>
          </p:nvPr>
        </p:nvSpPr>
        <p:spPr>
          <a:xfrm>
            <a:off x="272360" y="6405556"/>
            <a:ext cx="652895" cy="365125"/>
          </a:xfrm>
          <a:prstGeom prst="rect">
            <a:avLst/>
          </a:prstGeom>
        </p:spPr>
        <p:txBody>
          <a:bodyPr vert="horz" lIns="0" tIns="0" rIns="0" bIns="0" rtlCol="0" anchor="ctr"/>
          <a:lstStyle>
            <a:lvl1pPr algn="l">
              <a:defRPr sz="1200">
                <a:solidFill>
                  <a:schemeClr val="tx1"/>
                </a:solidFill>
              </a:defRPr>
            </a:lvl1pPr>
          </a:lstStyle>
          <a:p>
            <a:fld id="{C3C3236D-FB65-584A-8227-5A449D06E62A}" type="slidenum">
              <a:rPr lang="en-US" smtClean="0"/>
              <a:pPr/>
              <a:t>‹#›</a:t>
            </a:fld>
            <a:endParaRPr lang="en-US"/>
          </a:p>
        </p:txBody>
      </p:sp>
      <p:cxnSp>
        <p:nvCxnSpPr>
          <p:cNvPr id="17" name="Rechte verbindingslijn 5">
            <a:extLst>
              <a:ext uri="{FF2B5EF4-FFF2-40B4-BE49-F238E27FC236}">
                <a16:creationId xmlns:a16="http://schemas.microsoft.com/office/drawing/2014/main" id="{7FB3685A-20E9-2E4F-9B11-8726A66FC6E1}"/>
              </a:ext>
            </a:extLst>
          </p:cNvPr>
          <p:cNvCxnSpPr>
            <a:cxnSpLocks/>
          </p:cNvCxnSpPr>
          <p:nvPr userDrawn="1"/>
        </p:nvCxnSpPr>
        <p:spPr>
          <a:xfrm flipH="1">
            <a:off x="270001" y="270000"/>
            <a:ext cx="376319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8">
            <a:extLst>
              <a:ext uri="{FF2B5EF4-FFF2-40B4-BE49-F238E27FC236}">
                <a16:creationId xmlns:a16="http://schemas.microsoft.com/office/drawing/2014/main" id="{EED7EB0A-5401-9A48-B8F8-0F0A60DB622E}"/>
              </a:ext>
            </a:extLst>
          </p:cNvPr>
          <p:cNvCxnSpPr>
            <a:cxnSpLocks/>
          </p:cNvCxnSpPr>
          <p:nvPr userDrawn="1"/>
        </p:nvCxnSpPr>
        <p:spPr>
          <a:xfrm flipH="1">
            <a:off x="4209698" y="270000"/>
            <a:ext cx="770954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10">
            <a:extLst>
              <a:ext uri="{FF2B5EF4-FFF2-40B4-BE49-F238E27FC236}">
                <a16:creationId xmlns:a16="http://schemas.microsoft.com/office/drawing/2014/main" id="{A003C378-2304-4742-ADD5-764ADFD85876}"/>
              </a:ext>
            </a:extLst>
          </p:cNvPr>
          <p:cNvSpPr>
            <a:spLocks noGrp="1"/>
          </p:cNvSpPr>
          <p:nvPr>
            <p:ph type="body" sz="quarter" idx="11"/>
          </p:nvPr>
        </p:nvSpPr>
        <p:spPr>
          <a:xfrm>
            <a:off x="4209698" y="452459"/>
            <a:ext cx="7639848" cy="5948325"/>
          </a:xfrm>
        </p:spPr>
        <p:txBody>
          <a:bodyPr/>
          <a:lstStyle>
            <a:lvl1pPr>
              <a:buClr>
                <a:schemeClr val="tx1"/>
              </a:buClr>
              <a:defRPr sz="2800">
                <a:solidFill>
                  <a:schemeClr val="tx1"/>
                </a:solidFill>
              </a:defRPr>
            </a:lvl1pPr>
            <a:lvl2pPr>
              <a:buClr>
                <a:schemeClr val="tx1"/>
              </a:buClr>
              <a:defRPr sz="3600">
                <a:solidFill>
                  <a:schemeClr val="tx1"/>
                </a:solidFill>
              </a:defRPr>
            </a:lvl2pPr>
            <a:lvl3pPr>
              <a:buClr>
                <a:schemeClr val="tx1"/>
              </a:buClr>
              <a:defRPr sz="3600">
                <a:solidFill>
                  <a:schemeClr val="tx1"/>
                </a:solidFill>
              </a:defRPr>
            </a:lvl3pPr>
            <a:lvl4pPr>
              <a:buClr>
                <a:schemeClr val="tx1"/>
              </a:buClr>
              <a:defRPr sz="3600">
                <a:solidFill>
                  <a:schemeClr val="tx1"/>
                </a:solidFill>
              </a:defRPr>
            </a:lvl4pPr>
            <a:lvl5pPr>
              <a:buClr>
                <a:schemeClr val="tx1"/>
              </a:buClr>
              <a:defRPr sz="3600">
                <a:solidFill>
                  <a:schemeClr val="tx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F9028B21-508D-B40C-423E-BB4F102EE64F}"/>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1221615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Grey)">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49C398F4-AAA3-8743-BA6B-413CF7225D4F}"/>
              </a:ext>
            </a:extLst>
          </p:cNvPr>
          <p:cNvSpPr/>
          <p:nvPr userDrawn="1"/>
        </p:nvSpPr>
        <p:spPr>
          <a:xfrm flipV="1">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8" name="Slide Number Placeholder 5"/>
          <p:cNvSpPr>
            <a:spLocks noGrp="1"/>
          </p:cNvSpPr>
          <p:nvPr>
            <p:ph type="sldNum" sz="quarter" idx="4"/>
          </p:nvPr>
        </p:nvSpPr>
        <p:spPr>
          <a:xfrm>
            <a:off x="272360" y="6405556"/>
            <a:ext cx="652895" cy="365125"/>
          </a:xfrm>
          <a:prstGeom prst="rect">
            <a:avLst/>
          </a:prstGeom>
        </p:spPr>
        <p:txBody>
          <a:bodyPr vert="horz" lIns="0" tIns="0" rIns="0" bIns="0" rtlCol="0" anchor="ctr"/>
          <a:lstStyle>
            <a:lvl1pPr algn="l">
              <a:defRPr sz="1200">
                <a:solidFill>
                  <a:schemeClr val="tx1"/>
                </a:solidFill>
              </a:defRPr>
            </a:lvl1pPr>
          </a:lstStyle>
          <a:p>
            <a:fld id="{C3C3236D-FB65-584A-8227-5A449D06E62A}" type="slidenum">
              <a:rPr lang="en-US" smtClean="0"/>
              <a:pPr/>
              <a:t>‹#›</a:t>
            </a:fld>
            <a:endParaRPr lang="en-US"/>
          </a:p>
        </p:txBody>
      </p:sp>
      <p:cxnSp>
        <p:nvCxnSpPr>
          <p:cNvPr id="6" name="Rechte verbindingslijn 5">
            <a:extLst>
              <a:ext uri="{FF2B5EF4-FFF2-40B4-BE49-F238E27FC236}">
                <a16:creationId xmlns:a16="http://schemas.microsoft.com/office/drawing/2014/main" id="{9C4FA421-BB39-9849-8E54-93B1CC1A9609}"/>
              </a:ext>
            </a:extLst>
          </p:cNvPr>
          <p:cNvCxnSpPr>
            <a:cxnSpLocks/>
          </p:cNvCxnSpPr>
          <p:nvPr userDrawn="1"/>
        </p:nvCxnSpPr>
        <p:spPr>
          <a:xfrm flipH="1">
            <a:off x="270001" y="270000"/>
            <a:ext cx="376319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4DB9597B-D516-1D49-8A5C-EDC1FFB5510A}"/>
              </a:ext>
            </a:extLst>
          </p:cNvPr>
          <p:cNvCxnSpPr>
            <a:cxnSpLocks/>
          </p:cNvCxnSpPr>
          <p:nvPr userDrawn="1"/>
        </p:nvCxnSpPr>
        <p:spPr>
          <a:xfrm flipH="1">
            <a:off x="4209698" y="270000"/>
            <a:ext cx="770954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FFDA3539-81C5-457A-983A-07AFEA3334CB}"/>
              </a:ext>
            </a:extLst>
          </p:cNvPr>
          <p:cNvSpPr>
            <a:spLocks noGrp="1"/>
          </p:cNvSpPr>
          <p:nvPr>
            <p:ph type="body" sz="quarter" idx="11"/>
          </p:nvPr>
        </p:nvSpPr>
        <p:spPr>
          <a:xfrm>
            <a:off x="4139999" y="452471"/>
            <a:ext cx="7709545" cy="5948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FCEA7C4F-DE1C-D6D4-180F-652EA525C300}"/>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2308091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wo Columns 2">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3" name="Text Placeholder 4">
            <a:extLst>
              <a:ext uri="{FF2B5EF4-FFF2-40B4-BE49-F238E27FC236}">
                <a16:creationId xmlns:a16="http://schemas.microsoft.com/office/drawing/2014/main" id="{4AED5535-CA66-4EA3-A154-2C0049301842}"/>
              </a:ext>
            </a:extLst>
          </p:cNvPr>
          <p:cNvSpPr>
            <a:spLocks noGrp="1"/>
          </p:cNvSpPr>
          <p:nvPr>
            <p:ph type="body" sz="quarter" idx="14"/>
          </p:nvPr>
        </p:nvSpPr>
        <p:spPr>
          <a:xfrm>
            <a:off x="179999" y="1449648"/>
            <a:ext cx="5743931" cy="4951148"/>
          </a:xfrm>
        </p:spPr>
        <p:txBody>
          <a:bodyPr/>
          <a:lstStyle>
            <a:lvl1pPr marL="383539" indent="-342900">
              <a:buFont typeface="Arial" panose="020B0604020202020204" pitchFamily="34" charset="0"/>
              <a:buChar char="•"/>
              <a:defRPr sz="2400"/>
            </a:lvl1pPr>
            <a:lvl2pPr marL="769609" indent="-342900">
              <a:buFont typeface="Arial" panose="020B0604020202020204" pitchFamily="34" charset="0"/>
              <a:buChar char="•"/>
              <a:defRPr sz="2200"/>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633625F-722B-4838-A582-C675E0BA77AF}"/>
              </a:ext>
            </a:extLst>
          </p:cNvPr>
          <p:cNvSpPr>
            <a:spLocks noGrp="1"/>
          </p:cNvSpPr>
          <p:nvPr>
            <p:ph type="body" sz="quarter" idx="15"/>
          </p:nvPr>
        </p:nvSpPr>
        <p:spPr>
          <a:xfrm>
            <a:off x="6186123" y="1449648"/>
            <a:ext cx="5743931" cy="4951148"/>
          </a:xfrm>
        </p:spPr>
        <p:txBody>
          <a:bodyPr/>
          <a:lstStyle>
            <a:lvl1pPr marL="383539" indent="-342900">
              <a:buFont typeface="Arial" panose="020B0604020202020204" pitchFamily="34" charset="0"/>
              <a:buChar char="•"/>
              <a:defRPr sz="2400"/>
            </a:lvl1pPr>
            <a:lvl2pPr marL="769609" indent="-342900">
              <a:buFont typeface="Arial" panose="020B0604020202020204" pitchFamily="34" charset="0"/>
              <a:buChar char="•"/>
              <a:defRPr sz="2200"/>
            </a:lvl2pPr>
            <a:lvl3pPr marL="1147552" indent="-342900">
              <a:buFont typeface="Arial" panose="020B0604020202020204" pitchFamily="34" charset="0"/>
              <a:buChar char="•"/>
              <a:defRPr sz="2000"/>
            </a:lvl3pPr>
            <a:lvl4pPr marL="1513303" indent="-342900">
              <a:buFont typeface="Arial" panose="020B0604020202020204" pitchFamily="34" charset="0"/>
              <a:buChar char="•"/>
              <a:defRPr sz="1800"/>
            </a:lvl4pPr>
            <a:lvl5pPr marL="1880100" indent="-342900">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633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lumns - Classic">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544140D7-7F69-F24C-9311-946228AF67B5}"/>
              </a:ext>
            </a:extLst>
          </p:cNvPr>
          <p:cNvCxnSpPr>
            <a:cxnSpLocks/>
          </p:cNvCxnSpPr>
          <p:nvPr userDrawn="1"/>
        </p:nvCxnSpPr>
        <p:spPr>
          <a:xfrm flipH="1">
            <a:off x="270001" y="270000"/>
            <a:ext cx="116492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0000" y="457202"/>
            <a:ext cx="11739244" cy="810003"/>
          </a:xfrm>
        </p:spPr>
        <p:txBody>
          <a:bodyPr/>
          <a:lstStyle>
            <a:lvl1pPr>
              <a:defRPr sz="3600">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11" name="Text Placeholder 4">
            <a:extLst>
              <a:ext uri="{FF2B5EF4-FFF2-40B4-BE49-F238E27FC236}">
                <a16:creationId xmlns:a16="http://schemas.microsoft.com/office/drawing/2014/main" id="{9E16A613-6BD5-47A6-9D06-F112AA0D9585}"/>
              </a:ext>
            </a:extLst>
          </p:cNvPr>
          <p:cNvSpPr>
            <a:spLocks noGrp="1"/>
          </p:cNvSpPr>
          <p:nvPr>
            <p:ph type="body" sz="quarter" idx="13" hasCustomPrompt="1"/>
          </p:nvPr>
        </p:nvSpPr>
        <p:spPr>
          <a:xfrm>
            <a:off x="179999" y="1449648"/>
            <a:ext cx="11669545" cy="4951148"/>
          </a:xfrm>
        </p:spPr>
        <p:txBody>
          <a:bodyPr numCol="1" spcCol="288000"/>
          <a:lstStyle>
            <a:lvl1pPr marL="497839" indent="-4572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22950" indent="-28575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543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lumns Righ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4209698" y="242172"/>
            <a:ext cx="7709547" cy="63967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cxnSp>
        <p:nvCxnSpPr>
          <p:cNvPr id="8" name="Rechte verbindingslijn 7">
            <a:extLst>
              <a:ext uri="{FF2B5EF4-FFF2-40B4-BE49-F238E27FC236}">
                <a16:creationId xmlns:a16="http://schemas.microsoft.com/office/drawing/2014/main" id="{9E14C72A-BD5F-014C-91B2-04B8EE37AED9}"/>
              </a:ext>
            </a:extLst>
          </p:cNvPr>
          <p:cNvCxnSpPr>
            <a:cxnSpLocks/>
          </p:cNvCxnSpPr>
          <p:nvPr userDrawn="1"/>
        </p:nvCxnSpPr>
        <p:spPr>
          <a:xfrm flipH="1">
            <a:off x="270001" y="270000"/>
            <a:ext cx="376319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480EF691-A648-401C-8BD5-3B6CBC73B462}"/>
              </a:ext>
            </a:extLst>
          </p:cNvPr>
          <p:cNvSpPr>
            <a:spLocks noGrp="1"/>
          </p:cNvSpPr>
          <p:nvPr>
            <p:ph type="body" sz="quarter" idx="13" hasCustomPrompt="1"/>
          </p:nvPr>
        </p:nvSpPr>
        <p:spPr>
          <a:xfrm>
            <a:off x="4393975" y="452471"/>
            <a:ext cx="7455569" cy="5948325"/>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FAST\_CCH-Seminars\~ Routine Stuff\Graphics\CCH Branding\WK_CCH_CPELink_H_RGB_Color-2000x287.png">
            <a:extLst>
              <a:ext uri="{FF2B5EF4-FFF2-40B4-BE49-F238E27FC236}">
                <a16:creationId xmlns:a16="http://schemas.microsoft.com/office/drawing/2014/main" id="{65BAFE81-FEDB-59FF-2F47-F170D30CE10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8565" y="6370097"/>
            <a:ext cx="3114827" cy="4469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77E9AC-1D13-74EA-BE34-11ABB74C458E}"/>
              </a:ext>
            </a:extLst>
          </p:cNvPr>
          <p:cNvSpPr txBox="1"/>
          <p:nvPr userDrawn="1"/>
        </p:nvSpPr>
        <p:spPr>
          <a:xfrm>
            <a:off x="4840941" y="6351809"/>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88567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9662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ig_Block">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F75433A9-6085-F345-BD0B-59DB1371D7F1}"/>
              </a:ext>
            </a:extLst>
          </p:cNvPr>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90DC1CC7-92F4-1947-B720-38011EFC0042}"/>
              </a:ext>
            </a:extLst>
          </p:cNvPr>
          <p:cNvSpPr/>
          <p:nvPr userDrawn="1"/>
        </p:nvSpPr>
        <p:spPr>
          <a:xfrm>
            <a:off x="3232914" y="242173"/>
            <a:ext cx="8686331" cy="6168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C3C3236D-FB65-584A-8227-5A449D06E62A}" type="slidenum">
              <a:rPr lang="en-US" smtClean="0"/>
              <a:t>‹#›</a:t>
            </a:fld>
            <a:endParaRPr lang="en-US"/>
          </a:p>
        </p:txBody>
      </p:sp>
      <p:sp>
        <p:nvSpPr>
          <p:cNvPr id="6" name="Title 1">
            <a:extLst>
              <a:ext uri="{FF2B5EF4-FFF2-40B4-BE49-F238E27FC236}">
                <a16:creationId xmlns:a16="http://schemas.microsoft.com/office/drawing/2014/main" id="{13563CBF-8088-A618-E51C-7E2D87131E8F}"/>
              </a:ext>
            </a:extLst>
          </p:cNvPr>
          <p:cNvSpPr>
            <a:spLocks noGrp="1"/>
          </p:cNvSpPr>
          <p:nvPr>
            <p:ph type="title"/>
          </p:nvPr>
        </p:nvSpPr>
        <p:spPr>
          <a:xfrm>
            <a:off x="180000" y="457202"/>
            <a:ext cx="2876709" cy="5948354"/>
          </a:xfrm>
        </p:spPr>
        <p:txBody>
          <a:bodyPr/>
          <a:lstStyle>
            <a:lvl1pPr>
              <a:defRPr>
                <a:solidFill>
                  <a:schemeClr val="tx1"/>
                </a:solidFill>
              </a:defRPr>
            </a:lvl1pPr>
          </a:lstStyle>
          <a:p>
            <a:r>
              <a:rPr lang="en-US"/>
              <a:t>Click to edit Master title style</a:t>
            </a:r>
          </a:p>
        </p:txBody>
      </p:sp>
      <p:cxnSp>
        <p:nvCxnSpPr>
          <p:cNvPr id="9" name="Rechte verbindingslijn 5">
            <a:extLst>
              <a:ext uri="{FF2B5EF4-FFF2-40B4-BE49-F238E27FC236}">
                <a16:creationId xmlns:a16="http://schemas.microsoft.com/office/drawing/2014/main" id="{38AE00FF-2815-05A9-9F38-8F8EB2DCD201}"/>
              </a:ext>
            </a:extLst>
          </p:cNvPr>
          <p:cNvCxnSpPr>
            <a:cxnSpLocks/>
          </p:cNvCxnSpPr>
          <p:nvPr userDrawn="1"/>
        </p:nvCxnSpPr>
        <p:spPr>
          <a:xfrm flipH="1">
            <a:off x="270001" y="270000"/>
            <a:ext cx="27867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322CCDC5-00C5-1891-D731-FA4A564C74C1}"/>
              </a:ext>
            </a:extLst>
          </p:cNvPr>
          <p:cNvSpPr>
            <a:spLocks noGrp="1"/>
          </p:cNvSpPr>
          <p:nvPr>
            <p:ph type="body" sz="quarter" idx="13" hasCustomPrompt="1"/>
          </p:nvPr>
        </p:nvSpPr>
        <p:spPr>
          <a:xfrm>
            <a:off x="3232915" y="242173"/>
            <a:ext cx="8686330" cy="6158623"/>
          </a:xfrm>
        </p:spPr>
        <p:txBody>
          <a:bodyPr numCol="1" spcCol="288000"/>
          <a:lstStyle>
            <a:lvl1pPr marL="383539" indent="-342900">
              <a:buFont typeface="Arial" panose="020B0604020202020204" pitchFamily="34" charset="0"/>
              <a:buChar char="•"/>
              <a:defRPr sz="2800"/>
            </a:lvl1pPr>
            <a:lvl2pPr marL="769609" indent="-342900">
              <a:buFont typeface="Arial" panose="020B0604020202020204" pitchFamily="34" charset="0"/>
              <a:buChar char="•"/>
              <a:defRPr sz="2400"/>
            </a:lvl2pPr>
            <a:lvl3pPr marL="1147552" indent="-342900">
              <a:buFont typeface="Arial" panose="020B0604020202020204" pitchFamily="34" charset="0"/>
              <a:buChar char="•"/>
              <a:defRPr sz="2200"/>
            </a:lvl3pPr>
            <a:lvl4pPr marL="1513303" indent="-342900">
              <a:buFont typeface="Arial" panose="020B0604020202020204" pitchFamily="34" charset="0"/>
              <a:buChar char="•"/>
              <a:defRPr sz="2000"/>
            </a:lvl4pPr>
            <a:lvl5pPr marL="1880100" indent="-342900">
              <a:buFont typeface="Arial" panose="020B0604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8FB7009-E389-30DC-3B6C-B3206B2117D2}"/>
              </a:ext>
            </a:extLst>
          </p:cNvPr>
          <p:cNvSpPr txBox="1"/>
          <p:nvPr userDrawn="1"/>
        </p:nvSpPr>
        <p:spPr>
          <a:xfrm>
            <a:off x="4840941" y="6427113"/>
            <a:ext cx="7060755" cy="276999"/>
          </a:xfrm>
          <a:prstGeom prst="rect">
            <a:avLst/>
          </a:prstGeom>
          <a:noFill/>
        </p:spPr>
        <p:txBody>
          <a:bodyPr wrap="square" rtlCol="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lang="en-ZA" sz="1200">
                <a:solidFill>
                  <a:srgbClr val="222222"/>
                </a:solidFill>
                <a:effectLst/>
                <a:latin typeface="Fira Sans Light" panose="020B0403050000020004" pitchFamily="34" charset="0"/>
                <a:ea typeface="Fira Sans Light" panose="020B0403050000020004" pitchFamily="34" charset="0"/>
              </a:rPr>
              <a:t>Getting Ready for Calendar Year End 2024 Financial Reporting Season and What Is Happening in 2025</a:t>
            </a:r>
            <a:endParaRPr lang="nl-NL" sz="1200">
              <a:latin typeface="Fira Sans Light" panose="020B0403050000020004" pitchFamily="34" charset="0"/>
              <a:ea typeface="Fira Sans Light" panose="020B0403050000020004" pitchFamily="34" charset="0"/>
            </a:endParaRPr>
          </a:p>
        </p:txBody>
      </p:sp>
    </p:spTree>
    <p:extLst>
      <p:ext uri="{BB962C8B-B14F-4D97-AF65-F5344CB8AC3E}">
        <p14:creationId xmlns:p14="http://schemas.microsoft.com/office/powerpoint/2010/main" val="3740136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5" name="Date Placeholder 4"/>
          <p:cNvSpPr>
            <a:spLocks noGrp="1"/>
          </p:cNvSpPr>
          <p:nvPr>
            <p:ph type="dt" sz="half" idx="10"/>
          </p:nvPr>
        </p:nvSpPr>
        <p:spPr/>
        <p:txBody>
          <a:bodyPr/>
          <a:lstStyle/>
          <a:p>
            <a:fld id="{9239D14D-A7D8-427F-8D62-8808716C1DB9}"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F7050-A8E5-428C-81D9-F84418705036}" type="slidenum">
              <a:rPr lang="en-US" smtClean="0"/>
              <a:t>‹#›</a:t>
            </a:fld>
            <a:endParaRPr lang="en-US"/>
          </a:p>
        </p:txBody>
      </p:sp>
      <p:sp>
        <p:nvSpPr>
          <p:cNvPr id="9" name="Content Placeholder 2"/>
          <p:cNvSpPr>
            <a:spLocks noGrp="1"/>
          </p:cNvSpPr>
          <p:nvPr>
            <p:ph idx="13" hasCustomPrompt="1"/>
          </p:nvPr>
        </p:nvSpPr>
        <p:spPr>
          <a:xfrm>
            <a:off x="304800" y="1371600"/>
            <a:ext cx="524256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0" name="Content Placeholder 2"/>
          <p:cNvSpPr>
            <a:spLocks noGrp="1"/>
          </p:cNvSpPr>
          <p:nvPr>
            <p:ph idx="14" hasCustomPrompt="1"/>
          </p:nvPr>
        </p:nvSpPr>
        <p:spPr>
          <a:xfrm>
            <a:off x="304800" y="1828800"/>
            <a:ext cx="5242560" cy="4389120"/>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11" name="Content Placeholder 2"/>
          <p:cNvSpPr>
            <a:spLocks noGrp="1"/>
          </p:cNvSpPr>
          <p:nvPr>
            <p:ph idx="15" hasCustomPrompt="1"/>
          </p:nvPr>
        </p:nvSpPr>
        <p:spPr>
          <a:xfrm>
            <a:off x="6139543" y="1371600"/>
            <a:ext cx="5242560" cy="327580"/>
          </a:xfrm>
        </p:spPr>
        <p:txBody>
          <a:bodyPr lIns="0" rIns="0" anchor="b" anchorCtr="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2" name="Content Placeholder 2"/>
          <p:cNvSpPr>
            <a:spLocks noGrp="1"/>
          </p:cNvSpPr>
          <p:nvPr>
            <p:ph idx="16" hasCustomPrompt="1"/>
          </p:nvPr>
        </p:nvSpPr>
        <p:spPr>
          <a:xfrm>
            <a:off x="6139543" y="1828800"/>
            <a:ext cx="5242560" cy="4389120"/>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4270156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8" name="Date Placeholder 13"/>
          <p:cNvSpPr>
            <a:spLocks noGrp="1"/>
          </p:cNvSpPr>
          <p:nvPr>
            <p:ph type="dt" sz="half" idx="2"/>
          </p:nvPr>
        </p:nvSpPr>
        <p:spPr>
          <a:xfrm>
            <a:off x="101600" y="6601968"/>
            <a:ext cx="2438400" cy="228600"/>
          </a:xfrm>
          <a:prstGeom prst="rect">
            <a:avLst/>
          </a:prstGeom>
          <a:solidFill>
            <a:schemeClr val="tx1"/>
          </a:solidFill>
        </p:spPr>
        <p:txBody>
          <a:bodyPr/>
          <a:lstStyle>
            <a:lvl1pPr>
              <a:defRPr sz="1100">
                <a:solidFill>
                  <a:schemeClr val="bg1"/>
                </a:solidFill>
                <a:latin typeface="Futura Book" pitchFamily="34" charset="0"/>
              </a:defRPr>
            </a:lvl1pPr>
          </a:lstStyle>
          <a:p>
            <a:endParaRPr lang="en-US" dirty="0"/>
          </a:p>
        </p:txBody>
      </p:sp>
      <p:sp>
        <p:nvSpPr>
          <p:cNvPr id="9" name="Slide Number Placeholder 14"/>
          <p:cNvSpPr>
            <a:spLocks noGrp="1"/>
          </p:cNvSpPr>
          <p:nvPr>
            <p:ph type="sldNum" sz="quarter" idx="4"/>
          </p:nvPr>
        </p:nvSpPr>
        <p:spPr>
          <a:xfrm>
            <a:off x="11176000" y="6601968"/>
            <a:ext cx="914400" cy="228600"/>
          </a:xfrm>
          <a:prstGeom prst="rect">
            <a:avLst/>
          </a:prstGeom>
          <a:solidFill>
            <a:schemeClr val="tx1"/>
          </a:solidFill>
        </p:spPr>
        <p:txBody>
          <a:bodyPr/>
          <a:lstStyle>
            <a:lvl1pPr algn="r">
              <a:defRPr sz="1100">
                <a:solidFill>
                  <a:schemeClr val="bg1"/>
                </a:solidFill>
                <a:latin typeface="Futura Book" pitchFamily="34" charset="0"/>
              </a:defRPr>
            </a:lvl1pPr>
          </a:lstStyle>
          <a:p>
            <a:fld id="{3404472C-16F4-4298-9578-9DBF7BCFA8F6}" type="slidenum">
              <a:rPr lang="en-US" smtClean="0"/>
              <a:pPr/>
              <a:t>‹#›</a:t>
            </a:fld>
            <a:endParaRPr lang="en-US" dirty="0"/>
          </a:p>
        </p:txBody>
      </p:sp>
    </p:spTree>
    <p:extLst>
      <p:ext uri="{BB962C8B-B14F-4D97-AF65-F5344CB8AC3E}">
        <p14:creationId xmlns:p14="http://schemas.microsoft.com/office/powerpoint/2010/main" val="885629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3" name="Picture 2">
            <a:extLst>
              <a:ext uri="{FF2B5EF4-FFF2-40B4-BE49-F238E27FC236}">
                <a16:creationId xmlns:a16="http://schemas.microsoft.com/office/drawing/2014/main" id="{C50E281D-C0E8-67C9-56A3-976FF2B1050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3402798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 name="Picture 1">
            <a:extLst>
              <a:ext uri="{FF2B5EF4-FFF2-40B4-BE49-F238E27FC236}">
                <a16:creationId xmlns:a16="http://schemas.microsoft.com/office/drawing/2014/main" id="{A0D56AB7-7A07-4CA9-8F94-0B5FAD8C69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1542507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a:solidFill>
                  <a:schemeClr val="tx2">
                    <a:lumMod val="50000"/>
                  </a:schemeClr>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endParaRPr lang="en-US" sz="2400" b="0" i="0" u="none" strike="noStrike" baseline="30000">
              <a:solidFill>
                <a:schemeClr val="tx1"/>
              </a:solidFill>
              <a:latin typeface="Tw Cen MT" panose="020B0602020104020603" pitchFamily="34" charset="0"/>
            </a:endParaRP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tx2">
                    <a:lumMod val="50000"/>
                  </a:schemeClr>
                </a:solidFill>
                <a:latin typeface="Tw Cen MT" panose="020B0602020104020603" pitchFamily="34" charset="0"/>
              </a:rPr>
              <a:t>DISCLAIMER</a:t>
            </a:r>
          </a:p>
        </p:txBody>
      </p:sp>
      <p:pic>
        <p:nvPicPr>
          <p:cNvPr id="9" name="Picture 8">
            <a:extLst>
              <a:ext uri="{FF2B5EF4-FFF2-40B4-BE49-F238E27FC236}">
                <a16:creationId xmlns:a16="http://schemas.microsoft.com/office/drawing/2014/main" id="{D2431D12-A9D2-8367-F073-D8FB8EF2908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5021833" y="5212080"/>
            <a:ext cx="2148335" cy="1382895"/>
          </a:xfrm>
          <a:prstGeom prst="rect">
            <a:avLst/>
          </a:prstGeom>
        </p:spPr>
      </p:pic>
    </p:spTree>
    <p:extLst>
      <p:ext uri="{BB962C8B-B14F-4D97-AF65-F5344CB8AC3E}">
        <p14:creationId xmlns:p14="http://schemas.microsoft.com/office/powerpoint/2010/main" val="700269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879239"/>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a:solidFill>
                  <a:schemeClr val="bg1"/>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112025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bg1"/>
                </a:solidFill>
                <a:latin typeface="Tw Cen MT" panose="020B0602020104020603" pitchFamily="34" charset="0"/>
              </a:rPr>
              <a:t>DISCLAIMER</a:t>
            </a:r>
          </a:p>
        </p:txBody>
      </p:sp>
      <p:pic>
        <p:nvPicPr>
          <p:cNvPr id="7" name="Picture 6">
            <a:extLst>
              <a:ext uri="{FF2B5EF4-FFF2-40B4-BE49-F238E27FC236}">
                <a16:creationId xmlns:a16="http://schemas.microsoft.com/office/drawing/2014/main" id="{F57F8581-AB01-FEA4-D9FD-46B4E853DC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247634" y="5426017"/>
            <a:ext cx="1696733" cy="1092196"/>
          </a:xfrm>
          <a:prstGeom prst="rect">
            <a:avLst/>
          </a:prstGeom>
        </p:spPr>
      </p:pic>
    </p:spTree>
    <p:extLst>
      <p:ext uri="{BB962C8B-B14F-4D97-AF65-F5344CB8AC3E}">
        <p14:creationId xmlns:p14="http://schemas.microsoft.com/office/powerpoint/2010/main" val="946239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p>
        </p:txBody>
      </p:sp>
      <p:pic>
        <p:nvPicPr>
          <p:cNvPr id="5" name="Picture 4">
            <a:extLst>
              <a:ext uri="{FF2B5EF4-FFF2-40B4-BE49-F238E27FC236}">
                <a16:creationId xmlns:a16="http://schemas.microsoft.com/office/drawing/2014/main" id="{2A647932-93C4-1036-5DC9-57025553366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805570" y="4790020"/>
            <a:ext cx="2580861" cy="1661315"/>
          </a:xfrm>
          <a:prstGeom prst="rect">
            <a:avLst/>
          </a:prstGeom>
        </p:spPr>
      </p:pic>
      <p:sp>
        <p:nvSpPr>
          <p:cNvPr id="2" name="TextBox 1">
            <a:extLst>
              <a:ext uri="{FF2B5EF4-FFF2-40B4-BE49-F238E27FC236}">
                <a16:creationId xmlns:a16="http://schemas.microsoft.com/office/drawing/2014/main" id="{442E2D72-3F90-0289-4143-D791227D7A59}"/>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a:solidFill>
                  <a:schemeClr val="accent1"/>
                </a:solidFill>
                <a:latin typeface="+mn-lt"/>
                <a:ea typeface="+mn-ea"/>
                <a:cs typeface="+mn-cs"/>
              </a:rPr>
              <a:t>Eide Bailly Advisors, LLC., Eide Bailly Agency, LLC., are wholly owned and operated by Eide Bailly LLP.</a:t>
            </a:r>
          </a:p>
        </p:txBody>
      </p:sp>
    </p:spTree>
    <p:extLst>
      <p:ext uri="{BB962C8B-B14F-4D97-AF65-F5344CB8AC3E}">
        <p14:creationId xmlns:p14="http://schemas.microsoft.com/office/powerpoint/2010/main" val="1168877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a:solidFill>
                  <a:schemeClr val="accent1"/>
                </a:solidFill>
                <a:latin typeface="+mn-lt"/>
                <a:ea typeface="+mn-ea"/>
                <a:cs typeface="+mn-cs"/>
              </a:rPr>
              <a:t>Eide Bailly Advisors, LLC., Eide Bailly Agency, LLC., are wholly owned and operated by Eide Bailly LLP.</a:t>
            </a:r>
          </a:p>
        </p:txBody>
      </p:sp>
      <p:pic>
        <p:nvPicPr>
          <p:cNvPr id="6" name="Picture 5">
            <a:extLst>
              <a:ext uri="{FF2B5EF4-FFF2-40B4-BE49-F238E27FC236}">
                <a16:creationId xmlns:a16="http://schemas.microsoft.com/office/drawing/2014/main" id="{54941B95-E066-476D-C245-A7732C0BDC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993176" y="1994554"/>
            <a:ext cx="4205648" cy="2707200"/>
          </a:xfrm>
          <a:prstGeom prst="rect">
            <a:avLst/>
          </a:prstGeom>
        </p:spPr>
      </p:pic>
    </p:spTree>
    <p:extLst>
      <p:ext uri="{BB962C8B-B14F-4D97-AF65-F5344CB8AC3E}">
        <p14:creationId xmlns:p14="http://schemas.microsoft.com/office/powerpoint/2010/main" val="12357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a:solidFill>
                  <a:schemeClr val="tx2">
                    <a:lumMod val="50000"/>
                  </a:schemeClr>
                </a:solidFill>
                <a:latin typeface="Tw Cen MT" panose="020B0602020104020603" pitchFamily="34" charset="0"/>
              </a:rPr>
            </a:br>
            <a:r>
              <a:rPr lang="en-US" sz="3200" b="0" i="0" u="none" strike="noStrike" baseline="3000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a:solidFill>
                  <a:schemeClr val="tx2">
                    <a:lumMod val="50000"/>
                  </a:schemeClr>
                </a:solidFill>
                <a:latin typeface="Tw Cen MT" panose="020B0602020104020603" pitchFamily="34" charset="0"/>
              </a:rPr>
            </a:br>
            <a:r>
              <a:rPr lang="en-US" sz="3200" b="0" i="0" u="none" strike="noStrike" baseline="3000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a:solidFill>
                  <a:schemeClr val="bg1"/>
                </a:solidFill>
                <a:latin typeface="Tw Cen MT" panose="020B0602020104020603" pitchFamily="34" charset="0"/>
              </a:rPr>
            </a:br>
            <a:r>
              <a:rPr lang="en-US" sz="3200" b="0" i="0" u="none" strike="noStrike" baseline="3000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a:solidFill>
                  <a:schemeClr val="bg1"/>
                </a:solidFill>
                <a:latin typeface="Tw Cen MT" panose="020B0602020104020603" pitchFamily="34" charset="0"/>
              </a:rPr>
            </a:br>
            <a:r>
              <a:rPr lang="en-US" sz="3200" b="0" i="0" u="none" strike="noStrike" baseline="3000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00000"/>
              </a:lnSpc>
              <a:spcAft>
                <a:spcPts val="1200"/>
              </a:spcAft>
              <a:buFont typeface="Arial" panose="020B0604020202020204" pitchFamily="34" charset="0"/>
              <a:buChar char="•"/>
              <a:defRPr sz="2400">
                <a:solidFill>
                  <a:schemeClr val="tx2"/>
                </a:solidFill>
              </a:defRPr>
            </a:lvl1pPr>
            <a:lvl2pPr marL="685800" indent="-342900">
              <a:lnSpc>
                <a:spcPct val="100000"/>
              </a:lnSpc>
              <a:spcAft>
                <a:spcPts val="1200"/>
              </a:spcAft>
              <a:buFont typeface="Arial" panose="020B0604020202020204" pitchFamily="34" charset="0"/>
              <a:buChar char="•"/>
              <a:defRPr>
                <a:solidFill>
                  <a:schemeClr val="tx2"/>
                </a:solidFill>
              </a:defRPr>
            </a:lvl2pPr>
            <a:lvl3pPr marL="971550" indent="-285750">
              <a:lnSpc>
                <a:spcPct val="100000"/>
              </a:lnSpc>
              <a:spcAft>
                <a:spcPts val="1200"/>
              </a:spcAft>
              <a:buFont typeface="Arial" panose="020B0604020202020204" pitchFamily="34" charset="0"/>
              <a:buChar char="•"/>
              <a:defRPr sz="1800">
                <a:solidFill>
                  <a:schemeClr val="tx2"/>
                </a:solidFill>
              </a:defRPr>
            </a:lvl3pPr>
            <a:lvl4pPr marL="1314450" indent="-285750">
              <a:lnSpc>
                <a:spcPct val="100000"/>
              </a:lnSpc>
              <a:spcAft>
                <a:spcPts val="1200"/>
              </a:spcAft>
              <a:buFont typeface="Arial" panose="020B0604020202020204" pitchFamily="34" charset="0"/>
              <a:buChar char="•"/>
              <a:defRPr sz="1600">
                <a:solidFill>
                  <a:schemeClr val="tx2"/>
                </a:solidFill>
              </a:defRPr>
            </a:lvl4pPr>
            <a:lvl5pPr marL="1657350" indent="-285750">
              <a:lnSpc>
                <a:spcPct val="100000"/>
              </a:lnSpc>
              <a:spcAft>
                <a:spcPts val="1200"/>
              </a:spcAft>
              <a:buFont typeface="Arial" panose="020B0604020202020204" pitchFamily="34" charset="0"/>
              <a:buChar cha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theme" Target="../theme/theme2.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00000"/>
        </a:lnSpc>
        <a:spcBef>
          <a:spcPts val="0"/>
        </a:spcBef>
        <a:spcAft>
          <a:spcPts val="1200"/>
        </a:spcAft>
        <a:buFont typeface="Arial" panose="020B0604020202020204" pitchFamily="34" charset="0"/>
        <a:buChar char="•"/>
        <a:defRPr sz="2400" kern="1200" spc="0" baseline="0">
          <a:solidFill>
            <a:schemeClr val="tx2"/>
          </a:solidFill>
          <a:latin typeface="+mn-lt"/>
          <a:ea typeface="+mn-ea"/>
          <a:cs typeface="+mn-cs"/>
        </a:defRPr>
      </a:lvl1pPr>
      <a:lvl2pPr marL="685800" indent="-342900" algn="l" defTabSz="685800" rtl="0" eaLnBrk="1" latinLnBrk="0" hangingPunct="1">
        <a:lnSpc>
          <a:spcPct val="100000"/>
        </a:lnSpc>
        <a:spcBef>
          <a:spcPts val="0"/>
        </a:spcBef>
        <a:spcAft>
          <a:spcPts val="1200"/>
        </a:spcAft>
        <a:buFont typeface="Arial" panose="020B0604020202020204" pitchFamily="34" charset="0"/>
        <a:buChar char="•"/>
        <a:defRPr sz="2000" kern="1200" spc="0" baseline="0">
          <a:solidFill>
            <a:schemeClr val="tx2"/>
          </a:solidFill>
          <a:latin typeface="+mn-lt"/>
          <a:ea typeface="+mn-ea"/>
          <a:cs typeface="+mn-cs"/>
        </a:defRPr>
      </a:lvl2pPr>
      <a:lvl3pPr marL="971550" indent="-285750" algn="l" defTabSz="685800" rtl="0" eaLnBrk="1" latinLnBrk="0" hangingPunct="1">
        <a:lnSpc>
          <a:spcPct val="100000"/>
        </a:lnSpc>
        <a:spcBef>
          <a:spcPts val="0"/>
        </a:spcBef>
        <a:spcAft>
          <a:spcPts val="1200"/>
        </a:spcAft>
        <a:buFont typeface="Arial" panose="020B0604020202020204" pitchFamily="34" charset="0"/>
        <a:buChar char="•"/>
        <a:defRPr sz="1800" kern="1200" spc="0" baseline="0">
          <a:solidFill>
            <a:schemeClr val="tx2"/>
          </a:solidFill>
          <a:latin typeface="+mn-lt"/>
          <a:ea typeface="+mn-ea"/>
          <a:cs typeface="+mn-cs"/>
        </a:defRPr>
      </a:lvl3pPr>
      <a:lvl4pPr marL="13144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4pPr>
      <a:lvl5pPr marL="16573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9/22/2025</a:t>
            </a:fld>
            <a:endParaRPr lang="en-US"/>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0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75.jpg"/><Relationship Id="rId4" Type="http://schemas.openxmlformats.org/officeDocument/2006/relationships/image" Target="../media/image74.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1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5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5.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ED5E9C3-6C80-414C-91A9-6F4921D3FC2A}"/>
              </a:ext>
            </a:extLst>
          </p:cNvPr>
          <p:cNvSpPr>
            <a:spLocks noGrp="1"/>
          </p:cNvSpPr>
          <p:nvPr>
            <p:ph type="ctrTitle"/>
          </p:nvPr>
        </p:nvSpPr>
        <p:spPr>
          <a:xfrm>
            <a:off x="304797" y="5486400"/>
            <a:ext cx="11582400" cy="677108"/>
          </a:xfrm>
        </p:spPr>
        <p:txBody>
          <a:bodyPr>
            <a:normAutofit/>
          </a:bodyPr>
          <a:lstStyle/>
          <a:p>
            <a:r>
              <a:rPr lang="en-US" dirty="0"/>
              <a:t>CGFOA Immersion Series Session 3</a:t>
            </a:r>
          </a:p>
        </p:txBody>
      </p:sp>
      <p:sp>
        <p:nvSpPr>
          <p:cNvPr id="13" name="Subtitle 12">
            <a:extLst>
              <a:ext uri="{FF2B5EF4-FFF2-40B4-BE49-F238E27FC236}">
                <a16:creationId xmlns:a16="http://schemas.microsoft.com/office/drawing/2014/main" id="{9E5DF2AF-0DBB-4D81-B556-DDD22B74CC69}"/>
              </a:ext>
            </a:extLst>
          </p:cNvPr>
          <p:cNvSpPr>
            <a:spLocks noGrp="1"/>
          </p:cNvSpPr>
          <p:nvPr>
            <p:ph type="subTitle" idx="1"/>
          </p:nvPr>
        </p:nvSpPr>
        <p:spPr>
          <a:xfrm>
            <a:off x="304800" y="6151420"/>
            <a:ext cx="11582397" cy="604233"/>
          </a:xfrm>
        </p:spPr>
        <p:txBody>
          <a:bodyPr/>
          <a:lstStyle/>
          <a:p>
            <a:r>
              <a:rPr lang="en-US" dirty="0"/>
              <a:t>September 23, 2025</a:t>
            </a:r>
          </a:p>
        </p:txBody>
      </p:sp>
    </p:spTree>
    <p:extLst>
      <p:ext uri="{BB962C8B-B14F-4D97-AF65-F5344CB8AC3E}">
        <p14:creationId xmlns:p14="http://schemas.microsoft.com/office/powerpoint/2010/main" val="40415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Pension Liability is Simple…</a:t>
            </a:r>
          </a:p>
        </p:txBody>
      </p:sp>
      <p:sp>
        <p:nvSpPr>
          <p:cNvPr id="3" name="Content Placeholder 2"/>
          <p:cNvSpPr>
            <a:spLocks noGrp="1"/>
          </p:cNvSpPr>
          <p:nvPr>
            <p:ph idx="1"/>
          </p:nvPr>
        </p:nvSpPr>
        <p:spPr>
          <a:xfrm>
            <a:off x="304800" y="4237961"/>
            <a:ext cx="11582400" cy="2391439"/>
          </a:xfrm>
        </p:spPr>
        <p:txBody>
          <a:bodyPr>
            <a:normAutofit/>
          </a:bodyPr>
          <a:lstStyle/>
          <a:p>
            <a:r>
              <a:rPr lang="en-US" sz="2800" dirty="0"/>
              <a:t>Fiduciary Net Position is the market value of assets less </a:t>
            </a:r>
            <a:r>
              <a:rPr lang="en-US" sz="2800" i="1" dirty="0"/>
              <a:t>investment related </a:t>
            </a:r>
            <a:r>
              <a:rPr lang="en-US" sz="2800" dirty="0"/>
              <a:t>liabilities and payables – effectively the “account” held at the Plan. </a:t>
            </a:r>
          </a:p>
          <a:p>
            <a:r>
              <a:rPr lang="en-US" sz="2800" dirty="0"/>
              <a:t>Deferred outflows of resources, deferred inflows of resources and pension expense are solely employer related, but calculated by the Plan.</a:t>
            </a:r>
          </a:p>
        </p:txBody>
      </p:sp>
      <p:sp>
        <p:nvSpPr>
          <p:cNvPr id="4" name="Slide Number Placeholder 3"/>
          <p:cNvSpPr>
            <a:spLocks noGrp="1"/>
          </p:cNvSpPr>
          <p:nvPr>
            <p:ph type="sldNum" sz="quarter" idx="4"/>
          </p:nvPr>
        </p:nvSpPr>
        <p:spPr/>
        <p:txBody>
          <a:bodyPr/>
          <a:lstStyle/>
          <a:p>
            <a:pPr fontAlgn="base">
              <a:spcBef>
                <a:spcPct val="0"/>
              </a:spcBef>
              <a:spcAft>
                <a:spcPct val="0"/>
              </a:spcAft>
            </a:pPr>
            <a:fld id="{91974DF9-AD47-4691-BA21-BBFCE3637A9A}" type="slidenum">
              <a:rPr lang="en-US">
                <a:solidFill>
                  <a:srgbClr val="FFFFFF"/>
                </a:solidFill>
              </a:rPr>
              <a:pPr fontAlgn="base">
                <a:spcBef>
                  <a:spcPct val="0"/>
                </a:spcBef>
                <a:spcAft>
                  <a:spcPct val="0"/>
                </a:spcAft>
              </a:pPr>
              <a:t>10</a:t>
            </a:fld>
            <a:endParaRPr lang="en-US" dirty="0">
              <a:solidFill>
                <a:srgbClr val="FFFFFF"/>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104900"/>
            <a:ext cx="11587802" cy="304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802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a:t>Unusual or infrequent Items</a:t>
            </a:r>
          </a:p>
        </p:txBody>
      </p:sp>
      <p:graphicFrame>
        <p:nvGraphicFramePr>
          <p:cNvPr id="2" name="Diagram 1">
            <a:extLst>
              <a:ext uri="{FF2B5EF4-FFF2-40B4-BE49-F238E27FC236}">
                <a16:creationId xmlns:a16="http://schemas.microsoft.com/office/drawing/2014/main" id="{A950AB3C-5B17-308D-0AF2-8A82D5519F73}"/>
              </a:ext>
            </a:extLst>
          </p:cNvPr>
          <p:cNvGraphicFramePr/>
          <p:nvPr>
            <p:extLst>
              <p:ext uri="{D42A27DB-BD31-4B8C-83A1-F6EECF244321}">
                <p14:modId xmlns:p14="http://schemas.microsoft.com/office/powerpoint/2010/main" val="1201324861"/>
              </p:ext>
            </p:extLst>
          </p:nvPr>
        </p:nvGraphicFramePr>
        <p:xfrm>
          <a:off x="304253" y="1270000"/>
          <a:ext cx="11582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2690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CE8B-D9F7-698A-90FC-1BC550CCC2C6}"/>
              </a:ext>
            </a:extLst>
          </p:cNvPr>
          <p:cNvSpPr>
            <a:spLocks noGrp="1"/>
          </p:cNvSpPr>
          <p:nvPr>
            <p:ph type="title"/>
          </p:nvPr>
        </p:nvSpPr>
        <p:spPr>
          <a:xfrm>
            <a:off x="304800" y="0"/>
            <a:ext cx="11582400" cy="914400"/>
          </a:xfrm>
        </p:spPr>
        <p:txBody>
          <a:bodyPr>
            <a:normAutofit/>
          </a:bodyPr>
          <a:lstStyle/>
          <a:p>
            <a:r>
              <a:rPr lang="en-US"/>
              <a:t>Effective date and transition</a:t>
            </a:r>
          </a:p>
        </p:txBody>
      </p:sp>
      <p:sp>
        <p:nvSpPr>
          <p:cNvPr id="3" name="Content Placeholder 2">
            <a:extLst>
              <a:ext uri="{FF2B5EF4-FFF2-40B4-BE49-F238E27FC236}">
                <a16:creationId xmlns:a16="http://schemas.microsoft.com/office/drawing/2014/main" id="{8FF42F6E-CF67-E14A-F3AB-461560A39EC4}"/>
              </a:ext>
            </a:extLst>
          </p:cNvPr>
          <p:cNvSpPr>
            <a:spLocks noGrp="1"/>
          </p:cNvSpPr>
          <p:nvPr>
            <p:ph idx="1"/>
          </p:nvPr>
        </p:nvSpPr>
        <p:spPr>
          <a:xfrm>
            <a:off x="304800" y="1189038"/>
            <a:ext cx="7162800" cy="5211762"/>
          </a:xfrm>
        </p:spPr>
        <p:txBody>
          <a:bodyPr>
            <a:normAutofit/>
          </a:bodyPr>
          <a:lstStyle/>
          <a:p>
            <a:pPr>
              <a:lnSpc>
                <a:spcPct val="100000"/>
              </a:lnSpc>
              <a:spcAft>
                <a:spcPts val="1200"/>
              </a:spcAft>
            </a:pPr>
            <a:r>
              <a:rPr lang="en-US" sz="3200"/>
              <a:t>Effective for fiscal years beginning after June 15, 2025:</a:t>
            </a:r>
          </a:p>
          <a:p>
            <a:pPr lvl="1">
              <a:lnSpc>
                <a:spcPct val="100000"/>
              </a:lnSpc>
              <a:spcAft>
                <a:spcPts val="1200"/>
              </a:spcAft>
            </a:pPr>
            <a:r>
              <a:rPr lang="en-US" sz="2800">
                <a:solidFill>
                  <a:schemeClr val="tx2"/>
                </a:solidFill>
              </a:rPr>
              <a:t>All reporting periods thereafter.</a:t>
            </a:r>
          </a:p>
          <a:p>
            <a:pPr lvl="1">
              <a:lnSpc>
                <a:spcPct val="100000"/>
              </a:lnSpc>
              <a:spcAft>
                <a:spcPts val="1200"/>
              </a:spcAft>
            </a:pPr>
            <a:r>
              <a:rPr lang="en-US" sz="2800">
                <a:solidFill>
                  <a:schemeClr val="tx2"/>
                </a:solidFill>
              </a:rPr>
              <a:t>Earlier application is encouraged.</a:t>
            </a:r>
          </a:p>
          <a:p>
            <a:pPr lvl="1">
              <a:lnSpc>
                <a:spcPct val="100000"/>
              </a:lnSpc>
              <a:spcAft>
                <a:spcPts val="1200"/>
              </a:spcAft>
            </a:pPr>
            <a:r>
              <a:rPr lang="en-US" sz="2800">
                <a:solidFill>
                  <a:schemeClr val="tx2"/>
                </a:solidFill>
              </a:rPr>
              <a:t>Changes adopted at transition – change in accounting principle (Statement 100).</a:t>
            </a:r>
          </a:p>
          <a:p>
            <a:pPr lvl="1">
              <a:lnSpc>
                <a:spcPct val="100000"/>
              </a:lnSpc>
              <a:spcAft>
                <a:spcPts val="1200"/>
              </a:spcAft>
            </a:pPr>
            <a:r>
              <a:rPr lang="en-US" sz="2800">
                <a:solidFill>
                  <a:schemeClr val="tx2"/>
                </a:solidFill>
              </a:rPr>
              <a:t>All component units should implement the provisions in the same year as the primary government.</a:t>
            </a:r>
          </a:p>
        </p:txBody>
      </p:sp>
      <p:pic>
        <p:nvPicPr>
          <p:cNvPr id="7" name="Graphic 6" descr="Clipboard with solid fill">
            <a:extLst>
              <a:ext uri="{FF2B5EF4-FFF2-40B4-BE49-F238E27FC236}">
                <a16:creationId xmlns:a16="http://schemas.microsoft.com/office/drawing/2014/main" id="{97E0E151-342F-F22C-DE1A-82EEBAF58C1D}"/>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3960" t="7421" r="4446" b="6800"/>
          <a:stretch/>
        </p:blipFill>
        <p:spPr>
          <a:xfrm>
            <a:off x="7654073" y="1371600"/>
            <a:ext cx="4131527" cy="4343400"/>
          </a:xfrm>
          <a:prstGeom prst="rect">
            <a:avLst/>
          </a:prstGeom>
        </p:spPr>
      </p:pic>
    </p:spTree>
    <p:extLst>
      <p:ext uri="{BB962C8B-B14F-4D97-AF65-F5344CB8AC3E}">
        <p14:creationId xmlns:p14="http://schemas.microsoft.com/office/powerpoint/2010/main" val="27603673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E2D55-2CB5-EB27-5139-235E65FD4719}"/>
              </a:ext>
            </a:extLst>
          </p:cNvPr>
          <p:cNvSpPr>
            <a:spLocks noGrp="1"/>
          </p:cNvSpPr>
          <p:nvPr>
            <p:ph type="title"/>
          </p:nvPr>
        </p:nvSpPr>
        <p:spPr/>
        <p:txBody>
          <a:bodyPr>
            <a:normAutofit/>
          </a:bodyPr>
          <a:lstStyle/>
          <a:p>
            <a:r>
              <a:rPr lang="en-US" dirty="0"/>
              <a:t>GASB 104, </a:t>
            </a:r>
            <a:r>
              <a:rPr lang="en-US" i="1" dirty="0"/>
              <a:t>Disclosure of Certain Capital Assets</a:t>
            </a:r>
            <a:endParaRPr lang="en-US" dirty="0"/>
          </a:p>
        </p:txBody>
      </p:sp>
      <p:pic>
        <p:nvPicPr>
          <p:cNvPr id="5" name="Picture 4">
            <a:extLst>
              <a:ext uri="{FF2B5EF4-FFF2-40B4-BE49-F238E27FC236}">
                <a16:creationId xmlns:a16="http://schemas.microsoft.com/office/drawing/2014/main" id="{FA6DEAD6-2CC9-53C6-CD55-736011A5AD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5286" y="1036320"/>
            <a:ext cx="5101515" cy="5600700"/>
          </a:xfrm>
          <a:prstGeom prst="rect">
            <a:avLst/>
          </a:prstGeom>
        </p:spPr>
      </p:pic>
    </p:spTree>
    <p:extLst>
      <p:ext uri="{BB962C8B-B14F-4D97-AF65-F5344CB8AC3E}">
        <p14:creationId xmlns:p14="http://schemas.microsoft.com/office/powerpoint/2010/main" val="8781785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F8D7-A2E6-1A40-24B1-0FBAE3C87BF8}"/>
              </a:ext>
            </a:extLst>
          </p:cNvPr>
          <p:cNvSpPr>
            <a:spLocks noGrp="1"/>
          </p:cNvSpPr>
          <p:nvPr>
            <p:ph type="title"/>
          </p:nvPr>
        </p:nvSpPr>
        <p:spPr/>
        <p:txBody>
          <a:bodyPr>
            <a:normAutofit/>
          </a:bodyPr>
          <a:lstStyle/>
          <a:p>
            <a:r>
              <a:rPr lang="en-US"/>
              <a:t>Project timeline</a:t>
            </a:r>
          </a:p>
        </p:txBody>
      </p:sp>
      <p:sp>
        <p:nvSpPr>
          <p:cNvPr id="8" name="Content Placeholder 7">
            <a:extLst>
              <a:ext uri="{FF2B5EF4-FFF2-40B4-BE49-F238E27FC236}">
                <a16:creationId xmlns:a16="http://schemas.microsoft.com/office/drawing/2014/main" id="{2BEE8547-DBC7-CD31-3A3E-9D0A6DA027FA}"/>
              </a:ext>
            </a:extLst>
          </p:cNvPr>
          <p:cNvSpPr>
            <a:spLocks noGrp="1"/>
          </p:cNvSpPr>
          <p:nvPr>
            <p:ph idx="1"/>
          </p:nvPr>
        </p:nvSpPr>
        <p:spPr/>
        <p:txBody>
          <a:bodyPr>
            <a:normAutofit/>
          </a:bodyPr>
          <a:lstStyle/>
          <a:p>
            <a:pPr lvl="0">
              <a:lnSpc>
                <a:spcPct val="100000"/>
              </a:lnSpc>
              <a:spcAft>
                <a:spcPts val="1200"/>
              </a:spcAft>
            </a:pPr>
            <a:r>
              <a:rPr lang="en-US" sz="2800" baseline="0"/>
              <a:t>Pre-Agenda Research Started – August 2020</a:t>
            </a:r>
            <a:endParaRPr lang="en-US" sz="2800"/>
          </a:p>
          <a:p>
            <a:pPr lvl="0">
              <a:lnSpc>
                <a:spcPct val="100000"/>
              </a:lnSpc>
              <a:spcAft>
                <a:spcPts val="1200"/>
              </a:spcAft>
            </a:pPr>
            <a:r>
              <a:rPr lang="en-US" sz="2800" baseline="0"/>
              <a:t>Added to Current Technical Agenda – December 2021</a:t>
            </a:r>
            <a:endParaRPr lang="en-US" sz="2800"/>
          </a:p>
          <a:p>
            <a:pPr lvl="0">
              <a:lnSpc>
                <a:spcPct val="100000"/>
              </a:lnSpc>
              <a:spcAft>
                <a:spcPts val="1200"/>
              </a:spcAft>
            </a:pPr>
            <a:r>
              <a:rPr lang="en-US" sz="2800" baseline="0"/>
              <a:t>Deliberations Began – July 2022</a:t>
            </a:r>
            <a:endParaRPr lang="en-US" sz="2800"/>
          </a:p>
          <a:p>
            <a:pPr lvl="0">
              <a:lnSpc>
                <a:spcPct val="100000"/>
              </a:lnSpc>
              <a:spcAft>
                <a:spcPts val="1200"/>
              </a:spcAft>
            </a:pPr>
            <a:r>
              <a:rPr lang="en-US" sz="2800" baseline="0"/>
              <a:t>Exposure Draft Issued – September 2023</a:t>
            </a:r>
            <a:endParaRPr lang="en-US" sz="2800"/>
          </a:p>
          <a:p>
            <a:pPr lvl="0">
              <a:lnSpc>
                <a:spcPct val="100000"/>
              </a:lnSpc>
              <a:spcAft>
                <a:spcPts val="1200"/>
              </a:spcAft>
            </a:pPr>
            <a:r>
              <a:rPr lang="en-US" sz="2800" baseline="0">
                <a:highlight>
                  <a:srgbClr val="FFFF00"/>
                </a:highlight>
              </a:rPr>
              <a:t>Final Standard issued – September 2024</a:t>
            </a:r>
            <a:endParaRPr lang="en-US" sz="2800">
              <a:highlight>
                <a:srgbClr val="FFFF00"/>
              </a:highlight>
            </a:endParaRPr>
          </a:p>
          <a:p>
            <a:pPr lvl="0">
              <a:lnSpc>
                <a:spcPct val="100000"/>
              </a:lnSpc>
              <a:spcAft>
                <a:spcPts val="1200"/>
              </a:spcAft>
            </a:pPr>
            <a:r>
              <a:rPr lang="en-US" sz="2800" baseline="0"/>
              <a:t>Effective Date: The requirements of this Statement are effective for fiscal years beginning after June 15, 2025 (i.e., </a:t>
            </a:r>
            <a:r>
              <a:rPr lang="en-US" sz="2800" b="1" baseline="0"/>
              <a:t>June 30, 2026</a:t>
            </a:r>
            <a:r>
              <a:rPr lang="en-US" sz="2800" baseline="0"/>
              <a:t>), and all reporting periods thereafter. Earlier application is encouraged.</a:t>
            </a:r>
            <a:endParaRPr lang="en-US" sz="2800"/>
          </a:p>
        </p:txBody>
      </p:sp>
    </p:spTree>
    <p:extLst>
      <p:ext uri="{BB962C8B-B14F-4D97-AF65-F5344CB8AC3E}">
        <p14:creationId xmlns:p14="http://schemas.microsoft.com/office/powerpoint/2010/main" val="971925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60735C-CB02-7838-EE67-43A395478307}"/>
              </a:ext>
            </a:extLst>
          </p:cNvPr>
          <p:cNvSpPr>
            <a:spLocks noGrp="1"/>
          </p:cNvSpPr>
          <p:nvPr>
            <p:ph type="title"/>
          </p:nvPr>
        </p:nvSpPr>
        <p:spPr>
          <a:xfrm>
            <a:off x="304800" y="0"/>
            <a:ext cx="11582400" cy="914400"/>
          </a:xfrm>
        </p:spPr>
        <p:txBody>
          <a:bodyPr>
            <a:normAutofit/>
          </a:bodyPr>
          <a:lstStyle/>
          <a:p>
            <a:r>
              <a:rPr lang="en-US"/>
              <a:t>Classification of Nonfinancial Assets</a:t>
            </a:r>
          </a:p>
        </p:txBody>
      </p:sp>
      <p:sp>
        <p:nvSpPr>
          <p:cNvPr id="9" name="Content Placeholder 8">
            <a:extLst>
              <a:ext uri="{FF2B5EF4-FFF2-40B4-BE49-F238E27FC236}">
                <a16:creationId xmlns:a16="http://schemas.microsoft.com/office/drawing/2014/main" id="{06718022-064A-7557-176D-62CAE4DC2B39}"/>
              </a:ext>
            </a:extLst>
          </p:cNvPr>
          <p:cNvSpPr>
            <a:spLocks noGrp="1"/>
          </p:cNvSpPr>
          <p:nvPr>
            <p:ph idx="1"/>
          </p:nvPr>
        </p:nvSpPr>
        <p:spPr>
          <a:xfrm>
            <a:off x="304800" y="1189038"/>
            <a:ext cx="11582400" cy="1592262"/>
          </a:xfrm>
        </p:spPr>
        <p:txBody>
          <a:bodyPr/>
          <a:lstStyle/>
          <a:p>
            <a:pPr>
              <a:lnSpc>
                <a:spcPct val="100000"/>
              </a:lnSpc>
              <a:spcAft>
                <a:spcPts val="1200"/>
              </a:spcAft>
            </a:pPr>
            <a:r>
              <a:rPr lang="en-US" sz="2800"/>
              <a:t>Disclosure and classification of certain capital assets</a:t>
            </a:r>
          </a:p>
          <a:p>
            <a:pPr>
              <a:lnSpc>
                <a:spcPct val="100000"/>
              </a:lnSpc>
              <a:spcAft>
                <a:spcPts val="1200"/>
              </a:spcAft>
            </a:pPr>
            <a:r>
              <a:rPr lang="en-US" sz="2800"/>
              <a:t>Certain capital assets would be required to be disclosed separately in the capital asset note disclosures required by Statement 34:</a:t>
            </a:r>
            <a:endParaRPr lang="en-US"/>
          </a:p>
        </p:txBody>
      </p:sp>
      <p:graphicFrame>
        <p:nvGraphicFramePr>
          <p:cNvPr id="3" name="Table 3">
            <a:extLst>
              <a:ext uri="{FF2B5EF4-FFF2-40B4-BE49-F238E27FC236}">
                <a16:creationId xmlns:a16="http://schemas.microsoft.com/office/drawing/2014/main" id="{8716C318-A1FF-69AA-7364-4D3B10FE5225}"/>
              </a:ext>
            </a:extLst>
          </p:cNvPr>
          <p:cNvGraphicFramePr>
            <a:graphicFrameLocks noGrp="1"/>
          </p:cNvGraphicFramePr>
          <p:nvPr>
            <p:extLst>
              <p:ext uri="{D42A27DB-BD31-4B8C-83A1-F6EECF244321}">
                <p14:modId xmlns:p14="http://schemas.microsoft.com/office/powerpoint/2010/main" val="202362047"/>
              </p:ext>
            </p:extLst>
          </p:nvPr>
        </p:nvGraphicFramePr>
        <p:xfrm>
          <a:off x="301994" y="2951480"/>
          <a:ext cx="11582400" cy="2757170"/>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63119141"/>
                    </a:ext>
                  </a:extLst>
                </a:gridCol>
                <a:gridCol w="5791200">
                  <a:extLst>
                    <a:ext uri="{9D8B030D-6E8A-4147-A177-3AD203B41FA5}">
                      <a16:colId xmlns:a16="http://schemas.microsoft.com/office/drawing/2014/main" val="1152439927"/>
                    </a:ext>
                  </a:extLst>
                </a:gridCol>
              </a:tblGrid>
              <a:tr h="478473">
                <a:tc>
                  <a:txBody>
                    <a:bodyPr/>
                    <a:lstStyle/>
                    <a:p>
                      <a:pPr algn="ctr"/>
                      <a:r>
                        <a:rPr lang="en-US" sz="2800"/>
                        <a:t>Asset</a:t>
                      </a:r>
                    </a:p>
                  </a:txBody>
                  <a:tcPr anchor="ctr">
                    <a:solidFill>
                      <a:schemeClr val="tx2"/>
                    </a:solidFill>
                  </a:tcPr>
                </a:tc>
                <a:tc>
                  <a:txBody>
                    <a:bodyPr/>
                    <a:lstStyle/>
                    <a:p>
                      <a:pPr algn="ctr"/>
                      <a:r>
                        <a:rPr lang="en-US" sz="2800" b="1" kern="1200">
                          <a:solidFill>
                            <a:schemeClr val="lt1"/>
                          </a:solidFill>
                          <a:latin typeface="+mn-lt"/>
                          <a:ea typeface="+mn-ea"/>
                          <a:cs typeface="+mn-cs"/>
                        </a:rPr>
                        <a:t>Disclose Separately</a:t>
                      </a:r>
                    </a:p>
                  </a:txBody>
                  <a:tcPr anchor="ctr">
                    <a:solidFill>
                      <a:schemeClr val="tx2"/>
                    </a:solidFill>
                  </a:tcPr>
                </a:tc>
                <a:extLst>
                  <a:ext uri="{0D108BD9-81ED-4DB2-BD59-A6C34878D82A}">
                    <a16:rowId xmlns:a16="http://schemas.microsoft.com/office/drawing/2014/main" val="1362632383"/>
                  </a:ext>
                </a:extLst>
              </a:tr>
              <a:tr h="447802">
                <a:tc>
                  <a:txBody>
                    <a:bodyPr/>
                    <a:lstStyle/>
                    <a:p>
                      <a:r>
                        <a:rPr lang="en-US" sz="1800" b="0" i="0" u="none" strike="noStrike" kern="1200" baseline="0">
                          <a:solidFill>
                            <a:schemeClr val="tx2"/>
                          </a:solidFill>
                          <a:latin typeface="+mn-lt"/>
                          <a:ea typeface="+mn-ea"/>
                          <a:cs typeface="+mn-cs"/>
                        </a:rPr>
                        <a:t>Capital assets held for sale</a:t>
                      </a:r>
                    </a:p>
                  </a:txBody>
                  <a:tcPr anchor="ctr"/>
                </a:tc>
                <a:tc>
                  <a:txBody>
                    <a:bodyPr/>
                    <a:lstStyle/>
                    <a:p>
                      <a:r>
                        <a:rPr lang="en-US" sz="1800" b="0" i="0" u="none" strike="noStrike" kern="1200" baseline="0">
                          <a:solidFill>
                            <a:schemeClr val="tx2"/>
                          </a:solidFill>
                          <a:latin typeface="+mn-lt"/>
                          <a:ea typeface="+mn-ea"/>
                          <a:cs typeface="+mn-cs"/>
                        </a:rPr>
                        <a:t>By major class of asset (ending balances only)</a:t>
                      </a:r>
                      <a:endParaRPr lang="en-US" sz="1800">
                        <a:solidFill>
                          <a:schemeClr val="tx2"/>
                        </a:solidFill>
                      </a:endParaRPr>
                    </a:p>
                  </a:txBody>
                  <a:tcPr anchor="ctr"/>
                </a:tc>
                <a:extLst>
                  <a:ext uri="{0D108BD9-81ED-4DB2-BD59-A6C34878D82A}">
                    <a16:rowId xmlns:a16="http://schemas.microsoft.com/office/drawing/2014/main" val="3190148126"/>
                  </a:ext>
                </a:extLst>
              </a:tr>
              <a:tr h="447802">
                <a:tc>
                  <a:txBody>
                    <a:bodyPr/>
                    <a:lstStyle/>
                    <a:p>
                      <a:r>
                        <a:rPr lang="en-US" sz="1800" b="0" i="0" u="none" strike="noStrike" kern="1200" baseline="0">
                          <a:solidFill>
                            <a:schemeClr val="tx2"/>
                          </a:solidFill>
                          <a:latin typeface="+mn-lt"/>
                          <a:ea typeface="+mn-ea"/>
                          <a:cs typeface="+mn-cs"/>
                        </a:rPr>
                        <a:t>Intangible capital assets</a:t>
                      </a:r>
                      <a:endParaRPr lang="en-US" sz="1800">
                        <a:solidFill>
                          <a:schemeClr val="tx2"/>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tx2"/>
                          </a:solidFill>
                          <a:latin typeface="+mn-lt"/>
                          <a:ea typeface="+mn-ea"/>
                          <a:cs typeface="+mn-cs"/>
                        </a:rPr>
                        <a:t>By major class(es) of asset</a:t>
                      </a:r>
                      <a:endParaRPr lang="en-US" sz="1800">
                        <a:solidFill>
                          <a:schemeClr val="tx2"/>
                        </a:solidFill>
                      </a:endParaRPr>
                    </a:p>
                  </a:txBody>
                  <a:tcPr anchor="ctr"/>
                </a:tc>
                <a:extLst>
                  <a:ext uri="{0D108BD9-81ED-4DB2-BD59-A6C34878D82A}">
                    <a16:rowId xmlns:a16="http://schemas.microsoft.com/office/drawing/2014/main" val="3759738356"/>
                  </a:ext>
                </a:extLst>
              </a:tr>
              <a:tr h="447802">
                <a:tc>
                  <a:txBody>
                    <a:bodyPr/>
                    <a:lstStyle/>
                    <a:p>
                      <a:r>
                        <a:rPr lang="en-US" sz="1800" b="0" i="0" u="none" strike="noStrike" kern="1200" baseline="0" dirty="0">
                          <a:solidFill>
                            <a:schemeClr val="tx2"/>
                          </a:solidFill>
                          <a:latin typeface="+mn-lt"/>
                          <a:ea typeface="+mn-ea"/>
                          <a:cs typeface="+mn-cs"/>
                        </a:rPr>
                        <a:t>Lease assets (GASB 87)</a:t>
                      </a:r>
                      <a:endParaRPr lang="en-US" sz="1800" dirty="0">
                        <a:solidFill>
                          <a:schemeClr val="tx2"/>
                        </a:solidFill>
                      </a:endParaRPr>
                    </a:p>
                  </a:txBody>
                  <a:tcPr anchor="ctr"/>
                </a:tc>
                <a:tc>
                  <a:txBody>
                    <a:bodyPr/>
                    <a:lstStyle/>
                    <a:p>
                      <a:r>
                        <a:rPr lang="en-US" sz="1800" b="0" i="0" u="none" strike="noStrike" kern="1200" baseline="0">
                          <a:solidFill>
                            <a:schemeClr val="tx2"/>
                          </a:solidFill>
                          <a:latin typeface="+mn-lt"/>
                          <a:ea typeface="+mn-ea"/>
                          <a:cs typeface="+mn-cs"/>
                        </a:rPr>
                        <a:t>By major class(es) of underlying asset</a:t>
                      </a:r>
                      <a:endParaRPr lang="en-US" sz="1800">
                        <a:solidFill>
                          <a:schemeClr val="tx2"/>
                        </a:solidFill>
                      </a:endParaRPr>
                    </a:p>
                  </a:txBody>
                  <a:tcPr anchor="ctr"/>
                </a:tc>
                <a:extLst>
                  <a:ext uri="{0D108BD9-81ED-4DB2-BD59-A6C34878D82A}">
                    <a16:rowId xmlns:a16="http://schemas.microsoft.com/office/drawing/2014/main" val="2361293517"/>
                  </a:ext>
                </a:extLst>
              </a:tr>
              <a:tr h="447802">
                <a:tc>
                  <a:txBody>
                    <a:bodyPr/>
                    <a:lstStyle/>
                    <a:p>
                      <a:r>
                        <a:rPr lang="en-US" sz="1800" b="0" i="0" u="none" strike="noStrike" kern="1200" baseline="0">
                          <a:solidFill>
                            <a:schemeClr val="tx2"/>
                          </a:solidFill>
                          <a:latin typeface="+mn-lt"/>
                          <a:ea typeface="+mn-ea"/>
                          <a:cs typeface="+mn-cs"/>
                        </a:rPr>
                        <a:t>Right to use assets recognized by governmental</a:t>
                      </a:r>
                      <a:endParaRPr lang="en-US" sz="1800">
                        <a:solidFill>
                          <a:schemeClr val="tx2"/>
                        </a:solidFill>
                      </a:endParaRPr>
                    </a:p>
                  </a:txBody>
                  <a:tcPr anchor="ctr"/>
                </a:tc>
                <a:tc>
                  <a:txBody>
                    <a:bodyPr/>
                    <a:lstStyle/>
                    <a:p>
                      <a:r>
                        <a:rPr lang="en-US" sz="1800" b="0" i="0" u="none" strike="noStrike" kern="1200" baseline="0" dirty="0">
                          <a:solidFill>
                            <a:schemeClr val="tx2"/>
                          </a:solidFill>
                          <a:latin typeface="+mn-lt"/>
                          <a:ea typeface="+mn-ea"/>
                          <a:cs typeface="+mn-cs"/>
                        </a:rPr>
                        <a:t>By major class(es) of underlying asset operators (GASB 94)</a:t>
                      </a:r>
                      <a:endParaRPr lang="en-US" sz="1800" dirty="0">
                        <a:solidFill>
                          <a:schemeClr val="tx2"/>
                        </a:solidFill>
                      </a:endParaRPr>
                    </a:p>
                  </a:txBody>
                  <a:tcPr anchor="ctr"/>
                </a:tc>
                <a:extLst>
                  <a:ext uri="{0D108BD9-81ED-4DB2-BD59-A6C34878D82A}">
                    <a16:rowId xmlns:a16="http://schemas.microsoft.com/office/drawing/2014/main" val="603343965"/>
                  </a:ext>
                </a:extLst>
              </a:tr>
              <a:tr h="4478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2"/>
                          </a:solidFill>
                          <a:latin typeface="+mn-lt"/>
                          <a:ea typeface="+mn-ea"/>
                          <a:cs typeface="+mn-cs"/>
                        </a:rPr>
                        <a:t>Subscription assets (GASB 96)</a:t>
                      </a:r>
                      <a:endParaRPr lang="en-US" sz="1800" dirty="0">
                        <a:solidFill>
                          <a:schemeClr val="tx2"/>
                        </a:solidFill>
                      </a:endParaRPr>
                    </a:p>
                  </a:txBody>
                  <a:tcPr anchor="ctr"/>
                </a:tc>
                <a:tc>
                  <a:txBody>
                    <a:bodyPr/>
                    <a:lstStyle/>
                    <a:p>
                      <a:r>
                        <a:rPr lang="en-US" sz="1800" b="0" i="0" u="none" strike="noStrike" kern="1200" baseline="0">
                          <a:solidFill>
                            <a:schemeClr val="tx2"/>
                          </a:solidFill>
                          <a:latin typeface="+mn-lt"/>
                          <a:ea typeface="+mn-ea"/>
                          <a:cs typeface="+mn-cs"/>
                        </a:rPr>
                        <a:t>Separate from other capital assets</a:t>
                      </a:r>
                      <a:endParaRPr lang="en-US" sz="1800">
                        <a:solidFill>
                          <a:schemeClr val="tx2"/>
                        </a:solidFill>
                      </a:endParaRPr>
                    </a:p>
                  </a:txBody>
                  <a:tcPr anchor="ctr"/>
                </a:tc>
                <a:extLst>
                  <a:ext uri="{0D108BD9-81ED-4DB2-BD59-A6C34878D82A}">
                    <a16:rowId xmlns:a16="http://schemas.microsoft.com/office/drawing/2014/main" val="1250528840"/>
                  </a:ext>
                </a:extLst>
              </a:tr>
            </a:tbl>
          </a:graphicData>
        </a:graphic>
      </p:graphicFrame>
    </p:spTree>
    <p:extLst>
      <p:ext uri="{BB962C8B-B14F-4D97-AF65-F5344CB8AC3E}">
        <p14:creationId xmlns:p14="http://schemas.microsoft.com/office/powerpoint/2010/main" val="3690162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DAF0450-7B15-A4D8-7FC0-C334879C2821}"/>
              </a:ext>
            </a:extLst>
          </p:cNvPr>
          <p:cNvSpPr/>
          <p:nvPr/>
        </p:nvSpPr>
        <p:spPr>
          <a:xfrm>
            <a:off x="10312400" y="5562600"/>
            <a:ext cx="1765300" cy="116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19867D-5631-4049-8A4A-D986EB69FD0E}"/>
              </a:ext>
            </a:extLst>
          </p:cNvPr>
          <p:cNvSpPr>
            <a:spLocks noGrp="1"/>
          </p:cNvSpPr>
          <p:nvPr>
            <p:ph type="title"/>
          </p:nvPr>
        </p:nvSpPr>
        <p:spPr>
          <a:xfrm>
            <a:off x="304800" y="0"/>
            <a:ext cx="11582400" cy="914400"/>
          </a:xfrm>
        </p:spPr>
        <p:txBody>
          <a:bodyPr>
            <a:normAutofit/>
          </a:bodyPr>
          <a:lstStyle/>
          <a:p>
            <a:r>
              <a:rPr lang="en-US"/>
              <a:t>Capital Assets Held for Sale</a:t>
            </a:r>
          </a:p>
        </p:txBody>
      </p:sp>
      <p:graphicFrame>
        <p:nvGraphicFramePr>
          <p:cNvPr id="15" name="Content Placeholder 14">
            <a:extLst>
              <a:ext uri="{FF2B5EF4-FFF2-40B4-BE49-F238E27FC236}">
                <a16:creationId xmlns:a16="http://schemas.microsoft.com/office/drawing/2014/main" id="{63991FEE-63E6-EA3A-F5D5-4689A5DA8D4B}"/>
              </a:ext>
            </a:extLst>
          </p:cNvPr>
          <p:cNvGraphicFramePr>
            <a:graphicFrameLocks noGrp="1"/>
          </p:cNvGraphicFramePr>
          <p:nvPr>
            <p:ph idx="1"/>
            <p:extLst>
              <p:ext uri="{D42A27DB-BD31-4B8C-83A1-F6EECF244321}">
                <p14:modId xmlns:p14="http://schemas.microsoft.com/office/powerpoint/2010/main" val="1864253599"/>
              </p:ext>
            </p:extLst>
          </p:nvPr>
        </p:nvGraphicFramePr>
        <p:xfrm>
          <a:off x="304800" y="1189038"/>
          <a:ext cx="11582400" cy="5453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8393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F8D7-A2E6-1A40-24B1-0FBAE3C87BF8}"/>
              </a:ext>
            </a:extLst>
          </p:cNvPr>
          <p:cNvSpPr>
            <a:spLocks noGrp="1"/>
          </p:cNvSpPr>
          <p:nvPr>
            <p:ph type="title"/>
          </p:nvPr>
        </p:nvSpPr>
        <p:spPr/>
        <p:txBody>
          <a:bodyPr>
            <a:normAutofit/>
          </a:bodyPr>
          <a:lstStyle/>
          <a:p>
            <a:r>
              <a:rPr lang="en-US" dirty="0"/>
              <a:t>GASB 104 Illustration 1 – appendix c</a:t>
            </a:r>
          </a:p>
        </p:txBody>
      </p:sp>
      <p:pic>
        <p:nvPicPr>
          <p:cNvPr id="4" name="Content Placeholder 3">
            <a:extLst>
              <a:ext uri="{FF2B5EF4-FFF2-40B4-BE49-F238E27FC236}">
                <a16:creationId xmlns:a16="http://schemas.microsoft.com/office/drawing/2014/main" id="{DF3B9447-F170-F1CB-549C-211F9ECC2A1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56114" y="1009185"/>
            <a:ext cx="6341981" cy="5694661"/>
          </a:xfrm>
        </p:spPr>
      </p:pic>
    </p:spTree>
    <p:extLst>
      <p:ext uri="{BB962C8B-B14F-4D97-AF65-F5344CB8AC3E}">
        <p14:creationId xmlns:p14="http://schemas.microsoft.com/office/powerpoint/2010/main" val="975096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F8D7-A2E6-1A40-24B1-0FBAE3C87BF8}"/>
              </a:ext>
            </a:extLst>
          </p:cNvPr>
          <p:cNvSpPr>
            <a:spLocks noGrp="1"/>
          </p:cNvSpPr>
          <p:nvPr>
            <p:ph type="title"/>
          </p:nvPr>
        </p:nvSpPr>
        <p:spPr/>
        <p:txBody>
          <a:bodyPr>
            <a:normAutofit/>
          </a:bodyPr>
          <a:lstStyle/>
          <a:p>
            <a:r>
              <a:rPr lang="en-US" dirty="0"/>
              <a:t>GASB 104 Illustration 1 – appendix c</a:t>
            </a:r>
          </a:p>
        </p:txBody>
      </p:sp>
      <p:pic>
        <p:nvPicPr>
          <p:cNvPr id="7" name="Content Placeholder 6">
            <a:extLst>
              <a:ext uri="{FF2B5EF4-FFF2-40B4-BE49-F238E27FC236}">
                <a16:creationId xmlns:a16="http://schemas.microsoft.com/office/drawing/2014/main" id="{EDED9DD2-53FB-529A-0284-9D1A63F37648}"/>
              </a:ext>
            </a:extLst>
          </p:cNvPr>
          <p:cNvPicPr>
            <a:picLocks noGrp="1" noChangeAspect="1"/>
          </p:cNvPicPr>
          <p:nvPr>
            <p:ph idx="1"/>
          </p:nvPr>
        </p:nvPicPr>
        <p:blipFill>
          <a:blip r:embed="rId3"/>
          <a:stretch>
            <a:fillRect/>
          </a:stretch>
        </p:blipFill>
        <p:spPr>
          <a:xfrm>
            <a:off x="304800" y="1236006"/>
            <a:ext cx="11363526" cy="2078693"/>
          </a:xfrm>
        </p:spPr>
      </p:pic>
    </p:spTree>
    <p:extLst>
      <p:ext uri="{BB962C8B-B14F-4D97-AF65-F5344CB8AC3E}">
        <p14:creationId xmlns:p14="http://schemas.microsoft.com/office/powerpoint/2010/main" val="41236547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Budget Monitoring</a:t>
            </a:r>
          </a:p>
        </p:txBody>
      </p:sp>
    </p:spTree>
    <p:extLst>
      <p:ext uri="{BB962C8B-B14F-4D97-AF65-F5344CB8AC3E}">
        <p14:creationId xmlns:p14="http://schemas.microsoft.com/office/powerpoint/2010/main" val="15138266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dirty="0"/>
              <a:t>Presenters</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6264"/>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716264"/>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Scott Catlett</a:t>
            </a:r>
            <a:br>
              <a:rPr lang="en-US" sz="2000" dirty="0">
                <a:solidFill>
                  <a:schemeClr val="bg1"/>
                </a:solidFill>
              </a:rPr>
            </a:br>
            <a:r>
              <a:rPr lang="en-US" sz="2000" dirty="0">
                <a:solidFill>
                  <a:schemeClr val="bg1"/>
                </a:solidFill>
              </a:rPr>
              <a:t>Director – Government Advisory Services</a:t>
            </a:r>
          </a:p>
          <a:p>
            <a:pPr defTabSz="1422400">
              <a:spcBef>
                <a:spcPct val="0"/>
              </a:spcBef>
            </a:pPr>
            <a:r>
              <a:rPr lang="en-US" sz="2000" dirty="0">
                <a:solidFill>
                  <a:schemeClr val="bg1"/>
                </a:solidFill>
              </a:rPr>
              <a:t>Nashville, TN</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75" y="2226951"/>
            <a:ext cx="914400" cy="350227"/>
          </a:xfrm>
          <a:prstGeom prst="rect">
            <a:avLst/>
          </a:prstGeom>
        </p:spPr>
      </p:pic>
      <p:sp>
        <p:nvSpPr>
          <p:cNvPr id="28" name="TextBox 27">
            <a:extLst>
              <a:ext uri="{FF2B5EF4-FFF2-40B4-BE49-F238E27FC236}">
                <a16:creationId xmlns:a16="http://schemas.microsoft.com/office/drawing/2014/main" id="{96EA6953-8127-4BAE-9563-C0EBEC59ABD4}"/>
              </a:ext>
            </a:extLst>
          </p:cNvPr>
          <p:cNvSpPr txBox="1"/>
          <p:nvPr/>
        </p:nvSpPr>
        <p:spPr>
          <a:xfrm>
            <a:off x="3505199" y="419345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Name</a:t>
            </a:r>
            <a:r>
              <a:rPr lang="en-US" sz="2000" dirty="0">
                <a:solidFill>
                  <a:schemeClr val="bg1"/>
                </a:solidFill>
              </a:rPr>
              <a:t>, Designation</a:t>
            </a:r>
            <a:br>
              <a:rPr lang="en-US" sz="2000" dirty="0">
                <a:solidFill>
                  <a:schemeClr val="bg1"/>
                </a:solidFill>
              </a:rPr>
            </a:br>
            <a:r>
              <a:rPr lang="en-US" sz="2000" dirty="0">
                <a:solidFill>
                  <a:schemeClr val="bg1"/>
                </a:solidFill>
              </a:rPr>
              <a:t>Title</a:t>
            </a:r>
          </a:p>
          <a:p>
            <a:pPr defTabSz="1422400">
              <a:spcBef>
                <a:spcPct val="0"/>
              </a:spcBef>
            </a:pPr>
            <a:r>
              <a:rPr lang="en-US" sz="2000" dirty="0">
                <a:solidFill>
                  <a:schemeClr val="bg1"/>
                </a:solidFill>
              </a:rPr>
              <a:t>Location</a:t>
            </a:r>
          </a:p>
        </p:txBody>
      </p:sp>
      <p:pic>
        <p:nvPicPr>
          <p:cNvPr id="2" name="Picture 1">
            <a:extLst>
              <a:ext uri="{FF2B5EF4-FFF2-40B4-BE49-F238E27FC236}">
                <a16:creationId xmlns:a16="http://schemas.microsoft.com/office/drawing/2014/main" id="{E83318B1-BECD-F362-BB02-D19D41C34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1445" y="1318111"/>
            <a:ext cx="1445383" cy="2167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id="{BE4579C6-46F1-8059-4CB5-64B18C5DBC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207907"/>
            <a:ext cx="12192000" cy="1371600"/>
          </a:xfrm>
          <a:prstGeom prst="rect">
            <a:avLst/>
          </a:prstGeom>
        </p:spPr>
      </p:pic>
      <p:sp>
        <p:nvSpPr>
          <p:cNvPr id="7" name="TextBox 6">
            <a:extLst>
              <a:ext uri="{FF2B5EF4-FFF2-40B4-BE49-F238E27FC236}">
                <a16:creationId xmlns:a16="http://schemas.microsoft.com/office/drawing/2014/main" id="{9C86B344-CB23-CCF7-8C91-2213157CE4F1}"/>
              </a:ext>
            </a:extLst>
          </p:cNvPr>
          <p:cNvSpPr txBox="1"/>
          <p:nvPr/>
        </p:nvSpPr>
        <p:spPr>
          <a:xfrm>
            <a:off x="3505199" y="420790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Shelby Burguan</a:t>
            </a:r>
            <a:br>
              <a:rPr lang="en-US" sz="2000" dirty="0">
                <a:solidFill>
                  <a:schemeClr val="bg1"/>
                </a:solidFill>
              </a:rPr>
            </a:br>
            <a:r>
              <a:rPr lang="en-US" sz="2000" dirty="0">
                <a:solidFill>
                  <a:schemeClr val="bg1"/>
                </a:solidFill>
              </a:rPr>
              <a:t>Manager – Government Advisory Services</a:t>
            </a:r>
          </a:p>
          <a:p>
            <a:pPr defTabSz="1422400">
              <a:spcBef>
                <a:spcPct val="0"/>
              </a:spcBef>
            </a:pPr>
            <a:r>
              <a:rPr lang="en-US" sz="2000" dirty="0">
                <a:solidFill>
                  <a:schemeClr val="bg1"/>
                </a:solidFill>
              </a:rPr>
              <a:t>Vancouver, WA</a:t>
            </a:r>
          </a:p>
        </p:txBody>
      </p:sp>
      <p:pic>
        <p:nvPicPr>
          <p:cNvPr id="8" name="Picture 7" descr="Shape, icon&#10;&#10;Description automatically generated">
            <a:extLst>
              <a:ext uri="{FF2B5EF4-FFF2-40B4-BE49-F238E27FC236}">
                <a16:creationId xmlns:a16="http://schemas.microsoft.com/office/drawing/2014/main" id="{F00D9AFA-EE45-A585-C4B4-4597EDAE7B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75" y="4718594"/>
            <a:ext cx="914400" cy="350227"/>
          </a:xfrm>
          <a:prstGeom prst="rect">
            <a:avLst/>
          </a:prstGeom>
        </p:spPr>
      </p:pic>
      <p:pic>
        <p:nvPicPr>
          <p:cNvPr id="3" name="Picture 2" descr="A person with long hair smiling&#10;&#10;AI-generated content may be incorrect.">
            <a:extLst>
              <a:ext uri="{FF2B5EF4-FFF2-40B4-BE49-F238E27FC236}">
                <a16:creationId xmlns:a16="http://schemas.microsoft.com/office/drawing/2014/main" id="{0DD6CB5A-5FB2-A2DA-C263-A4C978F2C489}"/>
              </a:ext>
            </a:extLst>
          </p:cNvPr>
          <p:cNvPicPr/>
          <p:nvPr/>
        </p:nvPicPr>
        <p:blipFill>
          <a:blip r:embed="rId5"/>
          <a:srcRect l="13006" t="2931" r="5549"/>
          <a:stretch>
            <a:fillRect/>
          </a:stretch>
        </p:blipFill>
        <p:spPr>
          <a:xfrm>
            <a:off x="1705486" y="3884170"/>
            <a:ext cx="1537300" cy="21679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512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5697"/>
            <a:ext cx="11582400" cy="914400"/>
          </a:xfrm>
        </p:spPr>
        <p:txBody>
          <a:bodyPr>
            <a:normAutofit fontScale="90000"/>
          </a:bodyPr>
          <a:lstStyle/>
          <a:p>
            <a:r>
              <a:rPr lang="en-US" dirty="0"/>
              <a:t>Summary of New Pensions Expense Components – a great cheat sheet</a:t>
            </a:r>
          </a:p>
        </p:txBody>
      </p:sp>
      <p:sp>
        <p:nvSpPr>
          <p:cNvPr id="6" name="Content Placeholder 2"/>
          <p:cNvSpPr>
            <a:spLocks noGrp="1"/>
          </p:cNvSpPr>
          <p:nvPr>
            <p:ph idx="1"/>
          </p:nvPr>
        </p:nvSpPr>
        <p:spPr>
          <a:xfrm>
            <a:off x="304800" y="1189038"/>
            <a:ext cx="11582400" cy="1033167"/>
          </a:xfrm>
        </p:spPr>
        <p:txBody>
          <a:bodyPr>
            <a:normAutofit/>
          </a:bodyPr>
          <a:lstStyle/>
          <a:p>
            <a:r>
              <a:rPr lang="en-US" sz="2800" dirty="0"/>
              <a:t>Changes in the employer’s Net Pension Liability will be recognized in pension expense more quickly – could be confusing.</a:t>
            </a:r>
          </a:p>
        </p:txBody>
      </p:sp>
      <p:pic>
        <p:nvPicPr>
          <p:cNvPr id="7" name="Picture 6" descr="Picture1.png"/>
          <p:cNvPicPr>
            <a:picLocks noChangeAspect="1"/>
          </p:cNvPicPr>
          <p:nvPr/>
        </p:nvPicPr>
        <p:blipFill>
          <a:blip r:embed="rId3" cstate="print"/>
          <a:stretch>
            <a:fillRect/>
          </a:stretch>
        </p:blipFill>
        <p:spPr>
          <a:xfrm>
            <a:off x="1317596" y="1892771"/>
            <a:ext cx="9556808" cy="4097109"/>
          </a:xfrm>
          <a:prstGeom prst="rect">
            <a:avLst/>
          </a:prstGeom>
        </p:spPr>
      </p:pic>
    </p:spTree>
    <p:extLst>
      <p:ext uri="{BB962C8B-B14F-4D97-AF65-F5344CB8AC3E}">
        <p14:creationId xmlns:p14="http://schemas.microsoft.com/office/powerpoint/2010/main" val="10748940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chor="b">
            <a:normAutofit/>
          </a:bodyPr>
          <a:lstStyle/>
          <a:p>
            <a:r>
              <a:rPr lang="en-US" dirty="0"/>
              <a:t>Focus Areas for Today’s presentation</a:t>
            </a:r>
          </a:p>
        </p:txBody>
      </p:sp>
      <p:graphicFrame>
        <p:nvGraphicFramePr>
          <p:cNvPr id="6" name="Content Placeholder 2">
            <a:extLst>
              <a:ext uri="{FF2B5EF4-FFF2-40B4-BE49-F238E27FC236}">
                <a16:creationId xmlns:a16="http://schemas.microsoft.com/office/drawing/2014/main" id="{7D3BA225-0C23-2CD1-EDB3-F4F79CC04083}"/>
              </a:ext>
            </a:extLst>
          </p:cNvPr>
          <p:cNvGraphicFramePr>
            <a:graphicFrameLocks noGrp="1"/>
          </p:cNvGraphicFramePr>
          <p:nvPr>
            <p:ph idx="1"/>
            <p:extLst>
              <p:ext uri="{D42A27DB-BD31-4B8C-83A1-F6EECF244321}">
                <p14:modId xmlns:p14="http://schemas.microsoft.com/office/powerpoint/2010/main" val="1052598743"/>
              </p:ext>
            </p:extLst>
          </p:nvPr>
        </p:nvGraphicFramePr>
        <p:xfrm>
          <a:off x="304800" y="1331573"/>
          <a:ext cx="11582400" cy="258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0A7D5DC7-DFF2-5D09-9576-CA48E0D6FE5E}"/>
              </a:ext>
            </a:extLst>
          </p:cNvPr>
          <p:cNvGraphicFramePr>
            <a:graphicFrameLocks/>
          </p:cNvGraphicFramePr>
          <p:nvPr>
            <p:extLst>
              <p:ext uri="{D42A27DB-BD31-4B8C-83A1-F6EECF244321}">
                <p14:modId xmlns:p14="http://schemas.microsoft.com/office/powerpoint/2010/main" val="3987522146"/>
              </p:ext>
            </p:extLst>
          </p:nvPr>
        </p:nvGraphicFramePr>
        <p:xfrm>
          <a:off x="304800" y="3930431"/>
          <a:ext cx="11582400" cy="258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254721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Monitoring Revenue and Expenditure Variances</a:t>
            </a:r>
          </a:p>
        </p:txBody>
      </p:sp>
      <p:graphicFrame>
        <p:nvGraphicFramePr>
          <p:cNvPr id="11" name="Content Placeholder 10">
            <a:extLst>
              <a:ext uri="{FF2B5EF4-FFF2-40B4-BE49-F238E27FC236}">
                <a16:creationId xmlns:a16="http://schemas.microsoft.com/office/drawing/2014/main" id="{FB7FA01F-1D47-B599-D134-EC4720790F9D}"/>
              </a:ext>
            </a:extLst>
          </p:cNvPr>
          <p:cNvGraphicFramePr>
            <a:graphicFrameLocks noGrp="1"/>
          </p:cNvGraphicFramePr>
          <p:nvPr>
            <p:ph idx="1"/>
          </p:nvPr>
        </p:nvGraphicFramePr>
        <p:xfrm>
          <a:off x="304800" y="1189038"/>
          <a:ext cx="11582400"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04257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Sample Budget to Actual Report</a:t>
            </a:r>
          </a:p>
        </p:txBody>
      </p:sp>
      <p:pic>
        <p:nvPicPr>
          <p:cNvPr id="7" name="Picture 6">
            <a:extLst>
              <a:ext uri="{FF2B5EF4-FFF2-40B4-BE49-F238E27FC236}">
                <a16:creationId xmlns:a16="http://schemas.microsoft.com/office/drawing/2014/main" id="{6F25E4CC-C615-5150-F18A-95C9956FFA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46564" y="1221866"/>
            <a:ext cx="7298871" cy="5242434"/>
          </a:xfrm>
          <a:prstGeom prst="rect">
            <a:avLst/>
          </a:prstGeom>
        </p:spPr>
      </p:pic>
    </p:spTree>
    <p:extLst>
      <p:ext uri="{BB962C8B-B14F-4D97-AF65-F5344CB8AC3E}">
        <p14:creationId xmlns:p14="http://schemas.microsoft.com/office/powerpoint/2010/main" val="16639580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a:t>Effective Monitoring</a:t>
            </a:r>
            <a:endParaRPr lang="en-US" dirty="0"/>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Effective monitoring </a:t>
            </a:r>
            <a:r>
              <a:rPr lang="en-US" sz="2800" i="1" u="sng" dirty="0"/>
              <a:t>starts</a:t>
            </a:r>
            <a:r>
              <a:rPr lang="en-US" sz="2800" dirty="0"/>
              <a:t> with budget to actual data.</a:t>
            </a:r>
          </a:p>
          <a:p>
            <a:r>
              <a:rPr lang="en-US" sz="2800" dirty="0"/>
              <a:t>Agency-specific analysis that takes into account unique factors:</a:t>
            </a:r>
          </a:p>
          <a:p>
            <a:pPr lvl="1"/>
            <a:r>
              <a:rPr lang="en-US" sz="2400" dirty="0"/>
              <a:t>Payroll cycle.</a:t>
            </a:r>
          </a:p>
          <a:p>
            <a:pPr lvl="1"/>
            <a:r>
              <a:rPr lang="en-US" sz="2400" dirty="0"/>
              <a:t>Benefits payments (insurance, pensions, etc.).</a:t>
            </a:r>
          </a:p>
          <a:p>
            <a:pPr lvl="1"/>
            <a:r>
              <a:rPr lang="en-US" sz="2400" dirty="0"/>
              <a:t>Account-specific circumstances (debt payments, large contracts, equipment purchases, etc.).</a:t>
            </a:r>
          </a:p>
          <a:p>
            <a:r>
              <a:rPr lang="en-US" sz="2800" dirty="0"/>
              <a:t>Absent budget projection software, complex Excel spreadsheets can be developed that take these issues into account.</a:t>
            </a:r>
          </a:p>
        </p:txBody>
      </p:sp>
    </p:spTree>
    <p:extLst>
      <p:ext uri="{BB962C8B-B14F-4D97-AF65-F5344CB8AC3E}">
        <p14:creationId xmlns:p14="http://schemas.microsoft.com/office/powerpoint/2010/main" val="41078029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26" name="Picture 25" descr="Two people looking at computer monitor">
            <a:extLst>
              <a:ext uri="{FF2B5EF4-FFF2-40B4-BE49-F238E27FC236}">
                <a16:creationId xmlns:a16="http://schemas.microsoft.com/office/drawing/2014/main" id="{1A4AE9FB-EB78-E83B-D89E-15E5EEFA7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23" name="Google Shape;323;p8"/>
          <p:cNvSpPr txBox="1">
            <a:spLocks noGrp="1"/>
          </p:cNvSpPr>
          <p:nvPr>
            <p:ph type="sldNum" sz="quarter" idx="4"/>
          </p:nvPr>
        </p:nvSpPr>
        <p:spPr>
          <a:xfrm>
            <a:off x="10972800" y="6629400"/>
            <a:ext cx="914400" cy="182880"/>
          </a:xfrm>
        </p:spPr>
        <p:txBody>
          <a:bodyPr spcFirstLastPara="1" lIns="91425" tIns="45700" rIns="91425" bIns="45700" anchorCtr="0">
            <a:normAutofit fontScale="77500" lnSpcReduction="20000"/>
          </a:bodyPr>
          <a:lstStyle/>
          <a:p>
            <a:pPr lvl="0"/>
            <a:fld id="{00000000-1234-1234-1234-123412341234}" type="slidenum">
              <a:rPr lang="en-US" noProof="0" smtClean="0">
                <a:sym typeface="Calibri"/>
              </a:rPr>
              <a:pPr lvl="0"/>
              <a:t>114</a:t>
            </a:fld>
            <a:endParaRPr lang="en-US" noProof="0" dirty="0">
              <a:sym typeface="Calibri"/>
            </a:endParaRPr>
          </a:p>
        </p:txBody>
      </p:sp>
      <p:sp>
        <p:nvSpPr>
          <p:cNvPr id="27" name="Rectangle: Rounded Corners 26">
            <a:extLst>
              <a:ext uri="{FF2B5EF4-FFF2-40B4-BE49-F238E27FC236}">
                <a16:creationId xmlns:a16="http://schemas.microsoft.com/office/drawing/2014/main" id="{989CA6AF-0BCE-B22E-E106-8D85D695ADDB}"/>
              </a:ext>
            </a:extLst>
          </p:cNvPr>
          <p:cNvSpPr/>
          <p:nvPr/>
        </p:nvSpPr>
        <p:spPr>
          <a:xfrm>
            <a:off x="7721600" y="228600"/>
            <a:ext cx="4165600" cy="64008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sym typeface="Arial"/>
              </a:rPr>
              <a:t>WHAT IS THE APPROPRIATE FREQUENCY OF MONITORING?</a:t>
            </a:r>
            <a:endParaRPr lang="en-US" sz="4000" b="1" dirty="0">
              <a:latin typeface="+mj-lt"/>
            </a:endParaRPr>
          </a:p>
          <a:p>
            <a:pPr marL="342900" indent="-342900">
              <a:spcAft>
                <a:spcPts val="1200"/>
              </a:spcAft>
              <a:buFont typeface="Arial" panose="020B0604020202020204" pitchFamily="34" charset="0"/>
              <a:buChar char="•"/>
            </a:pPr>
            <a:r>
              <a:rPr lang="en-US" sz="2400" dirty="0">
                <a:sym typeface="Arial"/>
              </a:rPr>
              <a:t>Considerations:</a:t>
            </a:r>
          </a:p>
          <a:p>
            <a:pPr marL="742950" lvl="1" indent="-285750">
              <a:spcAft>
                <a:spcPts val="1200"/>
              </a:spcAft>
              <a:buFont typeface="Arial" panose="020B0604020202020204" pitchFamily="34" charset="0"/>
              <a:buChar char="•"/>
            </a:pPr>
            <a:r>
              <a:rPr lang="en-US" sz="2000" dirty="0">
                <a:sym typeface="Arial"/>
              </a:rPr>
              <a:t>Size of organization.</a:t>
            </a:r>
          </a:p>
          <a:p>
            <a:pPr marL="742950" lvl="1" indent="-285750">
              <a:spcAft>
                <a:spcPts val="1200"/>
              </a:spcAft>
              <a:buFont typeface="Arial" panose="020B0604020202020204" pitchFamily="34" charset="0"/>
              <a:buChar char="•"/>
            </a:pPr>
            <a:r>
              <a:rPr lang="en-US" sz="2000" dirty="0">
                <a:sym typeface="Arial"/>
              </a:rPr>
              <a:t>Complexity of organization.</a:t>
            </a:r>
          </a:p>
          <a:p>
            <a:pPr marL="742950" lvl="1" indent="-285750">
              <a:spcAft>
                <a:spcPts val="1200"/>
              </a:spcAft>
              <a:buFont typeface="Arial" panose="020B0604020202020204" pitchFamily="34" charset="0"/>
              <a:buChar char="•"/>
            </a:pPr>
            <a:r>
              <a:rPr lang="en-US" sz="2000" dirty="0">
                <a:sym typeface="Arial"/>
              </a:rPr>
              <a:t>Staff resources.</a:t>
            </a:r>
          </a:p>
          <a:p>
            <a:pPr marL="742950" lvl="1" indent="-285750">
              <a:spcAft>
                <a:spcPts val="1200"/>
              </a:spcAft>
              <a:buFont typeface="Arial" panose="020B0604020202020204" pitchFamily="34" charset="0"/>
              <a:buChar char="•"/>
            </a:pPr>
            <a:r>
              <a:rPr lang="en-US" sz="2000" dirty="0">
                <a:sym typeface="Arial"/>
              </a:rPr>
              <a:t>Revenue or expenditure volatility.</a:t>
            </a:r>
          </a:p>
          <a:p>
            <a:pPr marL="742950" lvl="1" indent="-285750">
              <a:spcAft>
                <a:spcPts val="1200"/>
              </a:spcAft>
              <a:buFont typeface="Arial" panose="020B0604020202020204" pitchFamily="34" charset="0"/>
              <a:buChar char="•"/>
            </a:pPr>
            <a:r>
              <a:rPr lang="en-US" sz="2000" dirty="0">
                <a:sym typeface="Arial"/>
              </a:rPr>
              <a:t>Interest of elected officials and the public.</a:t>
            </a:r>
            <a:endParaRPr lang="en-US" dirty="0"/>
          </a:p>
        </p:txBody>
      </p:sp>
    </p:spTree>
    <p:extLst>
      <p:ext uri="{BB962C8B-B14F-4D97-AF65-F5344CB8AC3E}">
        <p14:creationId xmlns:p14="http://schemas.microsoft.com/office/powerpoint/2010/main" val="24074721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63CCD3-BAA8-66E0-59ED-DE8DF64C8A5E}"/>
              </a:ext>
            </a:extLst>
          </p:cNvPr>
          <p:cNvSpPr/>
          <p:nvPr/>
        </p:nvSpPr>
        <p:spPr>
          <a:xfrm>
            <a:off x="10274300" y="5524500"/>
            <a:ext cx="17907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lstStyle/>
          <a:p>
            <a:r>
              <a:rPr lang="en-US" dirty="0"/>
              <a:t>What Constitutes Periodic Monitoring?</a:t>
            </a:r>
          </a:p>
        </p:txBody>
      </p:sp>
      <p:graphicFrame>
        <p:nvGraphicFramePr>
          <p:cNvPr id="5" name="Content Placeholder 4">
            <a:extLst>
              <a:ext uri="{FF2B5EF4-FFF2-40B4-BE49-F238E27FC236}">
                <a16:creationId xmlns:a16="http://schemas.microsoft.com/office/drawing/2014/main" id="{01C6961C-8B71-75DE-8B85-8AEC1E2425FE}"/>
              </a:ext>
            </a:extLst>
          </p:cNvPr>
          <p:cNvGraphicFramePr>
            <a:graphicFrameLocks noGrp="1"/>
          </p:cNvGraphicFramePr>
          <p:nvPr>
            <p:ph idx="1"/>
          </p:nvPr>
        </p:nvGraphicFramePr>
        <p:xfrm>
          <a:off x="304253" y="1188720"/>
          <a:ext cx="11582400" cy="547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0861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lstStyle/>
          <a:p>
            <a:r>
              <a:rPr lang="en-US" dirty="0"/>
              <a:t>Conducting A Budget Variance Analysis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338762"/>
          </a:xfrm>
        </p:spPr>
        <p:txBody>
          <a:bodyPr>
            <a:normAutofit/>
          </a:bodyPr>
          <a:lstStyle/>
          <a:p>
            <a:r>
              <a:rPr lang="en-US" dirty="0"/>
              <a:t>Requires more than just running a report from your financial system:</a:t>
            </a:r>
          </a:p>
          <a:p>
            <a:pPr lvl="1"/>
            <a:r>
              <a:rPr lang="en-US" dirty="0"/>
              <a:t>Beware of aggregation of variances (example: vacancy savings is offsetting overspending on materials).</a:t>
            </a:r>
          </a:p>
          <a:p>
            <a:pPr lvl="1"/>
            <a:r>
              <a:rPr lang="en-US" dirty="0"/>
              <a:t>Expenditure savings may be tied to reduced revenue (example: dangerous building abatements).</a:t>
            </a:r>
          </a:p>
          <a:p>
            <a:pPr lvl="1"/>
            <a:r>
              <a:rPr lang="en-US" dirty="0"/>
              <a:t>Additional revenue may be accompanied by higher spending (example: contract building inspection costs).</a:t>
            </a:r>
          </a:p>
          <a:p>
            <a:pPr lvl="1"/>
            <a:r>
              <a:rPr lang="en-US" dirty="0"/>
              <a:t>Identify errors, </a:t>
            </a:r>
            <a:r>
              <a:rPr lang="en-US" i="1" u="sng" dirty="0"/>
              <a:t>correct them, and provide training to prevent recurrence</a:t>
            </a:r>
            <a:r>
              <a:rPr lang="en-US" dirty="0"/>
              <a:t>.</a:t>
            </a:r>
          </a:p>
          <a:p>
            <a:r>
              <a:rPr lang="en-US" dirty="0"/>
              <a:t>Make sure that controls are in place to prevent overspending, but flexibility is maintained to operate efficiently:</a:t>
            </a:r>
          </a:p>
          <a:p>
            <a:pPr lvl="1"/>
            <a:r>
              <a:rPr lang="en-US" dirty="0"/>
              <a:t>Expenditure control at the account group level with overrides requiring approval.</a:t>
            </a:r>
          </a:p>
          <a:p>
            <a:pPr lvl="1"/>
            <a:r>
              <a:rPr lang="en-US" dirty="0"/>
              <a:t>Automated early warnings.</a:t>
            </a:r>
          </a:p>
          <a:p>
            <a:pPr lvl="1"/>
            <a:r>
              <a:rPr lang="en-US" dirty="0"/>
              <a:t>Purchase orders require sufficient budget to be encumbered.</a:t>
            </a:r>
          </a:p>
          <a:p>
            <a:pPr lvl="1"/>
            <a:r>
              <a:rPr lang="en-US" dirty="0"/>
              <a:t>Payments cannot be initiated without sufficient budget with overrides requiring approval.</a:t>
            </a:r>
          </a:p>
        </p:txBody>
      </p:sp>
    </p:spTree>
    <p:extLst>
      <p:ext uri="{BB962C8B-B14F-4D97-AF65-F5344CB8AC3E}">
        <p14:creationId xmlns:p14="http://schemas.microsoft.com/office/powerpoint/2010/main" val="906575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Accounting for Encumbrances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Encumbrances recognize commitments of resources for future spending:</a:t>
            </a:r>
          </a:p>
          <a:p>
            <a:pPr lvl="1"/>
            <a:r>
              <a:rPr lang="en-US" sz="2400" dirty="0"/>
              <a:t>Reflect the issuance of a purchase order or other commitment for the procurement of goods or services.</a:t>
            </a:r>
          </a:p>
          <a:p>
            <a:pPr lvl="1"/>
            <a:r>
              <a:rPr lang="en-US" sz="2400" dirty="0"/>
              <a:t>Treated as if the funds have been expended (reduces available resources).</a:t>
            </a:r>
          </a:p>
          <a:p>
            <a:r>
              <a:rPr lang="en-US" sz="2800" dirty="0"/>
              <a:t>Monitoring encumbrances is a critical component of effective budget monitoring:</a:t>
            </a:r>
          </a:p>
          <a:p>
            <a:pPr lvl="1"/>
            <a:r>
              <a:rPr lang="en-US" sz="2400" dirty="0"/>
              <a:t>When will encumbered funds be spent?</a:t>
            </a:r>
          </a:p>
          <a:p>
            <a:pPr lvl="1"/>
            <a:r>
              <a:rPr lang="en-US" sz="2400" dirty="0"/>
              <a:t>What happens to unspent encumbrances as the end of the year (more on that later).</a:t>
            </a:r>
          </a:p>
          <a:p>
            <a:pPr lvl="1"/>
            <a:r>
              <a:rPr lang="en-US" sz="2400" dirty="0"/>
              <a:t>Are there encumbrances that should be deleted (annual purchase orders, residual balances, etc.).</a:t>
            </a:r>
            <a:endParaRPr lang="en-US" dirty="0"/>
          </a:p>
        </p:txBody>
      </p:sp>
    </p:spTree>
    <p:extLst>
      <p:ext uri="{BB962C8B-B14F-4D97-AF65-F5344CB8AC3E}">
        <p14:creationId xmlns:p14="http://schemas.microsoft.com/office/powerpoint/2010/main" val="37362698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Understanding the “Total” Budget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5207000" cy="5440362"/>
          </a:xfrm>
        </p:spPr>
        <p:txBody>
          <a:bodyPr>
            <a:normAutofit fontScale="92500" lnSpcReduction="10000"/>
          </a:bodyPr>
          <a:lstStyle/>
          <a:p>
            <a:r>
              <a:rPr lang="en-US" dirty="0"/>
              <a:t>Available resources:</a:t>
            </a:r>
          </a:p>
          <a:p>
            <a:pPr lvl="1"/>
            <a:r>
              <a:rPr lang="en-US" dirty="0"/>
              <a:t>Current year revenue and transfers in.</a:t>
            </a:r>
          </a:p>
          <a:p>
            <a:pPr lvl="1"/>
            <a:r>
              <a:rPr lang="en-US" dirty="0"/>
              <a:t>Prior year-end fund balance set aside to cover continuing appropriations and encumbrances.</a:t>
            </a:r>
          </a:p>
          <a:p>
            <a:pPr lvl="1"/>
            <a:r>
              <a:rPr lang="en-US" dirty="0"/>
              <a:t>Other resources such as internal loan repayments.</a:t>
            </a:r>
          </a:p>
          <a:p>
            <a:r>
              <a:rPr lang="en-US" dirty="0"/>
              <a:t>Required resources:</a:t>
            </a:r>
          </a:p>
          <a:p>
            <a:pPr lvl="1"/>
            <a:r>
              <a:rPr lang="en-US" dirty="0"/>
              <a:t>Current year expenditures and transfers out.</a:t>
            </a:r>
          </a:p>
          <a:p>
            <a:pPr lvl="1"/>
            <a:r>
              <a:rPr lang="en-US" dirty="0"/>
              <a:t>Continuing appropriations and encumbrances.</a:t>
            </a:r>
          </a:p>
          <a:p>
            <a:pPr lvl="1"/>
            <a:r>
              <a:rPr lang="en-US" dirty="0"/>
              <a:t>Mid-year budget adjustments.</a:t>
            </a:r>
          </a:p>
          <a:p>
            <a:pPr lvl="1"/>
            <a:r>
              <a:rPr lang="en-US" dirty="0"/>
              <a:t>Other uses of funds such as new internal loans.</a:t>
            </a:r>
          </a:p>
          <a:p>
            <a:r>
              <a:rPr lang="en-US" dirty="0"/>
              <a:t>Impact of growth in the budget on minimum reserve balances dictated by financial policies.</a:t>
            </a:r>
          </a:p>
        </p:txBody>
      </p:sp>
      <p:pic>
        <p:nvPicPr>
          <p:cNvPr id="5" name="Picture 4">
            <a:extLst>
              <a:ext uri="{FF2B5EF4-FFF2-40B4-BE49-F238E27FC236}">
                <a16:creationId xmlns:a16="http://schemas.microsoft.com/office/drawing/2014/main" id="{244C30B8-4A33-6250-3B62-10C838A1F5D2}"/>
              </a:ext>
            </a:extLst>
          </p:cNvPr>
          <p:cNvPicPr>
            <a:picLocks noChangeAspect="1"/>
          </p:cNvPicPr>
          <p:nvPr/>
        </p:nvPicPr>
        <p:blipFill>
          <a:blip r:embed="rId3"/>
          <a:stretch>
            <a:fillRect/>
          </a:stretch>
        </p:blipFill>
        <p:spPr>
          <a:xfrm>
            <a:off x="5638800" y="2557462"/>
            <a:ext cx="6286500" cy="1743075"/>
          </a:xfrm>
          <a:prstGeom prst="rect">
            <a:avLst/>
          </a:prstGeom>
          <a:ln>
            <a:noFill/>
          </a:ln>
        </p:spPr>
      </p:pic>
    </p:spTree>
    <p:extLst>
      <p:ext uri="{BB962C8B-B14F-4D97-AF65-F5344CB8AC3E}">
        <p14:creationId xmlns:p14="http://schemas.microsoft.com/office/powerpoint/2010/main" val="41666039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Sample Projection Spreadsheet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Formulas analyze certain account numbers differently to determine type of expenditure and make adjustments to projection methodology.</a:t>
            </a:r>
          </a:p>
          <a:p>
            <a:r>
              <a:rPr lang="en-US" dirty="0"/>
              <a:t>User makes manual adjustments for special circumstances.</a:t>
            </a:r>
          </a:p>
        </p:txBody>
      </p:sp>
      <p:pic>
        <p:nvPicPr>
          <p:cNvPr id="5" name="Picture 4">
            <a:extLst>
              <a:ext uri="{FF2B5EF4-FFF2-40B4-BE49-F238E27FC236}">
                <a16:creationId xmlns:a16="http://schemas.microsoft.com/office/drawing/2014/main" id="{A19AD2C6-7DEB-DAA2-518C-B1DE76315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1074" y="2716262"/>
            <a:ext cx="8069851" cy="3775252"/>
          </a:xfrm>
          <a:prstGeom prst="rect">
            <a:avLst/>
          </a:prstGeom>
          <a:ln>
            <a:solidFill>
              <a:schemeClr val="tx1"/>
            </a:solidFill>
          </a:ln>
        </p:spPr>
      </p:pic>
    </p:spTree>
    <p:extLst>
      <p:ext uri="{BB962C8B-B14F-4D97-AF65-F5344CB8AC3E}">
        <p14:creationId xmlns:p14="http://schemas.microsoft.com/office/powerpoint/2010/main" val="87089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0"/>
            <a:ext cx="11582400" cy="914400"/>
          </a:xfrm>
        </p:spPr>
        <p:txBody>
          <a:bodyPr>
            <a:normAutofit/>
          </a:bodyPr>
          <a:lstStyle/>
          <a:p>
            <a:r>
              <a:rPr lang="en-US" altLang="en-US" dirty="0"/>
              <a:t>What Type of Plan</a:t>
            </a:r>
          </a:p>
        </p:txBody>
      </p:sp>
      <p:sp>
        <p:nvSpPr>
          <p:cNvPr id="10" name="Content Placeholder 9">
            <a:extLst>
              <a:ext uri="{FF2B5EF4-FFF2-40B4-BE49-F238E27FC236}">
                <a16:creationId xmlns:a16="http://schemas.microsoft.com/office/drawing/2014/main" id="{E2873EE1-ECC9-2A58-ADA9-CC9010931AA3}"/>
              </a:ext>
            </a:extLst>
          </p:cNvPr>
          <p:cNvSpPr>
            <a:spLocks noGrp="1"/>
          </p:cNvSpPr>
          <p:nvPr>
            <p:ph idx="1"/>
          </p:nvPr>
        </p:nvSpPr>
        <p:spPr>
          <a:xfrm>
            <a:off x="304253" y="1188720"/>
            <a:ext cx="11582400" cy="5520424"/>
          </a:xfrm>
        </p:spPr>
        <p:txBody>
          <a:bodyPr>
            <a:normAutofit/>
          </a:bodyPr>
          <a:lstStyle/>
          <a:p>
            <a:r>
              <a:rPr lang="en-US" altLang="en-US" sz="2800" b="1" dirty="0"/>
              <a:t>Single employer:</a:t>
            </a:r>
          </a:p>
          <a:p>
            <a:pPr lvl="1"/>
            <a:r>
              <a:rPr lang="en-US" altLang="en-US" sz="2400" dirty="0">
                <a:solidFill>
                  <a:schemeClr val="tx2"/>
                </a:solidFill>
              </a:rPr>
              <a:t>Primary governments and component units are considered </a:t>
            </a:r>
            <a:r>
              <a:rPr lang="en-US" altLang="en-US" sz="2400" b="1" dirty="0">
                <a:solidFill>
                  <a:schemeClr val="tx2"/>
                </a:solidFill>
              </a:rPr>
              <a:t>to be one employer:</a:t>
            </a:r>
          </a:p>
          <a:p>
            <a:pPr lvl="2"/>
            <a:r>
              <a:rPr lang="en-US" altLang="en-US" sz="2000" dirty="0">
                <a:solidFill>
                  <a:schemeClr val="tx2"/>
                </a:solidFill>
              </a:rPr>
              <a:t>What if other de minimis employers participate in the plan?</a:t>
            </a:r>
          </a:p>
          <a:p>
            <a:pPr lvl="2"/>
            <a:r>
              <a:rPr lang="en-US" altLang="en-US" sz="2000" dirty="0">
                <a:solidFill>
                  <a:schemeClr val="tx2"/>
                </a:solidFill>
              </a:rPr>
              <a:t>What if a component unit has a different fiscal year end?</a:t>
            </a:r>
          </a:p>
          <a:p>
            <a:r>
              <a:rPr lang="en-US" altLang="en-US" sz="2800" b="1" dirty="0"/>
              <a:t>Agent multiple employer:</a:t>
            </a:r>
          </a:p>
          <a:p>
            <a:pPr lvl="1"/>
            <a:r>
              <a:rPr lang="en-US" altLang="en-US" sz="2400" dirty="0">
                <a:solidFill>
                  <a:schemeClr val="tx2"/>
                </a:solidFill>
              </a:rPr>
              <a:t>Assets are pooled for investment purposes.</a:t>
            </a:r>
          </a:p>
          <a:p>
            <a:pPr lvl="1"/>
            <a:r>
              <a:rPr lang="en-US" altLang="en-US" sz="2400" dirty="0">
                <a:solidFill>
                  <a:schemeClr val="tx2"/>
                </a:solidFill>
              </a:rPr>
              <a:t>Separate accounts are maintained for each individual employer so that each employer’s share of the pooled assets is </a:t>
            </a:r>
            <a:r>
              <a:rPr lang="en-US" altLang="en-US" sz="2400" b="1" dirty="0">
                <a:solidFill>
                  <a:schemeClr val="tx2"/>
                </a:solidFill>
              </a:rPr>
              <a:t>LEGALLY available </a:t>
            </a:r>
            <a:r>
              <a:rPr lang="en-US" altLang="en-US" sz="2400" dirty="0">
                <a:solidFill>
                  <a:schemeClr val="tx2"/>
                </a:solidFill>
              </a:rPr>
              <a:t>to pay the benefits of </a:t>
            </a:r>
            <a:r>
              <a:rPr lang="en-US" altLang="en-US" sz="2400" b="1" dirty="0">
                <a:solidFill>
                  <a:schemeClr val="tx2"/>
                </a:solidFill>
              </a:rPr>
              <a:t>ONLY its employees:</a:t>
            </a:r>
          </a:p>
          <a:p>
            <a:pPr lvl="2"/>
            <a:r>
              <a:rPr lang="en-US" altLang="en-US" sz="2000" b="1" i="1" dirty="0">
                <a:solidFill>
                  <a:schemeClr val="tx2"/>
                </a:solidFill>
              </a:rPr>
              <a:t>Separate</a:t>
            </a:r>
            <a:r>
              <a:rPr lang="en-US" altLang="en-US" sz="2000" b="1" dirty="0">
                <a:solidFill>
                  <a:schemeClr val="tx2"/>
                </a:solidFill>
              </a:rPr>
              <a:t> actuarial valuations </a:t>
            </a:r>
            <a:r>
              <a:rPr lang="en-US" altLang="en-US" sz="2000" dirty="0">
                <a:solidFill>
                  <a:schemeClr val="tx2"/>
                </a:solidFill>
              </a:rPr>
              <a:t>for different employers or specific groups of employees for </a:t>
            </a:r>
            <a:br>
              <a:rPr lang="en-US" altLang="en-US" sz="2000" dirty="0">
                <a:solidFill>
                  <a:schemeClr val="tx2"/>
                </a:solidFill>
              </a:rPr>
            </a:br>
            <a:r>
              <a:rPr lang="en-US" altLang="en-US" sz="2000" dirty="0">
                <a:solidFill>
                  <a:schemeClr val="tx2"/>
                </a:solidFill>
              </a:rPr>
              <a:t>different employers does not always equate to an agent plan.</a:t>
            </a:r>
            <a:endParaRPr lang="en-US" sz="1400" dirty="0"/>
          </a:p>
        </p:txBody>
      </p:sp>
    </p:spTree>
    <p:extLst>
      <p:ext uri="{BB962C8B-B14F-4D97-AF65-F5344CB8AC3E}">
        <p14:creationId xmlns:p14="http://schemas.microsoft.com/office/powerpoint/2010/main" val="24076521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vert="horz" lIns="0" tIns="45720" rIns="0" bIns="45720" rtlCol="0" anchor="b" anchorCtr="0">
            <a:normAutofit/>
          </a:bodyPr>
          <a:lstStyle/>
          <a:p>
            <a:r>
              <a:rPr lang="en-US" b="1" kern="1200" cap="all" baseline="0" dirty="0">
                <a:latin typeface="Tw Cen MT Condensed" panose="020B0606020104020203" pitchFamily="34" charset="0"/>
                <a:ea typeface="+mj-ea"/>
                <a:cs typeface="+mj-cs"/>
              </a:rPr>
              <a:t>Discussion Questions</a:t>
            </a:r>
          </a:p>
        </p:txBody>
      </p:sp>
      <p:graphicFrame>
        <p:nvGraphicFramePr>
          <p:cNvPr id="6" name="Content Placeholder 2">
            <a:extLst>
              <a:ext uri="{FF2B5EF4-FFF2-40B4-BE49-F238E27FC236}">
                <a16:creationId xmlns:a16="http://schemas.microsoft.com/office/drawing/2014/main" id="{907F7FBF-D01C-6AF4-5C5D-D682D24B7C40}"/>
              </a:ext>
            </a:extLst>
          </p:cNvPr>
          <p:cNvGraphicFramePr>
            <a:graphicFrameLocks noGrp="1"/>
          </p:cNvGraphicFramePr>
          <p:nvPr>
            <p:ph idx="16"/>
            <p:extLst>
              <p:ext uri="{D42A27DB-BD31-4B8C-83A1-F6EECF244321}">
                <p14:modId xmlns:p14="http://schemas.microsoft.com/office/powerpoint/2010/main" val="2050614740"/>
              </p:ext>
            </p:extLst>
          </p:nvPr>
        </p:nvGraphicFramePr>
        <p:xfrm>
          <a:off x="382385" y="1296785"/>
          <a:ext cx="11504815" cy="428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912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Variance Analysis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Once you have a validated model in place to project expenditures, you have to effectively analyze budget variances.</a:t>
            </a:r>
          </a:p>
          <a:p>
            <a:r>
              <a:rPr lang="en-US" dirty="0"/>
              <a:t>Variance analysis:</a:t>
            </a:r>
          </a:p>
          <a:p>
            <a:pPr lvl="1"/>
            <a:r>
              <a:rPr lang="en-US" dirty="0"/>
              <a:t>Analysis of differences between planned and actual spending.</a:t>
            </a:r>
          </a:p>
          <a:p>
            <a:pPr lvl="1"/>
            <a:r>
              <a:rPr lang="en-US" dirty="0"/>
              <a:t>A threshold for significance should be established.</a:t>
            </a:r>
          </a:p>
          <a:p>
            <a:pPr lvl="1"/>
            <a:r>
              <a:rPr lang="en-US" dirty="0"/>
              <a:t>Consider conducting variance analysis at a level other than the account level, at least initially.</a:t>
            </a:r>
          </a:p>
          <a:p>
            <a:pPr lvl="1"/>
            <a:r>
              <a:rPr lang="en-US" dirty="0"/>
              <a:t>Automated systems may be able to produce exception reports to assist in identifying areas of concern.</a:t>
            </a:r>
          </a:p>
          <a:p>
            <a:pPr lvl="1"/>
            <a:r>
              <a:rPr lang="en-US" dirty="0"/>
              <a:t>Beware of aggregation of variances.</a:t>
            </a:r>
          </a:p>
          <a:p>
            <a:r>
              <a:rPr lang="en-US" dirty="0"/>
              <a:t>Revenue and expenditure variances may be related:</a:t>
            </a:r>
          </a:p>
          <a:p>
            <a:pPr lvl="1"/>
            <a:r>
              <a:rPr lang="en-US" dirty="0"/>
              <a:t>Expenditure savings may be tied to reduced revenue (example: dangerous building abatements).</a:t>
            </a:r>
          </a:p>
          <a:p>
            <a:pPr lvl="1"/>
            <a:r>
              <a:rPr lang="en-US" dirty="0"/>
              <a:t>Additional revenue may be accompanied by higher spending (example: contract building inspection costs).</a:t>
            </a:r>
          </a:p>
        </p:txBody>
      </p:sp>
    </p:spTree>
    <p:extLst>
      <p:ext uri="{BB962C8B-B14F-4D97-AF65-F5344CB8AC3E}">
        <p14:creationId xmlns:p14="http://schemas.microsoft.com/office/powerpoint/2010/main" val="2819152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les">
            <a:extLst>
              <a:ext uri="{FF2B5EF4-FFF2-40B4-BE49-F238E27FC236}">
                <a16:creationId xmlns:a16="http://schemas.microsoft.com/office/drawing/2014/main" id="{C86BA224-1064-B306-C400-7DCDC73FE4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DA344606-B647-5DF1-5F85-D939B4D82409}"/>
              </a:ext>
            </a:extLst>
          </p:cNvPr>
          <p:cNvSpPr/>
          <p:nvPr/>
        </p:nvSpPr>
        <p:spPr>
          <a:xfrm>
            <a:off x="4991100" y="2730500"/>
            <a:ext cx="6921500" cy="38608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latin typeface="+mj-lt"/>
              </a:rPr>
              <a:t>EXCEPTION REPORTS</a:t>
            </a:r>
          </a:p>
          <a:p>
            <a:pPr marL="285750" indent="-285750">
              <a:spcAft>
                <a:spcPts val="600"/>
              </a:spcAft>
              <a:buFont typeface="Arial" panose="020B0604020202020204" pitchFamily="34" charset="0"/>
              <a:buChar char="•"/>
            </a:pPr>
            <a:r>
              <a:rPr lang="en-US" sz="2000" dirty="0"/>
              <a:t>An exception report highlights items in a population of data that are not “normal”.</a:t>
            </a:r>
          </a:p>
          <a:p>
            <a:pPr marL="285750" indent="-285750">
              <a:spcAft>
                <a:spcPts val="600"/>
              </a:spcAft>
              <a:buFont typeface="Arial" panose="020B0604020202020204" pitchFamily="34" charset="0"/>
              <a:buChar char="•"/>
            </a:pPr>
            <a:r>
              <a:rPr lang="en-US" sz="2000" dirty="0"/>
              <a:t>For example:</a:t>
            </a:r>
          </a:p>
          <a:p>
            <a:pPr marL="742950" lvl="1" indent="-285750">
              <a:spcAft>
                <a:spcPts val="600"/>
              </a:spcAft>
              <a:buFont typeface="Arial" panose="020B0604020202020204" pitchFamily="34" charset="0"/>
              <a:buChar char="•"/>
            </a:pPr>
            <a:r>
              <a:rPr lang="en-US" dirty="0"/>
              <a:t>Payment requests from an account with an insufficient budget.</a:t>
            </a:r>
          </a:p>
          <a:p>
            <a:pPr marL="742950" lvl="1" indent="-285750">
              <a:spcAft>
                <a:spcPts val="600"/>
              </a:spcAft>
              <a:buFont typeface="Arial" panose="020B0604020202020204" pitchFamily="34" charset="0"/>
              <a:buChar char="•"/>
            </a:pPr>
            <a:r>
              <a:rPr lang="en-US" dirty="0"/>
              <a:t>Large payment requests.</a:t>
            </a:r>
          </a:p>
          <a:p>
            <a:pPr marL="742950" lvl="1" indent="-285750">
              <a:spcAft>
                <a:spcPts val="600"/>
              </a:spcAft>
              <a:buFont typeface="Arial" panose="020B0604020202020204" pitchFamily="34" charset="0"/>
              <a:buChar char="•"/>
            </a:pPr>
            <a:r>
              <a:rPr lang="en-US" dirty="0"/>
              <a:t>Accounts over budget by more than 5%.</a:t>
            </a:r>
          </a:p>
          <a:p>
            <a:pPr marL="742950" lvl="1" indent="-285750">
              <a:spcAft>
                <a:spcPts val="600"/>
              </a:spcAft>
              <a:buFont typeface="Arial" panose="020B0604020202020204" pitchFamily="34" charset="0"/>
              <a:buChar char="•"/>
            </a:pPr>
            <a:r>
              <a:rPr lang="en-US" dirty="0"/>
              <a:t>Payments over some amount that were not made against a purchase order (to see if expenditure is double counted).</a:t>
            </a:r>
          </a:p>
        </p:txBody>
      </p:sp>
    </p:spTree>
    <p:extLst>
      <p:ext uri="{BB962C8B-B14F-4D97-AF65-F5344CB8AC3E}">
        <p14:creationId xmlns:p14="http://schemas.microsoft.com/office/powerpoint/2010/main" val="20157877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Data Aggregation </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Aggregation in financial analysis is the problem that occurs when multiple pieces of information, when combined, produce a misleading total variance.</a:t>
            </a:r>
          </a:p>
          <a:p>
            <a:r>
              <a:rPr lang="en-US" dirty="0"/>
              <a:t>This can lead to managers making incorrect decisions absent more detailed analysis.</a:t>
            </a:r>
          </a:p>
          <a:p>
            <a:r>
              <a:rPr lang="en-US" dirty="0"/>
              <a:t>In the example below, the total variance is minimal, but vacant position savings is masking a big problem with spending on materials.</a:t>
            </a:r>
          </a:p>
        </p:txBody>
      </p:sp>
      <p:graphicFrame>
        <p:nvGraphicFramePr>
          <p:cNvPr id="5" name="Group 67">
            <a:extLst>
              <a:ext uri="{FF2B5EF4-FFF2-40B4-BE49-F238E27FC236}">
                <a16:creationId xmlns:a16="http://schemas.microsoft.com/office/drawing/2014/main" id="{35AC1099-BA48-A0A3-1379-A5639AF6F318}"/>
              </a:ext>
            </a:extLst>
          </p:cNvPr>
          <p:cNvGraphicFramePr>
            <a:graphicFrameLocks noGrp="1"/>
          </p:cNvGraphicFramePr>
          <p:nvPr/>
        </p:nvGraphicFramePr>
        <p:xfrm>
          <a:off x="2019300" y="3571965"/>
          <a:ext cx="8153400" cy="2828836"/>
        </p:xfrm>
        <a:graphic>
          <a:graphicData uri="http://schemas.openxmlformats.org/drawingml/2006/table">
            <a:tbl>
              <a:tblPr>
                <a:tableStyleId>{21E4AEA4-8DFA-4A89-87EB-49C32662AFE0}</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707456">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1700" b="1" i="0" u="sng" strike="noStrike" cap="none" normalizeH="0" baseline="0" dirty="0">
                        <a:ln>
                          <a:noFill/>
                        </a:ln>
                        <a:solidFill>
                          <a:schemeClr val="bg2"/>
                        </a:solidFill>
                        <a:effectLst/>
                        <a:latin typeface="Arial" pitchFamily="34" charset="0"/>
                      </a:endParaRPr>
                    </a:p>
                  </a:txBody>
                  <a:tcPr marL="80682" marR="80682" marT="40341" marB="40341" anchor="ctr" horzOverflow="overflow">
                    <a:solidFill>
                      <a:schemeClr val="tx2"/>
                    </a:solid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u="none" strike="noStrike" cap="none" normalizeH="0" baseline="0" dirty="0">
                          <a:ln>
                            <a:noFill/>
                          </a:ln>
                          <a:solidFill>
                            <a:schemeClr val="bg2"/>
                          </a:solidFill>
                          <a:effectLst/>
                        </a:rPr>
                        <a:t>Actual</a:t>
                      </a:r>
                      <a:endParaRPr kumimoji="0" lang="en-US" sz="2400" b="1" i="0" u="none" strike="noStrike" cap="none" normalizeH="0" baseline="0" dirty="0">
                        <a:ln>
                          <a:noFill/>
                        </a:ln>
                        <a:solidFill>
                          <a:schemeClr val="bg2"/>
                        </a:solidFill>
                        <a:effectLst/>
                        <a:latin typeface="Arial" pitchFamily="34" charset="0"/>
                      </a:endParaRPr>
                    </a:p>
                  </a:txBody>
                  <a:tcPr marL="80682" marR="80682" marT="40341" marB="40341" anchor="ctr" horzOverflow="overflow">
                    <a:solidFill>
                      <a:schemeClr val="tx2"/>
                    </a:solid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u="none" strike="noStrike" cap="none" normalizeH="0" baseline="0" dirty="0">
                          <a:ln>
                            <a:noFill/>
                          </a:ln>
                          <a:solidFill>
                            <a:schemeClr val="bg2"/>
                          </a:solidFill>
                          <a:effectLst/>
                        </a:rPr>
                        <a:t>Budget</a:t>
                      </a:r>
                      <a:endParaRPr kumimoji="0" lang="en-US" sz="2400" b="1" i="0" u="none" strike="noStrike" cap="none" normalizeH="0" baseline="0" dirty="0">
                        <a:ln>
                          <a:noFill/>
                        </a:ln>
                        <a:solidFill>
                          <a:schemeClr val="bg2"/>
                        </a:solidFill>
                        <a:effectLst/>
                        <a:latin typeface="Arial" pitchFamily="34" charset="0"/>
                      </a:endParaRPr>
                    </a:p>
                  </a:txBody>
                  <a:tcPr marL="80682" marR="80682" marT="40341" marB="40341" anchor="ctr" horzOverflow="overflow">
                    <a:solidFill>
                      <a:schemeClr val="tx2"/>
                    </a:solidFill>
                  </a:tcPr>
                </a:tc>
                <a:tc>
                  <a:txBody>
                    <a:bodyPr/>
                    <a:lstStyle/>
                    <a:p>
                      <a:pPr marL="0" marR="0" lvl="0" indent="0" algn="ct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400" b="1" u="none" strike="noStrike" cap="none" normalizeH="0" baseline="0" dirty="0">
                          <a:ln>
                            <a:noFill/>
                          </a:ln>
                          <a:solidFill>
                            <a:schemeClr val="bg2"/>
                          </a:solidFill>
                          <a:effectLst/>
                        </a:rPr>
                        <a:t>Variance</a:t>
                      </a:r>
                      <a:endParaRPr kumimoji="0" lang="en-US" sz="2400" b="1" i="0" u="none" strike="noStrike" cap="none" normalizeH="0" baseline="0" dirty="0">
                        <a:ln>
                          <a:noFill/>
                        </a:ln>
                        <a:solidFill>
                          <a:schemeClr val="bg2"/>
                        </a:solidFill>
                        <a:effectLst/>
                        <a:latin typeface="Arial" pitchFamily="34" charset="0"/>
                      </a:endParaRPr>
                    </a:p>
                  </a:txBody>
                  <a:tcPr marL="80682" marR="80682" marT="40341" marB="40341" anchor="ctr" horzOverflow="overflow">
                    <a:solidFill>
                      <a:schemeClr val="tx2"/>
                    </a:solidFill>
                  </a:tcPr>
                </a:tc>
                <a:extLst>
                  <a:ext uri="{0D108BD9-81ED-4DB2-BD59-A6C34878D82A}">
                    <a16:rowId xmlns:a16="http://schemas.microsoft.com/office/drawing/2014/main" val="10000"/>
                  </a:ext>
                </a:extLst>
              </a:tr>
              <a:tr h="424276">
                <a:tc>
                  <a:txBody>
                    <a:bodyPr/>
                    <a:lstStyle/>
                    <a:p>
                      <a:pPr marL="0" marR="0" lvl="0" indent="0" algn="l"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u="none" strike="noStrike" cap="none" normalizeH="0" baseline="0" dirty="0">
                          <a:ln>
                            <a:noFill/>
                          </a:ln>
                          <a:solidFill>
                            <a:schemeClr val="tx2"/>
                          </a:solidFill>
                          <a:effectLst/>
                        </a:rPr>
                        <a:t>Filled Positions</a:t>
                      </a:r>
                      <a:endParaRPr kumimoji="0" lang="en-US" sz="2000" b="1"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   896,345</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   900,000</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    3,655)</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extLst>
                  <a:ext uri="{0D108BD9-81ED-4DB2-BD59-A6C34878D82A}">
                    <a16:rowId xmlns:a16="http://schemas.microsoft.com/office/drawing/2014/main" val="10001"/>
                  </a:ext>
                </a:extLst>
              </a:tr>
              <a:tr h="424276">
                <a:tc>
                  <a:txBody>
                    <a:bodyPr/>
                    <a:lstStyle/>
                    <a:p>
                      <a:pPr marL="0" marR="0" lvl="0" indent="0" algn="l"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u="none" strike="noStrike" cap="none" normalizeH="0" baseline="0" dirty="0">
                          <a:ln>
                            <a:noFill/>
                          </a:ln>
                          <a:solidFill>
                            <a:schemeClr val="tx2"/>
                          </a:solidFill>
                          <a:effectLst/>
                        </a:rPr>
                        <a:t>Vacant Positions</a:t>
                      </a:r>
                      <a:endParaRPr kumimoji="0" lang="en-US" sz="2000" b="1"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0</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   150,000</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($150,000)</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extLst>
                  <a:ext uri="{0D108BD9-81ED-4DB2-BD59-A6C34878D82A}">
                    <a16:rowId xmlns:a16="http://schemas.microsoft.com/office/drawing/2014/main" val="10002"/>
                  </a:ext>
                </a:extLst>
              </a:tr>
              <a:tr h="424276">
                <a:tc>
                  <a:txBody>
                    <a:bodyPr/>
                    <a:lstStyle/>
                    <a:p>
                      <a:pPr marL="0" marR="0" lvl="0" indent="0" algn="l"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u="none" strike="noStrike" cap="none" normalizeH="0" baseline="0" dirty="0">
                          <a:ln>
                            <a:noFill/>
                          </a:ln>
                          <a:solidFill>
                            <a:schemeClr val="tx2"/>
                          </a:solidFill>
                          <a:effectLst/>
                        </a:rPr>
                        <a:t>Total Salaries</a:t>
                      </a:r>
                      <a:endParaRPr kumimoji="0" lang="en-US" sz="2000" b="1"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   896,345</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$1,050,000</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none" strike="noStrike" cap="none" normalizeH="0" baseline="0" dirty="0">
                          <a:ln>
                            <a:noFill/>
                          </a:ln>
                          <a:solidFill>
                            <a:schemeClr val="tx2"/>
                          </a:solidFill>
                          <a:effectLst/>
                        </a:rPr>
                        <a:t>($153,655)</a:t>
                      </a:r>
                      <a:endParaRPr kumimoji="0" lang="en-US" sz="1700" b="0" i="0" u="none" strike="noStrike" cap="none" normalizeH="0" baseline="0" dirty="0">
                        <a:ln>
                          <a:noFill/>
                        </a:ln>
                        <a:solidFill>
                          <a:schemeClr val="tx2"/>
                        </a:solidFill>
                        <a:effectLst/>
                        <a:latin typeface="Arial" pitchFamily="34" charset="0"/>
                      </a:endParaRPr>
                    </a:p>
                  </a:txBody>
                  <a:tcPr marL="80682" marR="80682" marT="40341" marB="40341" anchor="ctr" horzOverflow="overflow"/>
                </a:tc>
                <a:extLst>
                  <a:ext uri="{0D108BD9-81ED-4DB2-BD59-A6C34878D82A}">
                    <a16:rowId xmlns:a16="http://schemas.microsoft.com/office/drawing/2014/main" val="10003"/>
                  </a:ext>
                </a:extLst>
              </a:tr>
              <a:tr h="424276">
                <a:tc>
                  <a:txBody>
                    <a:bodyPr/>
                    <a:lstStyle/>
                    <a:p>
                      <a:pPr marL="0" marR="0" lvl="0" indent="0" algn="l"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u="none" strike="noStrike" cap="none" normalizeH="0" baseline="0" dirty="0">
                          <a:ln>
                            <a:noFill/>
                          </a:ln>
                          <a:solidFill>
                            <a:schemeClr val="tx2"/>
                          </a:solidFill>
                          <a:effectLst/>
                        </a:rPr>
                        <a:t>Materials</a:t>
                      </a:r>
                      <a:endParaRPr kumimoji="0" lang="en-US" sz="2000" b="1"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873,227</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725,000</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$ 148,227</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extLst>
                  <a:ext uri="{0D108BD9-81ED-4DB2-BD59-A6C34878D82A}">
                    <a16:rowId xmlns:a16="http://schemas.microsoft.com/office/drawing/2014/main" val="10004"/>
                  </a:ext>
                </a:extLst>
              </a:tr>
              <a:tr h="424276">
                <a:tc>
                  <a:txBody>
                    <a:bodyPr/>
                    <a:lstStyle/>
                    <a:p>
                      <a:pPr marL="0" marR="0" lvl="0" indent="0" algn="l"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1" u="none" strike="noStrike" cap="none" normalizeH="0" baseline="0" dirty="0">
                          <a:ln>
                            <a:noFill/>
                          </a:ln>
                          <a:solidFill>
                            <a:schemeClr val="tx2"/>
                          </a:solidFill>
                          <a:effectLst/>
                        </a:rPr>
                        <a:t>Total Budget</a:t>
                      </a:r>
                      <a:endParaRPr kumimoji="0" lang="en-US" sz="2000" b="1" i="0" u="none"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$1,769,572</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$1,775,000</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tc>
                  <a:txBody>
                    <a:bodyPr/>
                    <a:lstStyle/>
                    <a:p>
                      <a:pPr marL="0" marR="0" lvl="0" indent="0" algn="r" defTabSz="1019175"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700" b="0" u="sng" strike="noStrike" cap="none" normalizeH="0" baseline="0" dirty="0">
                          <a:ln>
                            <a:noFill/>
                          </a:ln>
                          <a:solidFill>
                            <a:schemeClr val="tx2"/>
                          </a:solidFill>
                          <a:effectLst/>
                        </a:rPr>
                        <a:t>($    5,428)</a:t>
                      </a:r>
                      <a:endParaRPr kumimoji="0" lang="en-US" sz="1700" b="0" i="0" u="sng" strike="noStrike" cap="none" normalizeH="0" baseline="0" dirty="0">
                        <a:ln>
                          <a:noFill/>
                        </a:ln>
                        <a:solidFill>
                          <a:schemeClr val="tx2"/>
                        </a:solidFill>
                        <a:effectLst/>
                        <a:latin typeface="Arial" pitchFamily="34" charset="0"/>
                      </a:endParaRPr>
                    </a:p>
                  </a:txBody>
                  <a:tcPr marL="80682" marR="80682" marT="40341" marB="40341"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080953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Allotment System</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Controls the amount of the budget that may be spent within a specific time frame.</a:t>
            </a:r>
          </a:p>
          <a:p>
            <a:r>
              <a:rPr lang="en-US" sz="2800" dirty="0"/>
              <a:t>Example:</a:t>
            </a:r>
          </a:p>
          <a:p>
            <a:pPr lvl="1"/>
            <a:r>
              <a:rPr lang="en-US" sz="2400" dirty="0"/>
              <a:t>Public Safety has a budget of $12 million.</a:t>
            </a:r>
          </a:p>
          <a:p>
            <a:pPr lvl="1"/>
            <a:r>
              <a:rPr lang="en-US" sz="2400" dirty="0"/>
              <a:t>Each month $1 million will be available for spending.</a:t>
            </a:r>
          </a:p>
          <a:p>
            <a:pPr lvl="1"/>
            <a:r>
              <a:rPr lang="en-US" sz="2400" dirty="0"/>
              <a:t>Amounts required above the allotment require justification.</a:t>
            </a:r>
          </a:p>
          <a:p>
            <a:r>
              <a:rPr lang="en-US" sz="2800" dirty="0"/>
              <a:t>Not frequently seen in practice and difficult / time consuming to manage.</a:t>
            </a:r>
          </a:p>
          <a:p>
            <a:r>
              <a:rPr lang="en-US" sz="2800" dirty="0"/>
              <a:t>Well-developed projections can somewhat mirror an allotment system to identify trends that are a cause for concern.</a:t>
            </a:r>
          </a:p>
        </p:txBody>
      </p:sp>
    </p:spTree>
    <p:extLst>
      <p:ext uri="{BB962C8B-B14F-4D97-AF65-F5344CB8AC3E}">
        <p14:creationId xmlns:p14="http://schemas.microsoft.com/office/powerpoint/2010/main" val="29745629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Preventing Overspending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478462"/>
          </a:xfrm>
        </p:spPr>
        <p:txBody>
          <a:bodyPr>
            <a:normAutofit/>
          </a:bodyPr>
          <a:lstStyle/>
          <a:p>
            <a:r>
              <a:rPr lang="en-US" dirty="0"/>
              <a:t>What is the legal level of control for budgetary compliance?</a:t>
            </a:r>
          </a:p>
          <a:p>
            <a:pPr lvl="1"/>
            <a:r>
              <a:rPr lang="en-US" dirty="0"/>
              <a:t>Budgets may not be exceeded at the fund and/or department level.</a:t>
            </a:r>
          </a:p>
          <a:p>
            <a:pPr lvl="1"/>
            <a:r>
              <a:rPr lang="en-US" dirty="0"/>
              <a:t>Additional spending requires approval of the chief executive or governing body based on certain dollar limits.</a:t>
            </a:r>
          </a:p>
          <a:p>
            <a:r>
              <a:rPr lang="en-US" dirty="0"/>
              <a:t>What is the internal policy level of control for budgetary compliance?</a:t>
            </a:r>
          </a:p>
          <a:p>
            <a:pPr lvl="1"/>
            <a:r>
              <a:rPr lang="en-US" dirty="0"/>
              <a:t>Budget transfers are only required for certain accounts (within non-personnel group, etc.).</a:t>
            </a:r>
          </a:p>
          <a:p>
            <a:r>
              <a:rPr lang="en-US" dirty="0"/>
              <a:t>What controls are in place to prevent exceeding budgets?</a:t>
            </a:r>
          </a:p>
          <a:p>
            <a:pPr lvl="1"/>
            <a:r>
              <a:rPr lang="en-US" dirty="0"/>
              <a:t>Are there automated early warnings?</a:t>
            </a:r>
          </a:p>
          <a:p>
            <a:pPr lvl="1"/>
            <a:r>
              <a:rPr lang="en-US" dirty="0"/>
              <a:t>Can new purchase orders be initiated without sufficient budget?</a:t>
            </a:r>
          </a:p>
          <a:p>
            <a:pPr lvl="1"/>
            <a:r>
              <a:rPr lang="en-US" dirty="0"/>
              <a:t>Can accounts payable initiate payments without sufficient budget?</a:t>
            </a:r>
          </a:p>
          <a:p>
            <a:r>
              <a:rPr lang="en-US" dirty="0"/>
              <a:t>There should be a clear financial policy that covers all of this to set expectations </a:t>
            </a:r>
            <a:br>
              <a:rPr lang="en-US" dirty="0"/>
            </a:br>
            <a:r>
              <a:rPr lang="en-US" dirty="0"/>
              <a:t>for end-users of the financial system.</a:t>
            </a:r>
          </a:p>
        </p:txBody>
      </p:sp>
    </p:spTree>
    <p:extLst>
      <p:ext uri="{BB962C8B-B14F-4D97-AF65-F5344CB8AC3E}">
        <p14:creationId xmlns:p14="http://schemas.microsoft.com/office/powerpoint/2010/main" val="29295871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Preventing Errors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6756400" cy="5211762"/>
          </a:xfrm>
        </p:spPr>
        <p:txBody>
          <a:bodyPr>
            <a:normAutofit/>
          </a:bodyPr>
          <a:lstStyle/>
          <a:p>
            <a:r>
              <a:rPr lang="en-US" dirty="0"/>
              <a:t>Budget data and reporting are only reliable if the actual spending is recorded correctly:</a:t>
            </a:r>
          </a:p>
          <a:p>
            <a:pPr lvl="1"/>
            <a:r>
              <a:rPr lang="en-US" sz="2200" dirty="0"/>
              <a:t>Monitoring and correcting account coding.</a:t>
            </a:r>
          </a:p>
          <a:p>
            <a:pPr lvl="1"/>
            <a:r>
              <a:rPr lang="en-US" sz="2200" dirty="0"/>
              <a:t>Variance analysis.</a:t>
            </a:r>
          </a:p>
          <a:p>
            <a:pPr lvl="1"/>
            <a:r>
              <a:rPr lang="en-US" sz="2200" dirty="0"/>
              <a:t>Ideally a set, periodic process to do this for the entire agency (or at least material areas of focus in the budget).</a:t>
            </a:r>
          </a:p>
          <a:p>
            <a:pPr lvl="1"/>
            <a:r>
              <a:rPr lang="en-US" sz="2200" dirty="0"/>
              <a:t>Identification (and possibly retraining) of the source of the error.</a:t>
            </a:r>
          </a:p>
          <a:p>
            <a:r>
              <a:rPr lang="en-US" dirty="0"/>
              <a:t>This is a revenue and an expenditure issue – revenue can be recorded incorrectly as well:</a:t>
            </a:r>
          </a:p>
          <a:p>
            <a:pPr lvl="1"/>
            <a:r>
              <a:rPr lang="en-US" sz="2200" dirty="0"/>
              <a:t>Example: coding of property tax receipts.</a:t>
            </a:r>
          </a:p>
        </p:txBody>
      </p:sp>
      <p:pic>
        <p:nvPicPr>
          <p:cNvPr id="10" name="Picture 9" descr="A red button with white text&#10;&#10;AI-generated content may be incorrect.">
            <a:extLst>
              <a:ext uri="{FF2B5EF4-FFF2-40B4-BE49-F238E27FC236}">
                <a16:creationId xmlns:a16="http://schemas.microsoft.com/office/drawing/2014/main" id="{1DC74749-F2F7-4B4E-CC0A-B3385C3559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72338" y="1189038"/>
            <a:ext cx="4614862" cy="4614862"/>
          </a:xfrm>
          <a:prstGeom prst="rect">
            <a:avLst/>
          </a:prstGeom>
        </p:spPr>
      </p:pic>
    </p:spTree>
    <p:extLst>
      <p:ext uri="{BB962C8B-B14F-4D97-AF65-F5344CB8AC3E}">
        <p14:creationId xmlns:p14="http://schemas.microsoft.com/office/powerpoint/2010/main" val="17744758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Responding to variances</a:t>
            </a:r>
          </a:p>
        </p:txBody>
      </p:sp>
    </p:spTree>
    <p:extLst>
      <p:ext uri="{BB962C8B-B14F-4D97-AF65-F5344CB8AC3E}">
        <p14:creationId xmlns:p14="http://schemas.microsoft.com/office/powerpoint/2010/main" val="37113639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The Nature of Projections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All budget analysis and projections in the monitoring process involve professional judgement and a degree of estimation:</a:t>
            </a:r>
          </a:p>
          <a:p>
            <a:pPr lvl="1"/>
            <a:r>
              <a:rPr lang="en-US" sz="2400" dirty="0"/>
              <a:t>Projections must be thoughtful and based on sound analysis and decisions.</a:t>
            </a:r>
          </a:p>
          <a:p>
            <a:pPr lvl="1"/>
            <a:r>
              <a:rPr lang="en-US" sz="2400" dirty="0"/>
              <a:t>Revenue analysis may benefit from the use of outside consultants.</a:t>
            </a:r>
          </a:p>
          <a:p>
            <a:pPr lvl="1"/>
            <a:r>
              <a:rPr lang="en-US" sz="2400" dirty="0"/>
              <a:t>Bad projections can result in mid-year adjustments with negative impacts on services.</a:t>
            </a:r>
          </a:p>
          <a:p>
            <a:pPr lvl="1"/>
            <a:r>
              <a:rPr lang="en-US" sz="2400" dirty="0"/>
              <a:t>Prolonged poor analysis or denial of budgetary realities can result in a drawing down of reserves and impacts to subsequent fiscal years.</a:t>
            </a:r>
          </a:p>
        </p:txBody>
      </p:sp>
    </p:spTree>
    <p:extLst>
      <p:ext uri="{BB962C8B-B14F-4D97-AF65-F5344CB8AC3E}">
        <p14:creationId xmlns:p14="http://schemas.microsoft.com/office/powerpoint/2010/main" val="33076578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07335A-FBBF-B462-07F1-3A8E415C2270}"/>
              </a:ext>
            </a:extLst>
          </p:cNvPr>
          <p:cNvSpPr/>
          <p:nvPr/>
        </p:nvSpPr>
        <p:spPr>
          <a:xfrm>
            <a:off x="10147300" y="5613400"/>
            <a:ext cx="19304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Internally Responding to variances</a:t>
            </a:r>
          </a:p>
        </p:txBody>
      </p:sp>
      <p:graphicFrame>
        <p:nvGraphicFramePr>
          <p:cNvPr id="9" name="Content Placeholder 8">
            <a:extLst>
              <a:ext uri="{FF2B5EF4-FFF2-40B4-BE49-F238E27FC236}">
                <a16:creationId xmlns:a16="http://schemas.microsoft.com/office/drawing/2014/main" id="{1DC93032-908A-4208-7780-C748B08C25A8}"/>
              </a:ext>
            </a:extLst>
          </p:cNvPr>
          <p:cNvGraphicFramePr>
            <a:graphicFrameLocks noGrp="1"/>
          </p:cNvGraphicFramePr>
          <p:nvPr>
            <p:ph idx="1"/>
          </p:nvPr>
        </p:nvGraphicFramePr>
        <p:xfrm>
          <a:off x="304800" y="1189038"/>
          <a:ext cx="115824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31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0"/>
            <a:ext cx="11582400" cy="914400"/>
          </a:xfrm>
        </p:spPr>
        <p:txBody>
          <a:bodyPr>
            <a:normAutofit/>
          </a:bodyPr>
          <a:lstStyle/>
          <a:p>
            <a:r>
              <a:rPr lang="en-US" altLang="en-US" dirty="0"/>
              <a:t>Cost-Sharing Multiple Employer</a:t>
            </a:r>
          </a:p>
        </p:txBody>
      </p:sp>
      <p:sp>
        <p:nvSpPr>
          <p:cNvPr id="73731" name="Content Placeholder 2"/>
          <p:cNvSpPr>
            <a:spLocks noGrp="1"/>
          </p:cNvSpPr>
          <p:nvPr>
            <p:ph idx="1"/>
          </p:nvPr>
        </p:nvSpPr>
        <p:spPr>
          <a:xfrm>
            <a:off x="304800" y="1189038"/>
            <a:ext cx="11582400" cy="5211762"/>
          </a:xfrm>
        </p:spPr>
        <p:txBody>
          <a:bodyPr>
            <a:normAutofit/>
          </a:bodyPr>
          <a:lstStyle/>
          <a:p>
            <a:r>
              <a:rPr lang="en-US" altLang="en-US" sz="3200" b="1" dirty="0"/>
              <a:t>Cost-sharing multiple employer:</a:t>
            </a:r>
          </a:p>
          <a:p>
            <a:pPr lvl="1"/>
            <a:r>
              <a:rPr lang="en-US" altLang="en-US" sz="2800" dirty="0"/>
              <a:t>Pension obligations to the employees of more than one employer are pooled and pension plan assets can be used to pay the benefits of the employees of any employer that provides pensions through the pension plan:</a:t>
            </a:r>
          </a:p>
          <a:p>
            <a:pPr lvl="2"/>
            <a:r>
              <a:rPr lang="en-US" altLang="en-US" sz="2400" dirty="0"/>
              <a:t>Somewhat of a default category.</a:t>
            </a:r>
          </a:p>
          <a:p>
            <a:pPr lvl="2"/>
            <a:r>
              <a:rPr lang="en-US" altLang="en-US" sz="2400" b="1" dirty="0"/>
              <a:t>Elements of cost-sharing multiple employer provisions used for internal allocations to government to enterprise funds and potentially component units.</a:t>
            </a:r>
          </a:p>
        </p:txBody>
      </p:sp>
    </p:spTree>
    <p:extLst>
      <p:ext uri="{BB962C8B-B14F-4D97-AF65-F5344CB8AC3E}">
        <p14:creationId xmlns:p14="http://schemas.microsoft.com/office/powerpoint/2010/main" val="5273344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Balancing Methods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414962"/>
          </a:xfrm>
        </p:spPr>
        <p:txBody>
          <a:bodyPr>
            <a:normAutofit/>
          </a:bodyPr>
          <a:lstStyle/>
          <a:p>
            <a:r>
              <a:rPr lang="en-US" dirty="0"/>
              <a:t>When a variances is identified, the budget office should immediately respond:</a:t>
            </a:r>
          </a:p>
          <a:p>
            <a:pPr lvl="1"/>
            <a:r>
              <a:rPr lang="en-US" dirty="0"/>
              <a:t>Discretionary spending freeze.</a:t>
            </a:r>
          </a:p>
          <a:p>
            <a:pPr lvl="1"/>
            <a:r>
              <a:rPr lang="en-US" dirty="0"/>
              <a:t>Temporary hiring freeze.</a:t>
            </a:r>
          </a:p>
          <a:p>
            <a:pPr lvl="1"/>
            <a:r>
              <a:rPr lang="en-US" dirty="0"/>
              <a:t>Vacancy “stretching”.</a:t>
            </a:r>
          </a:p>
          <a:p>
            <a:pPr lvl="1"/>
            <a:r>
              <a:rPr lang="en-US" dirty="0"/>
              <a:t>Redirection of funds budgeted for other purposes.</a:t>
            </a:r>
          </a:p>
          <a:p>
            <a:pPr lvl="1"/>
            <a:r>
              <a:rPr lang="en-US" dirty="0"/>
              <a:t>Initiate a formal adjustment to increase the budget (requires the identification of new revenues or the use of reserves).</a:t>
            </a:r>
          </a:p>
          <a:p>
            <a:r>
              <a:rPr lang="en-US" dirty="0"/>
              <a:t>Different methods are required in situations of significant variance (recession, lost grants, etc.) such as layoffs, furloughs, or program reduction or elimination.</a:t>
            </a:r>
          </a:p>
          <a:p>
            <a:r>
              <a:rPr lang="en-US" dirty="0"/>
              <a:t>Decisions may or may not require governing body approval (often a political question more than a policy question).</a:t>
            </a:r>
          </a:p>
        </p:txBody>
      </p:sp>
    </p:spTree>
    <p:extLst>
      <p:ext uri="{BB962C8B-B14F-4D97-AF65-F5344CB8AC3E}">
        <p14:creationId xmlns:p14="http://schemas.microsoft.com/office/powerpoint/2010/main" val="16613746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Budgeted Contingency Funds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A line-item included in the budget to be used for unforeseen expenditures:</a:t>
            </a:r>
          </a:p>
          <a:p>
            <a:pPr lvl="1"/>
            <a:r>
              <a:rPr lang="en-US" sz="2400" dirty="0"/>
              <a:t>Perhaps a set percentage of the budget or a set dollar value.</a:t>
            </a:r>
          </a:p>
          <a:p>
            <a:pPr lvl="1"/>
            <a:r>
              <a:rPr lang="en-US" sz="2400" dirty="0"/>
              <a:t>Use may require governing body approval or be regulated through a policy with use at the discretion of the chief executive or budget office.</a:t>
            </a:r>
          </a:p>
          <a:p>
            <a:pPr lvl="1"/>
            <a:r>
              <a:rPr lang="en-US" sz="2400" dirty="0"/>
              <a:t>May be expended directly or transferred to replenish line items in department budgets.</a:t>
            </a:r>
          </a:p>
          <a:p>
            <a:r>
              <a:rPr lang="en-US" sz="2800" dirty="0"/>
              <a:t>Can be difficult to include in the budget in lean budget times due to competition for scarce resources.</a:t>
            </a:r>
          </a:p>
          <a:p>
            <a:r>
              <a:rPr lang="en-US" sz="2800" dirty="0"/>
              <a:t>Can be quickly depleted if departments (or the budget office) become comfortable with using contingency funds frequently.</a:t>
            </a:r>
          </a:p>
        </p:txBody>
      </p:sp>
    </p:spTree>
    <p:extLst>
      <p:ext uri="{BB962C8B-B14F-4D97-AF65-F5344CB8AC3E}">
        <p14:creationId xmlns:p14="http://schemas.microsoft.com/office/powerpoint/2010/main" val="25238753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lstStyle/>
          <a:p>
            <a:r>
              <a:rPr lang="en-US" dirty="0"/>
              <a:t>Taking Corrective Action</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6832600" cy="5414962"/>
          </a:xfrm>
        </p:spPr>
        <p:txBody>
          <a:bodyPr>
            <a:normAutofit/>
          </a:bodyPr>
          <a:lstStyle/>
          <a:p>
            <a:r>
              <a:rPr lang="en-US" dirty="0"/>
              <a:t>Identification of larger revenue shortfalls or expenditure overages may require formal corrective action:</a:t>
            </a:r>
          </a:p>
          <a:p>
            <a:pPr lvl="1"/>
            <a:r>
              <a:rPr lang="en-US" dirty="0"/>
              <a:t>What caused the variance, and will it continue or be offset by future activity?</a:t>
            </a:r>
          </a:p>
          <a:p>
            <a:pPr lvl="1"/>
            <a:r>
              <a:rPr lang="en-US" dirty="0"/>
              <a:t>Identification and correction of coding errors or misallocated staff.</a:t>
            </a:r>
          </a:p>
          <a:p>
            <a:r>
              <a:rPr lang="en-US" dirty="0"/>
              <a:t>If corrective action is required:</a:t>
            </a:r>
          </a:p>
          <a:p>
            <a:pPr lvl="1"/>
            <a:r>
              <a:rPr lang="en-US" dirty="0"/>
              <a:t>Amending the revenue budget due to variances.</a:t>
            </a:r>
          </a:p>
          <a:p>
            <a:pPr lvl="1"/>
            <a:r>
              <a:rPr lang="en-US" dirty="0"/>
              <a:t>Submitting and considering transfers or supplemental appropriation requests.</a:t>
            </a:r>
          </a:p>
          <a:p>
            <a:pPr lvl="1"/>
            <a:r>
              <a:rPr lang="en-US" dirty="0"/>
              <a:t>Implementing or obtaining approval for program or service level reductions.</a:t>
            </a:r>
          </a:p>
        </p:txBody>
      </p:sp>
      <p:pic>
        <p:nvPicPr>
          <p:cNvPr id="8" name="Picture 7" descr="A blue line drawing of a paper and a pen&#10;&#10;AI-generated content may be incorrect.">
            <a:extLst>
              <a:ext uri="{FF2B5EF4-FFF2-40B4-BE49-F238E27FC236}">
                <a16:creationId xmlns:a16="http://schemas.microsoft.com/office/drawing/2014/main" id="{6A148C1D-2E0F-8E27-989C-EE8CA31CA5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8202" y="1189038"/>
            <a:ext cx="4358998" cy="4627562"/>
          </a:xfrm>
          <a:prstGeom prst="rect">
            <a:avLst/>
          </a:prstGeom>
        </p:spPr>
      </p:pic>
    </p:spTree>
    <p:extLst>
      <p:ext uri="{BB962C8B-B14F-4D97-AF65-F5344CB8AC3E}">
        <p14:creationId xmlns:p14="http://schemas.microsoft.com/office/powerpoint/2010/main" val="121519039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Formal Adjustment and Interim Approval</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Amending the budget may require approval of the governing body or the chief executive, depending on the amount:</a:t>
            </a:r>
          </a:p>
          <a:p>
            <a:pPr lvl="1"/>
            <a:r>
              <a:rPr lang="en-US" sz="2400" dirty="0"/>
              <a:t>Includes budget transfers if outside of the legal level of control for the agency (example: repurposing excess fire department funds for the police department).</a:t>
            </a:r>
          </a:p>
          <a:p>
            <a:pPr lvl="1"/>
            <a:r>
              <a:rPr lang="en-US" sz="2400" dirty="0"/>
              <a:t>Transfers within the legal level of control typically are approved administratively.</a:t>
            </a:r>
          </a:p>
          <a:p>
            <a:pPr lvl="1"/>
            <a:r>
              <a:rPr lang="en-US" sz="2400" dirty="0"/>
              <a:t>Some agencies require all amendments to be approved by the governing body, others delegate authority for smaller amendments to the chief executive or budget office.</a:t>
            </a:r>
          </a:p>
          <a:p>
            <a:r>
              <a:rPr lang="en-US" sz="2800" dirty="0"/>
              <a:t>Amendments should be tracked and reported to the governing body, regardless of the type of approval.</a:t>
            </a:r>
          </a:p>
        </p:txBody>
      </p:sp>
    </p:spTree>
    <p:extLst>
      <p:ext uri="{BB962C8B-B14F-4D97-AF65-F5344CB8AC3E}">
        <p14:creationId xmlns:p14="http://schemas.microsoft.com/office/powerpoint/2010/main" val="171992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white piggy banks&#10;&#10;AI-generated content may be incorrect.">
            <a:extLst>
              <a:ext uri="{FF2B5EF4-FFF2-40B4-BE49-F238E27FC236}">
                <a16:creationId xmlns:a16="http://schemas.microsoft.com/office/drawing/2014/main" id="{5F39F83F-B7D3-D107-DB6E-5E0B0EBCC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203200" y="457200"/>
            <a:ext cx="6121400" cy="1320800"/>
          </a:xfrm>
        </p:spPr>
        <p:txBody>
          <a:bodyPr/>
          <a:lstStyle/>
          <a:p>
            <a:pPr algn="ctr"/>
            <a:r>
              <a:rPr lang="en-US" dirty="0"/>
              <a:t>Interim Budget </a:t>
            </a:r>
            <a:br>
              <a:rPr lang="en-US" dirty="0"/>
            </a:br>
            <a:r>
              <a:rPr lang="en-US" dirty="0"/>
              <a:t>Monitoring is a Team Effort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203200" y="1816100"/>
            <a:ext cx="6121400" cy="4610100"/>
          </a:xfrm>
        </p:spPr>
        <p:txBody>
          <a:bodyPr>
            <a:normAutofit/>
          </a:bodyPr>
          <a:lstStyle/>
          <a:p>
            <a:r>
              <a:rPr lang="en-US" dirty="0"/>
              <a:t>Finance as well as analytical staff and/or management in other departments must regularly monitor the budget for variances:</a:t>
            </a:r>
          </a:p>
          <a:p>
            <a:pPr lvl="1"/>
            <a:r>
              <a:rPr lang="en-US" dirty="0"/>
              <a:t>Ideally, involve departments in the process if resources permit.</a:t>
            </a:r>
          </a:p>
          <a:p>
            <a:pPr lvl="1"/>
            <a:r>
              <a:rPr lang="en-US" dirty="0"/>
              <a:t>Finance should ensure that departments recognize the impact of mid-year program and service level decisions on the budget.</a:t>
            </a:r>
          </a:p>
          <a:p>
            <a:pPr lvl="1"/>
            <a:r>
              <a:rPr lang="en-US" dirty="0"/>
              <a:t>Example: quarterly meeting with each department to review variances as a team.</a:t>
            </a:r>
          </a:p>
          <a:p>
            <a:pPr lvl="1"/>
            <a:r>
              <a:rPr lang="en-US" dirty="0"/>
              <a:t>Be seen as an ally in finding solutions, not just pointing out problems.</a:t>
            </a:r>
          </a:p>
        </p:txBody>
      </p:sp>
    </p:spTree>
    <p:extLst>
      <p:ext uri="{BB962C8B-B14F-4D97-AF65-F5344CB8AC3E}">
        <p14:creationId xmlns:p14="http://schemas.microsoft.com/office/powerpoint/2010/main" val="37185621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Forecasting During Budget </a:t>
            </a:r>
            <a:r>
              <a:rPr lang="en-US" dirty="0" err="1"/>
              <a:t>MOnitoring</a:t>
            </a:r>
            <a:endParaRPr lang="en-US" dirty="0"/>
          </a:p>
        </p:txBody>
      </p:sp>
    </p:spTree>
    <p:extLst>
      <p:ext uri="{BB962C8B-B14F-4D97-AF65-F5344CB8AC3E}">
        <p14:creationId xmlns:p14="http://schemas.microsoft.com/office/powerpoint/2010/main" val="4254724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What is Forecasting?</a:t>
            </a:r>
          </a:p>
        </p:txBody>
      </p:sp>
      <p:graphicFrame>
        <p:nvGraphicFramePr>
          <p:cNvPr id="5" name="Content Placeholder 4">
            <a:extLst>
              <a:ext uri="{FF2B5EF4-FFF2-40B4-BE49-F238E27FC236}">
                <a16:creationId xmlns:a16="http://schemas.microsoft.com/office/drawing/2014/main" id="{38183BEF-3083-D7A6-146B-F067BAB62576}"/>
              </a:ext>
            </a:extLst>
          </p:cNvPr>
          <p:cNvGraphicFramePr>
            <a:graphicFrameLocks noGrp="1"/>
          </p:cNvGraphicFramePr>
          <p:nvPr>
            <p:ph idx="1"/>
            <p:extLst>
              <p:ext uri="{D42A27DB-BD31-4B8C-83A1-F6EECF244321}">
                <p14:modId xmlns:p14="http://schemas.microsoft.com/office/powerpoint/2010/main" val="4265968675"/>
              </p:ext>
            </p:extLst>
          </p:nvPr>
        </p:nvGraphicFramePr>
        <p:xfrm>
          <a:off x="304253" y="1188720"/>
          <a:ext cx="11582400" cy="5018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4289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A291F6-1752-88D4-677F-50D5872E7422}"/>
              </a:ext>
            </a:extLst>
          </p:cNvPr>
          <p:cNvSpPr/>
          <p:nvPr/>
        </p:nvSpPr>
        <p:spPr>
          <a:xfrm>
            <a:off x="10462846" y="5583115"/>
            <a:ext cx="1617785" cy="1178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The Forecasting Process</a:t>
            </a:r>
          </a:p>
        </p:txBody>
      </p:sp>
      <p:graphicFrame>
        <p:nvGraphicFramePr>
          <p:cNvPr id="7" name="Content Placeholder 6">
            <a:extLst>
              <a:ext uri="{FF2B5EF4-FFF2-40B4-BE49-F238E27FC236}">
                <a16:creationId xmlns:a16="http://schemas.microsoft.com/office/drawing/2014/main" id="{9911750C-A0A9-F876-3AF3-F243DAAADC59}"/>
              </a:ext>
            </a:extLst>
          </p:cNvPr>
          <p:cNvGraphicFramePr>
            <a:graphicFrameLocks noGrp="1"/>
          </p:cNvGraphicFramePr>
          <p:nvPr>
            <p:ph idx="1"/>
          </p:nvPr>
        </p:nvGraphicFramePr>
        <p:xfrm>
          <a:off x="304800" y="1189038"/>
          <a:ext cx="11582400" cy="5501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6290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Determine the Scope of the Needed Forecasting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7"/>
            <a:ext cx="11582400" cy="5422777"/>
          </a:xfrm>
        </p:spPr>
        <p:txBody>
          <a:bodyPr>
            <a:normAutofit/>
          </a:bodyPr>
          <a:lstStyle/>
          <a:p>
            <a:r>
              <a:rPr lang="en-US" dirty="0"/>
              <a:t>Does this revenue source of expenditure category “matter” in the context of the overall budget?</a:t>
            </a:r>
          </a:p>
          <a:p>
            <a:r>
              <a:rPr lang="en-US" dirty="0"/>
              <a:t>How much time is appropriate to devote to this forecast?</a:t>
            </a:r>
          </a:p>
          <a:p>
            <a:r>
              <a:rPr lang="en-US" dirty="0"/>
              <a:t>Are there external sources that can be accessed to provide the needed information?</a:t>
            </a:r>
          </a:p>
          <a:p>
            <a:pPr lvl="1"/>
            <a:r>
              <a:rPr lang="en-US" dirty="0"/>
              <a:t>Example: Property tax and sales tax consultant’s updated projections.</a:t>
            </a:r>
          </a:p>
          <a:p>
            <a:pPr lvl="1"/>
            <a:r>
              <a:rPr lang="en-US" dirty="0"/>
              <a:t>Example: Convention Bureau or state data for transient occupancy tax trends.</a:t>
            </a:r>
          </a:p>
          <a:p>
            <a:pPr lvl="1"/>
            <a:r>
              <a:rPr lang="en-US" dirty="0"/>
              <a:t>Example: Newly negotiated union contracts.</a:t>
            </a:r>
          </a:p>
          <a:p>
            <a:r>
              <a:rPr lang="en-US" dirty="0"/>
              <a:t>Is the revenue source or expenditure category subject to further volatility?</a:t>
            </a:r>
          </a:p>
          <a:p>
            <a:r>
              <a:rPr lang="en-US" dirty="0"/>
              <a:t>Is there information indicating the future trend will not match the past trend?</a:t>
            </a:r>
          </a:p>
          <a:p>
            <a:pPr lvl="1"/>
            <a:r>
              <a:rPr lang="en-US" dirty="0"/>
              <a:t>Example: Sizable new development.</a:t>
            </a:r>
          </a:p>
          <a:p>
            <a:pPr lvl="1"/>
            <a:r>
              <a:rPr lang="en-US" dirty="0"/>
              <a:t>Example: Changes to legislation.</a:t>
            </a:r>
          </a:p>
        </p:txBody>
      </p:sp>
    </p:spTree>
    <p:extLst>
      <p:ext uri="{BB962C8B-B14F-4D97-AF65-F5344CB8AC3E}">
        <p14:creationId xmlns:p14="http://schemas.microsoft.com/office/powerpoint/2010/main" val="38587227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Identify Key Drivers of the Forecast and Related Issues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493116"/>
          </a:xfrm>
        </p:spPr>
        <p:txBody>
          <a:bodyPr>
            <a:normAutofit/>
          </a:bodyPr>
          <a:lstStyle/>
          <a:p>
            <a:r>
              <a:rPr lang="en-US" sz="2800" dirty="0"/>
              <a:t>To forecast effectively, one must understand the key driver(s) of the forecast for each line item or group of line items:</a:t>
            </a:r>
          </a:p>
          <a:p>
            <a:pPr lvl="1"/>
            <a:r>
              <a:rPr lang="en-US" sz="2400" dirty="0"/>
              <a:t>Example: Latest trends in hotel occupancy to forecast transient occupancy tax revenues.</a:t>
            </a:r>
          </a:p>
          <a:p>
            <a:pPr lvl="1"/>
            <a:r>
              <a:rPr lang="en-US" sz="2400" dirty="0"/>
              <a:t>Example: Newly-adopted utility rates to forecast utility expenses.</a:t>
            </a:r>
          </a:p>
          <a:p>
            <a:pPr lvl="1"/>
            <a:r>
              <a:rPr lang="en-US" sz="2400" dirty="0"/>
              <a:t>Example: Recent changes to building permit activity.</a:t>
            </a:r>
          </a:p>
          <a:p>
            <a:r>
              <a:rPr lang="en-US" sz="2800" dirty="0"/>
              <a:t>Identify related issues:</a:t>
            </a:r>
          </a:p>
          <a:p>
            <a:pPr lvl="1"/>
            <a:r>
              <a:rPr lang="en-US" sz="2400" dirty="0"/>
              <a:t>One-time items.</a:t>
            </a:r>
          </a:p>
          <a:p>
            <a:pPr lvl="1"/>
            <a:r>
              <a:rPr lang="en-US" sz="2400" dirty="0"/>
              <a:t>Adjustments expected later in the fiscal year.</a:t>
            </a:r>
          </a:p>
          <a:p>
            <a:pPr lvl="1"/>
            <a:r>
              <a:rPr lang="en-US" sz="2400" dirty="0"/>
              <a:t>External factors such as changes in consumer behavior.</a:t>
            </a:r>
            <a:endParaRPr lang="en-US" dirty="0"/>
          </a:p>
        </p:txBody>
      </p:sp>
    </p:spTree>
    <p:extLst>
      <p:ext uri="{BB962C8B-B14F-4D97-AF65-F5344CB8AC3E}">
        <p14:creationId xmlns:p14="http://schemas.microsoft.com/office/powerpoint/2010/main" val="169747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4800" y="0"/>
            <a:ext cx="11582400" cy="914400"/>
          </a:xfrm>
        </p:spPr>
        <p:txBody>
          <a:bodyPr>
            <a:normAutofit/>
          </a:bodyPr>
          <a:lstStyle/>
          <a:p>
            <a:r>
              <a:rPr lang="en-US" altLang="en-US" dirty="0"/>
              <a:t>Number of Pension Plans</a:t>
            </a:r>
          </a:p>
        </p:txBody>
      </p:sp>
      <p:sp>
        <p:nvSpPr>
          <p:cNvPr id="74755" name="Content Placeholder 2"/>
          <p:cNvSpPr>
            <a:spLocks noGrp="1"/>
          </p:cNvSpPr>
          <p:nvPr>
            <p:ph idx="1"/>
          </p:nvPr>
        </p:nvSpPr>
        <p:spPr>
          <a:xfrm>
            <a:off x="304800" y="1114607"/>
            <a:ext cx="11582400" cy="5615802"/>
          </a:xfrm>
        </p:spPr>
        <p:txBody>
          <a:bodyPr>
            <a:normAutofit/>
          </a:bodyPr>
          <a:lstStyle/>
          <a:p>
            <a:r>
              <a:rPr lang="en-US" altLang="en-US" sz="3200" dirty="0"/>
              <a:t>A separate defined benefit pension plan should be reported for a portion of the total assets, even if the assets are pooled with other assets for investment purposes, if that portion of assets meets both of the following criteria:</a:t>
            </a:r>
          </a:p>
          <a:p>
            <a:pPr lvl="1"/>
            <a:r>
              <a:rPr lang="en-US" altLang="en-US" sz="2800" dirty="0"/>
              <a:t>The portion of assets is accumulated SOLELY for the payment of benefits to certain classes or groups of plan members or to plan members who are the active or inactive employees of certain entities.</a:t>
            </a:r>
          </a:p>
          <a:p>
            <a:pPr lvl="1"/>
            <a:r>
              <a:rPr lang="en-US" altLang="en-US" sz="2800" dirty="0"/>
              <a:t>The portion of assets may not LEGALLY be used to pay benefits to other classes or groups of plan members or other entities’ plan members.</a:t>
            </a:r>
          </a:p>
          <a:p>
            <a:r>
              <a:rPr lang="en-US" altLang="en-US" sz="3200" dirty="0"/>
              <a:t>Can be used in the determination of agent versus cost-sharing </a:t>
            </a:r>
            <a:br>
              <a:rPr lang="en-US" altLang="en-US" sz="3200" dirty="0"/>
            </a:br>
            <a:r>
              <a:rPr lang="en-US" altLang="en-US" sz="3200" dirty="0"/>
              <a:t>plan.</a:t>
            </a:r>
          </a:p>
        </p:txBody>
      </p:sp>
    </p:spTree>
    <p:extLst>
      <p:ext uri="{BB962C8B-B14F-4D97-AF65-F5344CB8AC3E}">
        <p14:creationId xmlns:p14="http://schemas.microsoft.com/office/powerpoint/2010/main" val="14123222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Gather Information Impacting the Forecast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6614746" cy="5211762"/>
          </a:xfrm>
        </p:spPr>
        <p:txBody>
          <a:bodyPr>
            <a:normAutofit/>
          </a:bodyPr>
          <a:lstStyle/>
          <a:p>
            <a:r>
              <a:rPr lang="en-US" dirty="0"/>
              <a:t>Historical and year-to-date data.</a:t>
            </a:r>
          </a:p>
          <a:p>
            <a:r>
              <a:rPr lang="en-US" dirty="0"/>
              <a:t>What are the patterns – linear, cyclical, accelerating, growing, shrinking, etc.?</a:t>
            </a:r>
          </a:p>
          <a:p>
            <a:r>
              <a:rPr lang="en-US" dirty="0"/>
              <a:t>Collect information about one-time items, items added or removed, etc. that may impact the trend:</a:t>
            </a:r>
          </a:p>
          <a:p>
            <a:pPr lvl="1"/>
            <a:r>
              <a:rPr lang="en-US" dirty="0"/>
              <a:t>Example: New programs added or new sources of revenue coming online.</a:t>
            </a:r>
          </a:p>
          <a:p>
            <a:r>
              <a:rPr lang="en-US" dirty="0"/>
              <a:t>External information (as previously discussed).</a:t>
            </a:r>
          </a:p>
          <a:p>
            <a:r>
              <a:rPr lang="en-US" dirty="0"/>
              <a:t>Internal information:</a:t>
            </a:r>
          </a:p>
          <a:p>
            <a:pPr lvl="1"/>
            <a:r>
              <a:rPr lang="en-US" dirty="0"/>
              <a:t>Example: Building permit data.</a:t>
            </a:r>
          </a:p>
          <a:p>
            <a:pPr lvl="1"/>
            <a:r>
              <a:rPr lang="en-US" dirty="0"/>
              <a:t>Example: Contract services renewals.</a:t>
            </a:r>
          </a:p>
        </p:txBody>
      </p:sp>
      <p:pic>
        <p:nvPicPr>
          <p:cNvPr id="10" name="Graphic 9" descr="Clipboard with solid fill">
            <a:extLst>
              <a:ext uri="{FF2B5EF4-FFF2-40B4-BE49-F238E27FC236}">
                <a16:creationId xmlns:a16="http://schemas.microsoft.com/office/drawing/2014/main" id="{7AC5E510-54F5-1A86-43BB-A6FC60090B00}"/>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06" t="7428" r="3994" b="7642"/>
          <a:stretch/>
        </p:blipFill>
        <p:spPr>
          <a:xfrm>
            <a:off x="7209692" y="1189038"/>
            <a:ext cx="4572000" cy="4706753"/>
          </a:xfrm>
          <a:prstGeom prst="rect">
            <a:avLst/>
          </a:prstGeom>
        </p:spPr>
      </p:pic>
    </p:spTree>
    <p:extLst>
      <p:ext uri="{BB962C8B-B14F-4D97-AF65-F5344CB8AC3E}">
        <p14:creationId xmlns:p14="http://schemas.microsoft.com/office/powerpoint/2010/main" val="6381422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Determine The Best Methods for Forecasting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There is no right answer as to what method will work the best.</a:t>
            </a:r>
          </a:p>
          <a:p>
            <a:r>
              <a:rPr lang="en-US" dirty="0"/>
              <a:t>Select the method that works best given the information available and remember that complex is not always better.</a:t>
            </a:r>
          </a:p>
        </p:txBody>
      </p:sp>
      <p:graphicFrame>
        <p:nvGraphicFramePr>
          <p:cNvPr id="14" name="Diagram 13">
            <a:extLst>
              <a:ext uri="{FF2B5EF4-FFF2-40B4-BE49-F238E27FC236}">
                <a16:creationId xmlns:a16="http://schemas.microsoft.com/office/drawing/2014/main" id="{818CAA78-6EDA-7187-7269-B5CB971C2682}"/>
              </a:ext>
            </a:extLst>
          </p:cNvPr>
          <p:cNvGraphicFramePr/>
          <p:nvPr/>
        </p:nvGraphicFramePr>
        <p:xfrm>
          <a:off x="304799" y="2666779"/>
          <a:ext cx="11582399" cy="306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7385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Qualitative Forecasting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Forecasting based on your own expertise, known information, or expert insights:</a:t>
            </a:r>
          </a:p>
          <a:p>
            <a:pPr lvl="1"/>
            <a:r>
              <a:rPr lang="en-US" dirty="0"/>
              <a:t>Best for When there is clear information that does not require further (or much) analysis.</a:t>
            </a:r>
          </a:p>
          <a:p>
            <a:pPr lvl="1"/>
            <a:r>
              <a:rPr lang="en-US" dirty="0"/>
              <a:t>Example: utilizing a forecast provided by an industry expert or government agency.</a:t>
            </a:r>
          </a:p>
          <a:p>
            <a:pPr lvl="1"/>
            <a:r>
              <a:rPr lang="en-US" dirty="0"/>
              <a:t>Example: increasing the budget for a large contract based on new contract negotiations.</a:t>
            </a:r>
          </a:p>
          <a:p>
            <a:pPr lvl="1"/>
            <a:r>
              <a:rPr lang="en-US" dirty="0"/>
              <a:t>Example: using building permits data provided by Planning staff to forecast building permit revenue.</a:t>
            </a:r>
          </a:p>
          <a:p>
            <a:r>
              <a:rPr lang="en-US" dirty="0"/>
              <a:t>Advantages – it’s fast and someone else has provided the support.</a:t>
            </a:r>
          </a:p>
          <a:p>
            <a:r>
              <a:rPr lang="en-US" dirty="0"/>
              <a:t>Disadvantages – may be influenced by external or internal pressures and someone else has provided the support.</a:t>
            </a:r>
          </a:p>
        </p:txBody>
      </p:sp>
    </p:spTree>
    <p:extLst>
      <p:ext uri="{BB962C8B-B14F-4D97-AF65-F5344CB8AC3E}">
        <p14:creationId xmlns:p14="http://schemas.microsoft.com/office/powerpoint/2010/main" val="12174076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Quantitative Forecasting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Forecasting based on data trends and analysis:</a:t>
            </a:r>
          </a:p>
          <a:p>
            <a:pPr lvl="1"/>
            <a:r>
              <a:rPr lang="en-US" dirty="0"/>
              <a:t>Best for When there is historical data that is well understood.</a:t>
            </a:r>
          </a:p>
          <a:p>
            <a:pPr lvl="1"/>
            <a:r>
              <a:rPr lang="en-US" dirty="0"/>
              <a:t>Example: trend analysis of business license tax revenues by month.</a:t>
            </a:r>
          </a:p>
          <a:p>
            <a:pPr lvl="1"/>
            <a:r>
              <a:rPr lang="en-US" dirty="0"/>
              <a:t>Example: trend analysis of health insurance rates based on new information.</a:t>
            </a:r>
          </a:p>
          <a:p>
            <a:r>
              <a:rPr lang="en-US" dirty="0"/>
              <a:t>Advantages – it’s based on historical information and your own thorough analysis.</a:t>
            </a:r>
          </a:p>
          <a:p>
            <a:r>
              <a:rPr lang="en-US" dirty="0"/>
              <a:t>Disadvantages – without a full understanding of the future, historical information may not be a good indicator of future trends.</a:t>
            </a:r>
          </a:p>
          <a:p>
            <a:r>
              <a:rPr lang="en-US" dirty="0"/>
              <a:t>Many forecasts blend both methods to enhance accuracy:</a:t>
            </a:r>
          </a:p>
          <a:p>
            <a:pPr lvl="1"/>
            <a:r>
              <a:rPr lang="en-US" dirty="0"/>
              <a:t>Example: Adjusting an expert’s forecast to account for known information such as new businesses or closing businesses.</a:t>
            </a:r>
          </a:p>
        </p:txBody>
      </p:sp>
    </p:spTree>
    <p:extLst>
      <p:ext uri="{BB962C8B-B14F-4D97-AF65-F5344CB8AC3E}">
        <p14:creationId xmlns:p14="http://schemas.microsoft.com/office/powerpoint/2010/main" val="19126106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p:txBody>
          <a:bodyPr>
            <a:normAutofit/>
          </a:bodyPr>
          <a:lstStyle/>
          <a:p>
            <a:r>
              <a:rPr lang="en-US" dirty="0"/>
              <a:t>Prepare the Forecast and Conduct a Sensitivity Analysis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6014805" cy="5212080"/>
          </a:xfrm>
        </p:spPr>
        <p:txBody>
          <a:bodyPr>
            <a:normAutofit/>
          </a:bodyPr>
          <a:lstStyle/>
          <a:p>
            <a:pPr>
              <a:lnSpc>
                <a:spcPct val="110000"/>
              </a:lnSpc>
            </a:pPr>
            <a:r>
              <a:rPr lang="en-US" dirty="0"/>
              <a:t>Prepare the initial forecast.</a:t>
            </a:r>
          </a:p>
          <a:p>
            <a:pPr>
              <a:lnSpc>
                <a:spcPct val="110000"/>
              </a:lnSpc>
            </a:pPr>
            <a:r>
              <a:rPr lang="en-US" dirty="0"/>
              <a:t>Test the reasonableness of the assumption by conducting sensitivity analysis.</a:t>
            </a:r>
          </a:p>
          <a:p>
            <a:pPr>
              <a:lnSpc>
                <a:spcPct val="110000"/>
              </a:lnSpc>
            </a:pPr>
            <a:r>
              <a:rPr lang="en-US" dirty="0"/>
              <a:t>Examine a range of different assumptions based on historical variability.</a:t>
            </a:r>
          </a:p>
          <a:p>
            <a:pPr>
              <a:lnSpc>
                <a:spcPct val="110000"/>
              </a:lnSpc>
            </a:pPr>
            <a:r>
              <a:rPr lang="en-US" dirty="0"/>
              <a:t>Example: Building permits revenue trends:</a:t>
            </a:r>
          </a:p>
          <a:p>
            <a:pPr lvl="1">
              <a:lnSpc>
                <a:spcPct val="110000"/>
              </a:lnSpc>
            </a:pPr>
            <a:r>
              <a:rPr lang="en-US" b="1" dirty="0">
                <a:solidFill>
                  <a:srgbClr val="C00000"/>
                </a:solidFill>
              </a:rPr>
              <a:t>Pessimistic</a:t>
            </a:r>
            <a:r>
              <a:rPr lang="en-US" dirty="0">
                <a:solidFill>
                  <a:srgbClr val="C00000"/>
                </a:solidFill>
              </a:rPr>
              <a:t>: </a:t>
            </a:r>
            <a:r>
              <a:rPr lang="en-US" dirty="0"/>
              <a:t>Year-to-date drop accelerates.</a:t>
            </a:r>
          </a:p>
          <a:p>
            <a:pPr lvl="1">
              <a:lnSpc>
                <a:spcPct val="110000"/>
              </a:lnSpc>
            </a:pPr>
            <a:r>
              <a:rPr lang="en-US" b="1" dirty="0"/>
              <a:t>Expected</a:t>
            </a:r>
            <a:r>
              <a:rPr lang="en-US" dirty="0"/>
              <a:t>: Year-to-date drop continues.</a:t>
            </a:r>
          </a:p>
          <a:p>
            <a:pPr lvl="1">
              <a:lnSpc>
                <a:spcPct val="110000"/>
              </a:lnSpc>
            </a:pPr>
            <a:r>
              <a:rPr lang="en-US" b="1" dirty="0">
                <a:solidFill>
                  <a:srgbClr val="00B050"/>
                </a:solidFill>
              </a:rPr>
              <a:t>Optimistic</a:t>
            </a:r>
            <a:r>
              <a:rPr lang="en-US" dirty="0">
                <a:solidFill>
                  <a:srgbClr val="00B050"/>
                </a:solidFill>
              </a:rPr>
              <a:t>: </a:t>
            </a:r>
            <a:r>
              <a:rPr lang="en-US" dirty="0"/>
              <a:t>Return to original budget </a:t>
            </a:r>
            <a:r>
              <a:rPr lang="en-US" dirty="0" err="1"/>
              <a:t>asumptions</a:t>
            </a:r>
            <a:r>
              <a:rPr lang="en-US" dirty="0"/>
              <a:t>.</a:t>
            </a:r>
          </a:p>
        </p:txBody>
      </p:sp>
      <p:graphicFrame>
        <p:nvGraphicFramePr>
          <p:cNvPr id="5" name="Chart 4">
            <a:extLst>
              <a:ext uri="{FF2B5EF4-FFF2-40B4-BE49-F238E27FC236}">
                <a16:creationId xmlns:a16="http://schemas.microsoft.com/office/drawing/2014/main" id="{C1E4A1E3-72E3-04B4-1ED0-05EE59B05F8A}"/>
              </a:ext>
            </a:extLst>
          </p:cNvPr>
          <p:cNvGraphicFramePr>
            <a:graphicFrameLocks/>
          </p:cNvGraphicFramePr>
          <p:nvPr/>
        </p:nvGraphicFramePr>
        <p:xfrm>
          <a:off x="6319058" y="1562794"/>
          <a:ext cx="5568142" cy="4041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39355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vert="horz" lIns="0" tIns="45720" rIns="0" bIns="45720" rtlCol="0" anchor="b" anchorCtr="0">
            <a:normAutofit/>
          </a:bodyPr>
          <a:lstStyle/>
          <a:p>
            <a:r>
              <a:rPr lang="en-US" b="1" kern="1200" cap="all" baseline="0" dirty="0">
                <a:latin typeface="Tw Cen MT Condensed" panose="020B0606020104020203" pitchFamily="34" charset="0"/>
                <a:ea typeface="+mj-ea"/>
                <a:cs typeface="+mj-cs"/>
              </a:rPr>
              <a:t>Discussion Questions</a:t>
            </a:r>
          </a:p>
        </p:txBody>
      </p:sp>
      <p:graphicFrame>
        <p:nvGraphicFramePr>
          <p:cNvPr id="6" name="Content Placeholder 2">
            <a:extLst>
              <a:ext uri="{FF2B5EF4-FFF2-40B4-BE49-F238E27FC236}">
                <a16:creationId xmlns:a16="http://schemas.microsoft.com/office/drawing/2014/main" id="{907F7FBF-D01C-6AF4-5C5D-D682D24B7C40}"/>
              </a:ext>
            </a:extLst>
          </p:cNvPr>
          <p:cNvGraphicFramePr>
            <a:graphicFrameLocks noGrp="1"/>
          </p:cNvGraphicFramePr>
          <p:nvPr>
            <p:ph idx="16"/>
            <p:extLst>
              <p:ext uri="{D42A27DB-BD31-4B8C-83A1-F6EECF244321}">
                <p14:modId xmlns:p14="http://schemas.microsoft.com/office/powerpoint/2010/main" val="113833139"/>
              </p:ext>
            </p:extLst>
          </p:nvPr>
        </p:nvGraphicFramePr>
        <p:xfrm>
          <a:off x="382385" y="1296785"/>
          <a:ext cx="11504815" cy="428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90829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Interim Budget Reporting</a:t>
            </a:r>
          </a:p>
        </p:txBody>
      </p:sp>
    </p:spTree>
    <p:extLst>
      <p:ext uri="{BB962C8B-B14F-4D97-AF65-F5344CB8AC3E}">
        <p14:creationId xmlns:p14="http://schemas.microsoft.com/office/powerpoint/2010/main" val="6836764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Interim Budget Reporting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sz="2800" dirty="0"/>
              <a:t>Can be real-time using financial systems (not reconciled, analyzed, or verified).</a:t>
            </a:r>
          </a:p>
          <a:p>
            <a:r>
              <a:rPr lang="en-US" sz="2800" dirty="0"/>
              <a:t>Can be done on a periodic basis with review and analysis (monthly, quarterly, or semi-annually).</a:t>
            </a:r>
          </a:p>
          <a:p>
            <a:r>
              <a:rPr lang="en-US" sz="2800" dirty="0"/>
              <a:t>Real-time reports are typically for management and at a line-item level of detail.</a:t>
            </a:r>
          </a:p>
          <a:p>
            <a:r>
              <a:rPr lang="en-US" sz="2800" dirty="0"/>
              <a:t>Periodic reporting is typically for senior management and elected officials with limited detail and a variety of summarization:</a:t>
            </a:r>
          </a:p>
          <a:p>
            <a:pPr lvl="1"/>
            <a:r>
              <a:rPr lang="en-US" sz="2400" dirty="0"/>
              <a:t>Built from the data found in budget office projections.</a:t>
            </a:r>
          </a:p>
          <a:p>
            <a:pPr lvl="1"/>
            <a:r>
              <a:rPr lang="en-US" sz="2400" dirty="0"/>
              <a:t>Supplemented by narrative analysis of actual and projected variances.</a:t>
            </a:r>
          </a:p>
        </p:txBody>
      </p:sp>
    </p:spTree>
    <p:extLst>
      <p:ext uri="{BB962C8B-B14F-4D97-AF65-F5344CB8AC3E}">
        <p14:creationId xmlns:p14="http://schemas.microsoft.com/office/powerpoint/2010/main" val="744813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lstStyle/>
          <a:p>
            <a:r>
              <a:rPr lang="en-US" dirty="0"/>
              <a:t>Formalized Periodic Reporting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389562"/>
          </a:xfrm>
        </p:spPr>
        <p:txBody>
          <a:bodyPr>
            <a:normAutofit/>
          </a:bodyPr>
          <a:lstStyle/>
          <a:p>
            <a:r>
              <a:rPr lang="en-US" dirty="0"/>
              <a:t>Decide on the frequency of reporting:</a:t>
            </a:r>
          </a:p>
          <a:p>
            <a:pPr lvl="1"/>
            <a:r>
              <a:rPr lang="en-US" dirty="0"/>
              <a:t>The frequency of monitoring need not be the same as the frequency of reporting.</a:t>
            </a:r>
          </a:p>
          <a:p>
            <a:pPr lvl="1"/>
            <a:r>
              <a:rPr lang="en-US" dirty="0"/>
              <a:t>At a minimum, a mid-year review should be conducted.</a:t>
            </a:r>
          </a:p>
          <a:p>
            <a:pPr lvl="1"/>
            <a:r>
              <a:rPr lang="en-US" dirty="0"/>
              <a:t>As a best practice, quarterly reviews are better.</a:t>
            </a:r>
          </a:p>
          <a:p>
            <a:pPr lvl="1"/>
            <a:r>
              <a:rPr lang="en-US" dirty="0"/>
              <a:t>Monthly internal reviews may be helpful, but may not yield additional results to justify the effort in all but the largest agencies.</a:t>
            </a:r>
          </a:p>
          <a:p>
            <a:pPr lvl="1"/>
            <a:r>
              <a:rPr lang="en-US" dirty="0"/>
              <a:t>Report year-end budget results with, or separately from, presentation of the financial statements.</a:t>
            </a:r>
          </a:p>
          <a:p>
            <a:r>
              <a:rPr lang="en-US" dirty="0"/>
              <a:t>Decide on the method of reporting:</a:t>
            </a:r>
          </a:p>
          <a:p>
            <a:pPr lvl="1"/>
            <a:r>
              <a:rPr lang="en-US" dirty="0"/>
              <a:t>Will the report(s) go to your governing body, and if so on consent or as a discussion item?</a:t>
            </a:r>
          </a:p>
          <a:p>
            <a:pPr lvl="1"/>
            <a:r>
              <a:rPr lang="en-US" dirty="0"/>
              <a:t>Do you have a Finance Committee?  If so, will they review prior to or in lieu of the governing body?</a:t>
            </a:r>
          </a:p>
          <a:p>
            <a:pPr lvl="1"/>
            <a:r>
              <a:rPr lang="en-US" dirty="0"/>
              <a:t>If monthly internal reviews are conducted, will they be shared with executive management?</a:t>
            </a:r>
          </a:p>
        </p:txBody>
      </p:sp>
    </p:spTree>
    <p:extLst>
      <p:ext uri="{BB962C8B-B14F-4D97-AF65-F5344CB8AC3E}">
        <p14:creationId xmlns:p14="http://schemas.microsoft.com/office/powerpoint/2010/main" val="16972518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8"/>
          <p:cNvSpPr txBox="1">
            <a:spLocks noGrp="1"/>
          </p:cNvSpPr>
          <p:nvPr>
            <p:ph type="title"/>
          </p:nvPr>
        </p:nvSpPr>
        <p:spPr>
          <a:xfrm>
            <a:off x="304799" y="457200"/>
            <a:ext cx="7863840" cy="1033271"/>
          </a:xfrm>
        </p:spPr>
        <p:txBody>
          <a:bodyPr spcFirstLastPara="1" lIns="91425" tIns="45700" rIns="91425" bIns="45700" anchor="b" anchorCtr="0">
            <a:normAutofit/>
          </a:bodyPr>
          <a:lstStyle/>
          <a:p>
            <a:pPr lvl="0"/>
            <a:r>
              <a:rPr lang="en-US" dirty="0"/>
              <a:t>Projections Change, and that’s ok!</a:t>
            </a:r>
          </a:p>
        </p:txBody>
      </p:sp>
      <p:sp>
        <p:nvSpPr>
          <p:cNvPr id="323" name="Google Shape;323;p8" hidden="1"/>
          <p:cNvSpPr txBox="1">
            <a:spLocks noGrp="1"/>
          </p:cNvSpPr>
          <p:nvPr>
            <p:ph type="sldNum" sz="quarter" idx="4"/>
          </p:nvPr>
        </p:nvSpPr>
        <p:spPr>
          <a:xfrm>
            <a:off x="7254236" y="6629400"/>
            <a:ext cx="914400" cy="182880"/>
          </a:xfrm>
        </p:spPr>
        <p:txBody>
          <a:bodyPr spcFirstLastPara="1" lIns="91425" tIns="45700" rIns="91425" bIns="45700" anchorCtr="0">
            <a:normAutofit fontScale="77500" lnSpcReduction="20000"/>
          </a:bodyPr>
          <a:lstStyle/>
          <a:p>
            <a:pPr lvl="0"/>
            <a:fld id="{00000000-1234-1234-1234-123412341234}" type="slidenum">
              <a:rPr lang="en-US" noProof="0">
                <a:sym typeface="Calibri"/>
              </a:rPr>
              <a:pPr lvl="0"/>
              <a:t>149</a:t>
            </a:fld>
            <a:endParaRPr lang="en-US" noProof="0" dirty="0">
              <a:sym typeface="Calibri"/>
            </a:endParaRPr>
          </a:p>
        </p:txBody>
      </p:sp>
      <p:sp>
        <p:nvSpPr>
          <p:cNvPr id="322" name="Google Shape;322;p8"/>
          <p:cNvSpPr txBox="1">
            <a:spLocks noGrp="1"/>
          </p:cNvSpPr>
          <p:nvPr>
            <p:ph idx="10"/>
          </p:nvPr>
        </p:nvSpPr>
        <p:spPr>
          <a:xfrm>
            <a:off x="8839200" y="1920241"/>
            <a:ext cx="3048000" cy="3651000"/>
          </a:xfrm>
        </p:spPr>
        <p:txBody>
          <a:bodyPr spcFirstLastPara="1" lIns="91425" tIns="45700" rIns="91425" bIns="45700" anchorCtr="0">
            <a:normAutofit/>
          </a:bodyPr>
          <a:lstStyle/>
          <a:p>
            <a:pPr marL="342900" indent="-342900">
              <a:spcAft>
                <a:spcPts val="1200"/>
              </a:spcAft>
              <a:buFont typeface="Arial" panose="020B0604020202020204" pitchFamily="34" charset="0"/>
              <a:buChar char="•"/>
            </a:pPr>
            <a:r>
              <a:rPr lang="en-US" sz="2000" dirty="0"/>
              <a:t>Keep in mind that projections are not certain.</a:t>
            </a:r>
          </a:p>
          <a:p>
            <a:pPr marL="342900" indent="-342900">
              <a:spcAft>
                <a:spcPts val="1200"/>
              </a:spcAft>
              <a:buFont typeface="Arial" panose="020B0604020202020204" pitchFamily="34" charset="0"/>
              <a:buChar char="•"/>
            </a:pPr>
            <a:r>
              <a:rPr lang="en-US" sz="2000" dirty="0"/>
              <a:t>Interim reporting is no different than long-term financial planning.</a:t>
            </a:r>
          </a:p>
          <a:p>
            <a:pPr marL="342900" indent="-342900">
              <a:spcAft>
                <a:spcPts val="1200"/>
              </a:spcAft>
              <a:buFont typeface="Arial" panose="020B0604020202020204" pitchFamily="34" charset="0"/>
              <a:buChar char="•"/>
            </a:pPr>
            <a:r>
              <a:rPr lang="en-US" sz="2000" dirty="0"/>
              <a:t>It  is OK to revise as the year progresses.</a:t>
            </a:r>
          </a:p>
          <a:p>
            <a:pPr marL="342900" indent="-342900">
              <a:spcAft>
                <a:spcPts val="1200"/>
              </a:spcAft>
              <a:buFont typeface="Arial" panose="020B0604020202020204" pitchFamily="34" charset="0"/>
              <a:buChar char="•"/>
            </a:pPr>
            <a:r>
              <a:rPr lang="en-US" sz="2000" dirty="0"/>
              <a:t>Prepare your audience for this and explain </a:t>
            </a:r>
            <a:r>
              <a:rPr lang="en-US" sz="2000" i="1" u="sng" dirty="0"/>
              <a:t>the why</a:t>
            </a:r>
            <a:r>
              <a:rPr lang="en-US" sz="2000" dirty="0"/>
              <a:t>.</a:t>
            </a:r>
          </a:p>
        </p:txBody>
      </p:sp>
      <p:graphicFrame>
        <p:nvGraphicFramePr>
          <p:cNvPr id="4" name="Table 3">
            <a:extLst>
              <a:ext uri="{FF2B5EF4-FFF2-40B4-BE49-F238E27FC236}">
                <a16:creationId xmlns:a16="http://schemas.microsoft.com/office/drawing/2014/main" id="{E3B55E36-754C-32AA-42B6-D2CBD064BD2B}"/>
              </a:ext>
            </a:extLst>
          </p:cNvPr>
          <p:cNvGraphicFramePr>
            <a:graphicFrameLocks noGrp="1"/>
          </p:cNvGraphicFramePr>
          <p:nvPr/>
        </p:nvGraphicFramePr>
        <p:xfrm>
          <a:off x="330833" y="1603290"/>
          <a:ext cx="7863842" cy="3649663"/>
        </p:xfrm>
        <a:graphic>
          <a:graphicData uri="http://schemas.openxmlformats.org/drawingml/2006/table">
            <a:tbl>
              <a:tblPr firstRow="1" bandRow="1">
                <a:tableStyleId>{72833802-FEF1-4C79-8D5D-14CF1EAF98D9}</a:tableStyleId>
              </a:tblPr>
              <a:tblGrid>
                <a:gridCol w="2288773">
                  <a:extLst>
                    <a:ext uri="{9D8B030D-6E8A-4147-A177-3AD203B41FA5}">
                      <a16:colId xmlns:a16="http://schemas.microsoft.com/office/drawing/2014/main" val="881614520"/>
                    </a:ext>
                  </a:extLst>
                </a:gridCol>
                <a:gridCol w="1330036">
                  <a:extLst>
                    <a:ext uri="{9D8B030D-6E8A-4147-A177-3AD203B41FA5}">
                      <a16:colId xmlns:a16="http://schemas.microsoft.com/office/drawing/2014/main" val="1981722192"/>
                    </a:ext>
                  </a:extLst>
                </a:gridCol>
                <a:gridCol w="1413164">
                  <a:extLst>
                    <a:ext uri="{9D8B030D-6E8A-4147-A177-3AD203B41FA5}">
                      <a16:colId xmlns:a16="http://schemas.microsoft.com/office/drawing/2014/main" val="2459722955"/>
                    </a:ext>
                  </a:extLst>
                </a:gridCol>
                <a:gridCol w="1446414">
                  <a:extLst>
                    <a:ext uri="{9D8B030D-6E8A-4147-A177-3AD203B41FA5}">
                      <a16:colId xmlns:a16="http://schemas.microsoft.com/office/drawing/2014/main" val="355134605"/>
                    </a:ext>
                  </a:extLst>
                </a:gridCol>
                <a:gridCol w="1385455">
                  <a:extLst>
                    <a:ext uri="{9D8B030D-6E8A-4147-A177-3AD203B41FA5}">
                      <a16:colId xmlns:a16="http://schemas.microsoft.com/office/drawing/2014/main" val="2950621598"/>
                    </a:ext>
                  </a:extLst>
                </a:gridCol>
              </a:tblGrid>
              <a:tr h="876028">
                <a:tc>
                  <a:txBody>
                    <a:bodyPr/>
                    <a:lstStyle/>
                    <a:p>
                      <a:pPr algn="l" fontAlgn="b"/>
                      <a:endParaRPr lang="en-US" sz="2100" b="1" i="0" u="none" strike="noStrike" cap="none" spc="0" dirty="0">
                        <a:solidFill>
                          <a:schemeClr val="bg1"/>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ctr" fontAlgn="b"/>
                      <a:r>
                        <a:rPr lang="en-US" sz="2100" b="0" u="none" strike="noStrike" cap="none" spc="0" dirty="0">
                          <a:solidFill>
                            <a:schemeClr val="bg1"/>
                          </a:solidFill>
                          <a:effectLst/>
                        </a:rPr>
                        <a:t>First</a:t>
                      </a:r>
                    </a:p>
                    <a:p>
                      <a:pPr algn="ctr" fontAlgn="b"/>
                      <a:r>
                        <a:rPr lang="en-US" sz="2100" b="0" u="none" strike="noStrike" cap="none" spc="0" dirty="0">
                          <a:solidFill>
                            <a:schemeClr val="bg1"/>
                          </a:solidFill>
                          <a:effectLst/>
                        </a:rPr>
                        <a:t>Quarter</a:t>
                      </a:r>
                      <a:endParaRPr lang="en-US" sz="2100" b="0" i="0" u="none" strike="noStrike" cap="none" spc="0" dirty="0">
                        <a:solidFill>
                          <a:schemeClr val="bg1"/>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ctr" fontAlgn="b"/>
                      <a:r>
                        <a:rPr lang="en-US" sz="2100" b="0" u="none" strike="noStrike" cap="none" spc="0" dirty="0">
                          <a:solidFill>
                            <a:schemeClr val="bg1"/>
                          </a:solidFill>
                          <a:effectLst/>
                        </a:rPr>
                        <a:t>Second Quarter</a:t>
                      </a:r>
                      <a:endParaRPr lang="en-US" sz="2100" b="0" i="0" u="none" strike="noStrike" cap="none" spc="0" dirty="0">
                        <a:solidFill>
                          <a:schemeClr val="bg1"/>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ctr" fontAlgn="b"/>
                      <a:r>
                        <a:rPr lang="en-US" sz="2100" b="0" u="none" strike="noStrike" cap="none" spc="0" dirty="0">
                          <a:solidFill>
                            <a:schemeClr val="bg1"/>
                          </a:solidFill>
                          <a:effectLst/>
                        </a:rPr>
                        <a:t>Third Quarter</a:t>
                      </a:r>
                      <a:endParaRPr lang="en-US" sz="2100" b="0" i="0" u="none" strike="noStrike" cap="none" spc="0" dirty="0">
                        <a:solidFill>
                          <a:schemeClr val="bg1"/>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ctr" fontAlgn="b"/>
                      <a:r>
                        <a:rPr lang="en-US" sz="2100" b="0" u="none" strike="noStrike" cap="none" spc="0" dirty="0">
                          <a:solidFill>
                            <a:schemeClr val="bg1"/>
                          </a:solidFill>
                          <a:effectLst/>
                        </a:rPr>
                        <a:t>Fourth Quarter</a:t>
                      </a:r>
                      <a:endParaRPr lang="en-US" sz="2100" b="0" i="0" u="none" strike="noStrike" cap="none" spc="0" dirty="0">
                        <a:solidFill>
                          <a:schemeClr val="bg1"/>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13613058"/>
                  </a:ext>
                </a:extLst>
              </a:tr>
              <a:tr h="630150">
                <a:tc>
                  <a:txBody>
                    <a:bodyPr/>
                    <a:lstStyle/>
                    <a:p>
                      <a:pPr algn="l" fontAlgn="b"/>
                      <a:r>
                        <a:rPr lang="en-US" sz="1600" u="none" strike="noStrike" cap="none" spc="0" dirty="0">
                          <a:solidFill>
                            <a:schemeClr val="tx2"/>
                          </a:solidFill>
                          <a:effectLst/>
                        </a:rPr>
                        <a:t>Projected Revenues</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$35,265,000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$35,465,000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$34,865,000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$35,000,000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29511812"/>
                  </a:ext>
                </a:extLst>
              </a:tr>
              <a:tr h="551182">
                <a:tc>
                  <a:txBody>
                    <a:bodyPr/>
                    <a:lstStyle/>
                    <a:p>
                      <a:pPr algn="l" fontAlgn="b"/>
                      <a:r>
                        <a:rPr lang="en-US" sz="1600" u="none" strike="noStrike" cap="none" spc="0" dirty="0">
                          <a:solidFill>
                            <a:schemeClr val="tx2"/>
                          </a:solidFill>
                          <a:effectLst/>
                        </a:rPr>
                        <a:t>Projected Expenditures</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($34,817,000)</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($34,617,000)</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($35,143,000)</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($34,743,000)</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96567003"/>
                  </a:ext>
                </a:extLst>
              </a:tr>
              <a:tr h="524935">
                <a:tc>
                  <a:txBody>
                    <a:bodyPr/>
                    <a:lstStyle/>
                    <a:p>
                      <a:pPr algn="l" fontAlgn="b"/>
                      <a:r>
                        <a:rPr lang="en-US" sz="1600" u="none" strike="noStrike" cap="none" spc="0" dirty="0">
                          <a:solidFill>
                            <a:schemeClr val="tx2"/>
                          </a:solidFill>
                          <a:effectLst/>
                        </a:rPr>
                        <a:t>Change in Reserves</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$448,000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$848,000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($278,000)</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$257,000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89910271"/>
                  </a:ext>
                </a:extLst>
              </a:tr>
              <a:tr h="513583">
                <a:tc>
                  <a:txBody>
                    <a:bodyPr/>
                    <a:lstStyle/>
                    <a:p>
                      <a:pPr algn="l" fontAlgn="b"/>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l" fontAlgn="b"/>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l" fontAlgn="b"/>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l" fontAlgn="b"/>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tc>
                  <a:txBody>
                    <a:bodyPr/>
                    <a:lstStyle/>
                    <a:p>
                      <a:pPr algn="l" fontAlgn="b"/>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4247303"/>
                  </a:ext>
                </a:extLst>
              </a:tr>
              <a:tr h="553785">
                <a:tc>
                  <a:txBody>
                    <a:bodyPr/>
                    <a:lstStyle/>
                    <a:p>
                      <a:pPr algn="l" fontAlgn="b"/>
                      <a:r>
                        <a:rPr lang="en-US" sz="1600" u="none" strike="noStrike" cap="none" spc="0" dirty="0">
                          <a:solidFill>
                            <a:schemeClr val="tx2"/>
                          </a:solidFill>
                          <a:effectLst/>
                        </a:rPr>
                        <a:t>Projected Ending Reserves</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$15,672,000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$16,072,000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$14,946,000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fontAlgn="b"/>
                      <a:r>
                        <a:rPr lang="en-US" sz="1600" u="none" strike="noStrike" cap="none" spc="0" dirty="0">
                          <a:solidFill>
                            <a:schemeClr val="tx2"/>
                          </a:solidFill>
                          <a:effectLst/>
                        </a:rPr>
                        <a:t>$15,481,000 </a:t>
                      </a:r>
                      <a:endParaRPr lang="en-US" sz="1600" b="0" i="0" u="none" strike="noStrike" cap="none" spc="0" dirty="0">
                        <a:solidFill>
                          <a:schemeClr val="tx2"/>
                        </a:solidFill>
                        <a:effectLst/>
                        <a:latin typeface="Calibri" panose="020F0502020204030204" pitchFamily="34" charset="0"/>
                      </a:endParaRPr>
                    </a:p>
                  </a:txBody>
                  <a:tcPr marL="79172" marR="9425" marT="22621" marB="169652" anchor="b">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27538268"/>
                  </a:ext>
                </a:extLst>
              </a:tr>
            </a:tbl>
          </a:graphicData>
        </a:graphic>
      </p:graphicFrame>
    </p:spTree>
    <p:extLst>
      <p:ext uri="{BB962C8B-B14F-4D97-AF65-F5344CB8AC3E}">
        <p14:creationId xmlns:p14="http://schemas.microsoft.com/office/powerpoint/2010/main" val="33957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04800" y="0"/>
            <a:ext cx="11582400" cy="914400"/>
          </a:xfrm>
        </p:spPr>
        <p:txBody>
          <a:bodyPr>
            <a:normAutofit/>
          </a:bodyPr>
          <a:lstStyle/>
          <a:p>
            <a:r>
              <a:rPr lang="en-US" altLang="en-US" dirty="0"/>
              <a:t>Timing of Measurement</a:t>
            </a:r>
          </a:p>
        </p:txBody>
      </p:sp>
      <p:sp>
        <p:nvSpPr>
          <p:cNvPr id="10" name="Content Placeholder 9">
            <a:extLst>
              <a:ext uri="{FF2B5EF4-FFF2-40B4-BE49-F238E27FC236}">
                <a16:creationId xmlns:a16="http://schemas.microsoft.com/office/drawing/2014/main" id="{11128E4B-72BE-1BC0-B5D3-B34228163772}"/>
              </a:ext>
            </a:extLst>
          </p:cNvPr>
          <p:cNvSpPr>
            <a:spLocks noGrp="1"/>
          </p:cNvSpPr>
          <p:nvPr>
            <p:ph idx="1"/>
          </p:nvPr>
        </p:nvSpPr>
        <p:spPr>
          <a:xfrm>
            <a:off x="304253" y="1105787"/>
            <a:ext cx="11582400" cy="5624622"/>
          </a:xfrm>
        </p:spPr>
        <p:txBody>
          <a:bodyPr>
            <a:normAutofit/>
          </a:bodyPr>
          <a:lstStyle/>
          <a:p>
            <a:pPr>
              <a:lnSpc>
                <a:spcPct val="110000"/>
              </a:lnSpc>
              <a:spcAft>
                <a:spcPts val="600"/>
              </a:spcAft>
            </a:pPr>
            <a:r>
              <a:rPr lang="en-US" altLang="en-US" sz="2800" dirty="0"/>
              <a:t>Assume June 30, 2025 fiscal year end:</a:t>
            </a:r>
          </a:p>
          <a:p>
            <a:pPr lvl="1">
              <a:lnSpc>
                <a:spcPct val="110000"/>
              </a:lnSpc>
              <a:spcAft>
                <a:spcPts val="600"/>
              </a:spcAft>
            </a:pPr>
            <a:r>
              <a:rPr lang="en-US" altLang="en-US" sz="2400" dirty="0">
                <a:solidFill>
                  <a:schemeClr val="tx2"/>
                </a:solidFill>
              </a:rPr>
              <a:t>Valuation </a:t>
            </a:r>
            <a:r>
              <a:rPr lang="en-US" altLang="en-US" sz="2400" b="1" i="1" dirty="0">
                <a:solidFill>
                  <a:schemeClr val="tx2"/>
                </a:solidFill>
              </a:rPr>
              <a:t>no earlier than </a:t>
            </a:r>
            <a:r>
              <a:rPr lang="en-US" altLang="en-US" sz="2400" b="1" dirty="0">
                <a:solidFill>
                  <a:schemeClr val="tx2"/>
                </a:solidFill>
              </a:rPr>
              <a:t>December 30, 2022 :</a:t>
            </a:r>
          </a:p>
          <a:p>
            <a:pPr lvl="2">
              <a:lnSpc>
                <a:spcPct val="110000"/>
              </a:lnSpc>
              <a:spcAft>
                <a:spcPts val="600"/>
              </a:spcAft>
            </a:pPr>
            <a:r>
              <a:rPr lang="en-US" altLang="en-US" sz="2100" dirty="0">
                <a:solidFill>
                  <a:schemeClr val="tx2"/>
                </a:solidFill>
              </a:rPr>
              <a:t>No more than 30 months and 1 day before the employer’s fiscal year-end.</a:t>
            </a:r>
          </a:p>
          <a:p>
            <a:pPr lvl="1">
              <a:lnSpc>
                <a:spcPct val="110000"/>
              </a:lnSpc>
              <a:spcAft>
                <a:spcPts val="600"/>
              </a:spcAft>
            </a:pPr>
            <a:r>
              <a:rPr lang="en-US" altLang="en-US" sz="2400" dirty="0">
                <a:solidFill>
                  <a:schemeClr val="tx2"/>
                </a:solidFill>
              </a:rPr>
              <a:t>Measurement </a:t>
            </a:r>
            <a:r>
              <a:rPr lang="en-US" altLang="en-US" sz="2400" b="1" i="1" dirty="0">
                <a:solidFill>
                  <a:schemeClr val="tx2"/>
                </a:solidFill>
              </a:rPr>
              <a:t>no earlier than </a:t>
            </a:r>
            <a:r>
              <a:rPr lang="en-US" altLang="en-US" sz="2400" b="1" dirty="0">
                <a:solidFill>
                  <a:schemeClr val="tx2"/>
                </a:solidFill>
              </a:rPr>
              <a:t>June 30, 2024:</a:t>
            </a:r>
          </a:p>
          <a:p>
            <a:pPr lvl="2">
              <a:lnSpc>
                <a:spcPct val="110000"/>
              </a:lnSpc>
              <a:spcAft>
                <a:spcPts val="600"/>
              </a:spcAft>
            </a:pPr>
            <a:r>
              <a:rPr lang="en-US" altLang="en-US" sz="2400" dirty="0">
                <a:solidFill>
                  <a:schemeClr val="tx2"/>
                </a:solidFill>
              </a:rPr>
              <a:t>No earlier than 12 months prior to the reporting date.</a:t>
            </a:r>
          </a:p>
        </p:txBody>
      </p:sp>
    </p:spTree>
    <p:extLst>
      <p:ext uri="{BB962C8B-B14F-4D97-AF65-F5344CB8AC3E}">
        <p14:creationId xmlns:p14="http://schemas.microsoft.com/office/powerpoint/2010/main" val="8259607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Key components of Interim Budget Reports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Summary projections at the fund level for agency’s “major” funds with budget versus projected actual data:</a:t>
            </a:r>
          </a:p>
          <a:p>
            <a:pPr lvl="1"/>
            <a:r>
              <a:rPr lang="en-US" dirty="0"/>
              <a:t>Revenue.</a:t>
            </a:r>
          </a:p>
          <a:p>
            <a:pPr lvl="1"/>
            <a:r>
              <a:rPr lang="en-US" dirty="0"/>
              <a:t>Expenditures.</a:t>
            </a:r>
          </a:p>
          <a:p>
            <a:pPr lvl="1"/>
            <a:r>
              <a:rPr lang="en-US" dirty="0"/>
              <a:t>Fund balance.</a:t>
            </a:r>
          </a:p>
          <a:p>
            <a:r>
              <a:rPr lang="en-US" dirty="0"/>
              <a:t>Other frequently-included elements:</a:t>
            </a:r>
          </a:p>
          <a:p>
            <a:pPr lvl="1"/>
            <a:r>
              <a:rPr lang="en-US" dirty="0"/>
              <a:t>Narrative data about trends.</a:t>
            </a:r>
          </a:p>
          <a:p>
            <a:pPr lvl="1"/>
            <a:r>
              <a:rPr lang="en-US" dirty="0"/>
              <a:t>Should clearly highlight material variances without providing too much unnecessary detail.</a:t>
            </a:r>
          </a:p>
          <a:p>
            <a:pPr lvl="1"/>
            <a:r>
              <a:rPr lang="en-US" dirty="0"/>
              <a:t>Information on changes to the budget to date initiated by management or the governing body.</a:t>
            </a:r>
          </a:p>
          <a:p>
            <a:pPr lvl="1"/>
            <a:r>
              <a:rPr lang="en-US" dirty="0"/>
              <a:t>Recommendations for any required corrective actions to address variances.</a:t>
            </a:r>
          </a:p>
        </p:txBody>
      </p:sp>
    </p:spTree>
    <p:extLst>
      <p:ext uri="{BB962C8B-B14F-4D97-AF65-F5344CB8AC3E}">
        <p14:creationId xmlns:p14="http://schemas.microsoft.com/office/powerpoint/2010/main" val="35867795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lstStyle/>
          <a:p>
            <a:r>
              <a:rPr lang="en-US" dirty="0"/>
              <a:t>Key components of Interim Budget Reports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The General Fund (or primary enterprise fund(s)) should be thoroughly analyzed.</a:t>
            </a:r>
          </a:p>
          <a:p>
            <a:r>
              <a:rPr lang="en-US" dirty="0"/>
              <a:t>What about other funds:</a:t>
            </a:r>
          </a:p>
          <a:p>
            <a:pPr lvl="1"/>
            <a:r>
              <a:rPr lang="en-US" dirty="0"/>
              <a:t>Which funds matter?</a:t>
            </a:r>
          </a:p>
          <a:p>
            <a:pPr lvl="1"/>
            <a:r>
              <a:rPr lang="en-US" dirty="0"/>
              <a:t>Are they analyzed on the same frequency as the General Fund?</a:t>
            </a:r>
          </a:p>
          <a:p>
            <a:pPr lvl="1"/>
            <a:r>
              <a:rPr lang="en-US" dirty="0"/>
              <a:t>Is reporting done at the same level of detail for all funds?</a:t>
            </a:r>
          </a:p>
          <a:p>
            <a:pPr lvl="1"/>
            <a:r>
              <a:rPr lang="en-US" dirty="0"/>
              <a:t>How much information is too much?</a:t>
            </a:r>
          </a:p>
          <a:p>
            <a:r>
              <a:rPr lang="en-US" dirty="0"/>
              <a:t>Will your report include a summary or the details?</a:t>
            </a:r>
          </a:p>
          <a:p>
            <a:pPr lvl="1"/>
            <a:r>
              <a:rPr lang="en-US" dirty="0"/>
              <a:t>It is the accuracy of the report that matters, not necessarily what is reported.</a:t>
            </a:r>
          </a:p>
          <a:p>
            <a:pPr lvl="1"/>
            <a:r>
              <a:rPr lang="en-US" dirty="0"/>
              <a:t>Gauge the appetite of the recipients of the report for detail.</a:t>
            </a:r>
          </a:p>
          <a:p>
            <a:pPr lvl="1"/>
            <a:r>
              <a:rPr lang="en-US" dirty="0"/>
              <a:t>Don’t just report on year-to-date – project what is likely to happen through the remainder of the year.</a:t>
            </a:r>
          </a:p>
          <a:p>
            <a:pPr lvl="1"/>
            <a:r>
              <a:rPr lang="en-US" dirty="0"/>
              <a:t>If you report year-to-date, does that information have context?</a:t>
            </a:r>
          </a:p>
        </p:txBody>
      </p:sp>
    </p:spTree>
    <p:extLst>
      <p:ext uri="{BB962C8B-B14F-4D97-AF65-F5344CB8AC3E}">
        <p14:creationId xmlns:p14="http://schemas.microsoft.com/office/powerpoint/2010/main" val="33480652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Sample Interim Budget Report</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8500382" cy="5211762"/>
          </a:xfrm>
        </p:spPr>
        <p:txBody>
          <a:bodyPr>
            <a:normAutofit/>
          </a:bodyPr>
          <a:lstStyle/>
          <a:p>
            <a:r>
              <a:rPr lang="en-US" dirty="0"/>
              <a:t>The City of San Diego produces a complex quarterly budget report.</a:t>
            </a:r>
          </a:p>
          <a:p>
            <a:r>
              <a:rPr lang="en-US" dirty="0"/>
              <a:t>Reports can range from a single summary table accompanying a staff report to large reports with detailed analysis:</a:t>
            </a:r>
          </a:p>
          <a:p>
            <a:pPr lvl="1"/>
            <a:r>
              <a:rPr lang="en-US" dirty="0"/>
              <a:t>Accuracy of projections is key.</a:t>
            </a:r>
          </a:p>
          <a:p>
            <a:pPr lvl="1"/>
            <a:r>
              <a:rPr lang="en-US" dirty="0"/>
              <a:t>Explanation of variances as the year progresses will be required.</a:t>
            </a:r>
          </a:p>
          <a:p>
            <a:endParaRPr lang="en-US" dirty="0"/>
          </a:p>
        </p:txBody>
      </p:sp>
      <p:pic>
        <p:nvPicPr>
          <p:cNvPr id="5" name="Picture 4">
            <a:extLst>
              <a:ext uri="{FF2B5EF4-FFF2-40B4-BE49-F238E27FC236}">
                <a16:creationId xmlns:a16="http://schemas.microsoft.com/office/drawing/2014/main" id="{CD27E3B4-E4F4-0CD9-A7DE-F27CEA424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5182" y="1214437"/>
            <a:ext cx="3082018" cy="3670809"/>
          </a:xfrm>
          <a:prstGeom prst="rect">
            <a:avLst/>
          </a:prstGeom>
          <a:ln>
            <a:solidFill>
              <a:schemeClr val="tx1"/>
            </a:solidFill>
          </a:ln>
        </p:spPr>
      </p:pic>
      <p:pic>
        <p:nvPicPr>
          <p:cNvPr id="6" name="Picture 5">
            <a:extLst>
              <a:ext uri="{FF2B5EF4-FFF2-40B4-BE49-F238E27FC236}">
                <a16:creationId xmlns:a16="http://schemas.microsoft.com/office/drawing/2014/main" id="{0A9D6A3F-ABC6-41D4-96A1-ED13E1883BD3}"/>
              </a:ext>
            </a:extLst>
          </p:cNvPr>
          <p:cNvPicPr>
            <a:picLocks noChangeAspect="1"/>
          </p:cNvPicPr>
          <p:nvPr/>
        </p:nvPicPr>
        <p:blipFill>
          <a:blip r:embed="rId3"/>
          <a:stretch>
            <a:fillRect/>
          </a:stretch>
        </p:blipFill>
        <p:spPr>
          <a:xfrm>
            <a:off x="934357" y="3951288"/>
            <a:ext cx="7553325" cy="2724150"/>
          </a:xfrm>
          <a:prstGeom prst="rect">
            <a:avLst/>
          </a:prstGeom>
          <a:ln>
            <a:noFill/>
          </a:ln>
        </p:spPr>
      </p:pic>
    </p:spTree>
    <p:extLst>
      <p:ext uri="{BB962C8B-B14F-4D97-AF65-F5344CB8AC3E}">
        <p14:creationId xmlns:p14="http://schemas.microsoft.com/office/powerpoint/2010/main" val="41148207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BEC1B2-296E-B39D-E192-1267C8EC331E}"/>
              </a:ext>
            </a:extLst>
          </p:cNvPr>
          <p:cNvSpPr/>
          <p:nvPr/>
        </p:nvSpPr>
        <p:spPr>
          <a:xfrm>
            <a:off x="10210800" y="5473700"/>
            <a:ext cx="1841500" cy="1244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lstStyle/>
          <a:p>
            <a:r>
              <a:rPr lang="en-US" dirty="0"/>
              <a:t>Year-To-Date Versus Projected Actuals</a:t>
            </a:r>
          </a:p>
        </p:txBody>
      </p:sp>
      <p:graphicFrame>
        <p:nvGraphicFramePr>
          <p:cNvPr id="9" name="Content Placeholder 8">
            <a:extLst>
              <a:ext uri="{FF2B5EF4-FFF2-40B4-BE49-F238E27FC236}">
                <a16:creationId xmlns:a16="http://schemas.microsoft.com/office/drawing/2014/main" id="{6B2707B3-9B23-6BF1-B0D0-849519C7083C}"/>
              </a:ext>
            </a:extLst>
          </p:cNvPr>
          <p:cNvGraphicFramePr>
            <a:graphicFrameLocks noGrp="1"/>
          </p:cNvGraphicFramePr>
          <p:nvPr>
            <p:ph idx="1"/>
          </p:nvPr>
        </p:nvGraphicFramePr>
        <p:xfrm>
          <a:off x="304800" y="1189038"/>
          <a:ext cx="11582400" cy="541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5421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a:xfrm>
            <a:off x="1828800" y="2057400"/>
            <a:ext cx="8534400" cy="4114800"/>
          </a:xfrm>
        </p:spPr>
        <p:txBody>
          <a:bodyPr/>
          <a:lstStyle/>
          <a:p>
            <a:r>
              <a:rPr lang="en-US" dirty="0"/>
              <a:t>Year-End Analysis and Action</a:t>
            </a:r>
          </a:p>
        </p:txBody>
      </p:sp>
    </p:spTree>
    <p:extLst>
      <p:ext uri="{BB962C8B-B14F-4D97-AF65-F5344CB8AC3E}">
        <p14:creationId xmlns:p14="http://schemas.microsoft.com/office/powerpoint/2010/main" val="7928499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Year-End Budget Reporting</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800" y="1189038"/>
            <a:ext cx="11582400" cy="5516562"/>
          </a:xfrm>
        </p:spPr>
        <p:txBody>
          <a:bodyPr>
            <a:normAutofit/>
          </a:bodyPr>
          <a:lstStyle/>
          <a:p>
            <a:r>
              <a:rPr lang="en-US" dirty="0"/>
              <a:t>Final year-end results are presented in the Annual Comprehensive Financial report (ACFR):</a:t>
            </a:r>
          </a:p>
          <a:p>
            <a:pPr lvl="1"/>
            <a:r>
              <a:rPr lang="en-US" dirty="0"/>
              <a:t>The ACFR presents budget to actual and financial statements in compliance with generally accepted accounting principles.</a:t>
            </a:r>
          </a:p>
          <a:p>
            <a:pPr lvl="1"/>
            <a:r>
              <a:rPr lang="en-US" dirty="0"/>
              <a:t>ACFR reporting is standardized across all agencies.</a:t>
            </a:r>
          </a:p>
          <a:p>
            <a:pPr lvl="1"/>
            <a:r>
              <a:rPr lang="en-US" dirty="0"/>
              <a:t>Budget reporting varies from agency to agency.</a:t>
            </a:r>
          </a:p>
          <a:p>
            <a:r>
              <a:rPr lang="en-US" dirty="0"/>
              <a:t>Presenting final budget to actual information on a budgetary basis to the governing body and senior management in addition to the ACFR can be beneficial:</a:t>
            </a:r>
          </a:p>
          <a:p>
            <a:pPr lvl="1"/>
            <a:r>
              <a:rPr lang="en-US" dirty="0"/>
              <a:t>Easy to understand if consistent format used.</a:t>
            </a:r>
          </a:p>
          <a:p>
            <a:pPr lvl="1"/>
            <a:r>
              <a:rPr lang="en-US" dirty="0"/>
              <a:t>Clearly highlights variances.</a:t>
            </a:r>
          </a:p>
          <a:p>
            <a:pPr lvl="1"/>
            <a:r>
              <a:rPr lang="en-US" dirty="0"/>
              <a:t>Indicates impact of results on fund balance.</a:t>
            </a:r>
          </a:p>
          <a:p>
            <a:pPr lvl="1"/>
            <a:r>
              <a:rPr lang="en-US" dirty="0"/>
              <a:t>Makes recommendations for utilizing any surplus.</a:t>
            </a:r>
          </a:p>
          <a:p>
            <a:pPr lvl="1"/>
            <a:r>
              <a:rPr lang="en-US" dirty="0"/>
              <a:t>Discusses implications of any deficit.</a:t>
            </a:r>
          </a:p>
        </p:txBody>
      </p:sp>
    </p:spTree>
    <p:extLst>
      <p:ext uri="{BB962C8B-B14F-4D97-AF65-F5344CB8AC3E}">
        <p14:creationId xmlns:p14="http://schemas.microsoft.com/office/powerpoint/2010/main" val="299016403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a:normAutofit/>
          </a:bodyPr>
          <a:lstStyle/>
          <a:p>
            <a:r>
              <a:rPr lang="en-US" dirty="0"/>
              <a:t>Disposition of budget Surpluses</a:t>
            </a:r>
          </a:p>
        </p:txBody>
      </p:sp>
      <p:sp>
        <p:nvSpPr>
          <p:cNvPr id="3" name="Content Placeholder 2">
            <a:extLst>
              <a:ext uri="{FF2B5EF4-FFF2-40B4-BE49-F238E27FC236}">
                <a16:creationId xmlns:a16="http://schemas.microsoft.com/office/drawing/2014/main" id="{799E66E1-A211-4FB5-AB6D-E193FB0B20B2}"/>
              </a:ext>
            </a:extLst>
          </p:cNvPr>
          <p:cNvSpPr>
            <a:spLocks noGrp="1"/>
          </p:cNvSpPr>
          <p:nvPr>
            <p:ph idx="1"/>
          </p:nvPr>
        </p:nvSpPr>
        <p:spPr>
          <a:xfrm>
            <a:off x="304253" y="1188720"/>
            <a:ext cx="11582400" cy="5212080"/>
          </a:xfrm>
        </p:spPr>
        <p:txBody>
          <a:bodyPr>
            <a:normAutofit/>
          </a:bodyPr>
          <a:lstStyle/>
          <a:p>
            <a:r>
              <a:rPr lang="en-US" dirty="0"/>
              <a:t>In times of economic expansion, surplus funds will often be available at year-end:</a:t>
            </a:r>
          </a:p>
          <a:p>
            <a:pPr lvl="1"/>
            <a:r>
              <a:rPr lang="en-US" dirty="0"/>
              <a:t>Can be mitigated with a vacancy factor or “managed savings”.</a:t>
            </a:r>
          </a:p>
          <a:p>
            <a:r>
              <a:rPr lang="en-US" dirty="0"/>
              <a:t>Encumbrances and capital projects typically carry forward.</a:t>
            </a:r>
          </a:p>
          <a:p>
            <a:r>
              <a:rPr lang="en-US" dirty="0"/>
              <a:t>Options for what happens to other surplus funds:</a:t>
            </a:r>
          </a:p>
          <a:p>
            <a:pPr lvl="1"/>
            <a:r>
              <a:rPr lang="en-US" dirty="0"/>
              <a:t>Appropriations lapse.</a:t>
            </a:r>
          </a:p>
          <a:p>
            <a:pPr lvl="1"/>
            <a:r>
              <a:rPr lang="en-US" dirty="0"/>
              <a:t>All or a portion of the surplus is carried forward to the next fiscal year (example: savings incentive program).</a:t>
            </a:r>
          </a:p>
          <a:p>
            <a:pPr lvl="1"/>
            <a:r>
              <a:rPr lang="en-US" dirty="0"/>
              <a:t>Consideration of specific requests for the carryover of funds.</a:t>
            </a:r>
          </a:p>
          <a:p>
            <a:pPr lvl="1"/>
            <a:r>
              <a:rPr lang="en-US" dirty="0"/>
              <a:t>Reprogramming of funds for other purposes (examples: unfunded liabilities, deferred capital projects, etc.).</a:t>
            </a:r>
          </a:p>
          <a:p>
            <a:r>
              <a:rPr lang="en-US" dirty="0"/>
              <a:t>There should be a formal, policy-driven process for managing year-end surplus funds (often part of a reserve policy).</a:t>
            </a:r>
          </a:p>
        </p:txBody>
      </p:sp>
    </p:spTree>
    <p:extLst>
      <p:ext uri="{BB962C8B-B14F-4D97-AF65-F5344CB8AC3E}">
        <p14:creationId xmlns:p14="http://schemas.microsoft.com/office/powerpoint/2010/main" val="24820476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90EA-720C-4DF3-9D35-E54884C807AF}"/>
              </a:ext>
            </a:extLst>
          </p:cNvPr>
          <p:cNvSpPr>
            <a:spLocks noGrp="1"/>
          </p:cNvSpPr>
          <p:nvPr>
            <p:ph type="title"/>
          </p:nvPr>
        </p:nvSpPr>
        <p:spPr>
          <a:xfrm>
            <a:off x="304800" y="0"/>
            <a:ext cx="11582400" cy="914400"/>
          </a:xfrm>
        </p:spPr>
        <p:txBody>
          <a:bodyPr vert="horz" lIns="0" tIns="45720" rIns="0" bIns="45720" rtlCol="0" anchor="b" anchorCtr="0">
            <a:normAutofit/>
          </a:bodyPr>
          <a:lstStyle/>
          <a:p>
            <a:r>
              <a:rPr lang="en-US" b="1" kern="1200" cap="all" baseline="0" dirty="0">
                <a:latin typeface="Tw Cen MT Condensed" panose="020B0606020104020203" pitchFamily="34" charset="0"/>
                <a:ea typeface="+mj-ea"/>
                <a:cs typeface="+mj-cs"/>
              </a:rPr>
              <a:t>Discussion Questions</a:t>
            </a:r>
          </a:p>
        </p:txBody>
      </p:sp>
      <p:graphicFrame>
        <p:nvGraphicFramePr>
          <p:cNvPr id="6" name="Content Placeholder 2">
            <a:extLst>
              <a:ext uri="{FF2B5EF4-FFF2-40B4-BE49-F238E27FC236}">
                <a16:creationId xmlns:a16="http://schemas.microsoft.com/office/drawing/2014/main" id="{907F7FBF-D01C-6AF4-5C5D-D682D24B7C40}"/>
              </a:ext>
            </a:extLst>
          </p:cNvPr>
          <p:cNvGraphicFramePr>
            <a:graphicFrameLocks noGrp="1"/>
          </p:cNvGraphicFramePr>
          <p:nvPr>
            <p:ph idx="16"/>
            <p:extLst>
              <p:ext uri="{D42A27DB-BD31-4B8C-83A1-F6EECF244321}">
                <p14:modId xmlns:p14="http://schemas.microsoft.com/office/powerpoint/2010/main" val="2764064651"/>
              </p:ext>
            </p:extLst>
          </p:nvPr>
        </p:nvGraphicFramePr>
        <p:xfrm>
          <a:off x="382385" y="1296785"/>
          <a:ext cx="11504815" cy="428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3112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light bulbs with a question mark on them&#10;&#10;Description automatically generated with medium confidence">
            <a:extLst>
              <a:ext uri="{FF2B5EF4-FFF2-40B4-BE49-F238E27FC236}">
                <a16:creationId xmlns:a16="http://schemas.microsoft.com/office/drawing/2014/main" id="{02EB79EE-7FAD-4AC6-8BF2-823046D2EE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AB0C4EC2-CBE1-4385-AFDF-E04484D1C8CF}"/>
              </a:ext>
            </a:extLst>
          </p:cNvPr>
          <p:cNvSpPr/>
          <p:nvPr/>
        </p:nvSpPr>
        <p:spPr>
          <a:xfrm>
            <a:off x="395925" y="452487"/>
            <a:ext cx="5052767" cy="1866507"/>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mj-lt"/>
              </a:rPr>
              <a:t>QUESTIONS?</a:t>
            </a:r>
          </a:p>
        </p:txBody>
      </p:sp>
    </p:spTree>
    <p:extLst>
      <p:ext uri="{BB962C8B-B14F-4D97-AF65-F5344CB8AC3E}">
        <p14:creationId xmlns:p14="http://schemas.microsoft.com/office/powerpoint/2010/main" val="34448648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787F7-9778-4DED-8B9A-967A4768878E}"/>
              </a:ext>
            </a:extLst>
          </p:cNvPr>
          <p:cNvSpPr>
            <a:spLocks noGrp="1"/>
          </p:cNvSpPr>
          <p:nvPr>
            <p:ph type="ctrTitle"/>
          </p:nvPr>
        </p:nvSpPr>
        <p:spPr>
          <a:xfrm>
            <a:off x="609600" y="544484"/>
            <a:ext cx="10972800" cy="914400"/>
          </a:xfrm>
        </p:spPr>
        <p:txBody>
          <a:bodyPr/>
          <a:lstStyle/>
          <a:p>
            <a:r>
              <a:rPr lang="en-US"/>
              <a:t>Thank You!</a:t>
            </a:r>
          </a:p>
        </p:txBody>
      </p:sp>
      <p:sp>
        <p:nvSpPr>
          <p:cNvPr id="4" name="Subtitle 4">
            <a:extLst>
              <a:ext uri="{FF2B5EF4-FFF2-40B4-BE49-F238E27FC236}">
                <a16:creationId xmlns:a16="http://schemas.microsoft.com/office/drawing/2014/main" id="{CBD3F459-A9E5-B1B5-C300-97556DEC8F67}"/>
              </a:ext>
            </a:extLst>
          </p:cNvPr>
          <p:cNvSpPr txBox="1">
            <a:spLocks/>
          </p:cNvSpPr>
          <p:nvPr/>
        </p:nvSpPr>
        <p:spPr>
          <a:xfrm>
            <a:off x="1032210" y="2721510"/>
            <a:ext cx="4156951" cy="2408708"/>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800" dirty="0"/>
              <a:t>Paul Kane, CPA</a:t>
            </a:r>
          </a:p>
          <a:p>
            <a:pPr>
              <a:lnSpc>
                <a:spcPct val="100000"/>
              </a:lnSpc>
            </a:pPr>
            <a:r>
              <a:rPr lang="en-US" sz="2800" dirty="0"/>
              <a:t>Partner, Assurance Services</a:t>
            </a:r>
          </a:p>
          <a:p>
            <a:pPr>
              <a:lnSpc>
                <a:spcPct val="100000"/>
              </a:lnSpc>
            </a:pPr>
            <a:r>
              <a:rPr lang="en-US" sz="2800" dirty="0"/>
              <a:t>pkane@eidebailly.com</a:t>
            </a:r>
          </a:p>
          <a:p>
            <a:pPr>
              <a:lnSpc>
                <a:spcPct val="100000"/>
              </a:lnSpc>
            </a:pPr>
            <a:r>
              <a:rPr lang="en-US" sz="2800" dirty="0"/>
              <a:t>303.459.6758</a:t>
            </a:r>
          </a:p>
        </p:txBody>
      </p:sp>
      <p:sp>
        <p:nvSpPr>
          <p:cNvPr id="6" name="Subtitle 4">
            <a:extLst>
              <a:ext uri="{FF2B5EF4-FFF2-40B4-BE49-F238E27FC236}">
                <a16:creationId xmlns:a16="http://schemas.microsoft.com/office/drawing/2014/main" id="{06E62F11-9437-F8CB-8AD9-8DE6815AA646}"/>
              </a:ext>
            </a:extLst>
          </p:cNvPr>
          <p:cNvSpPr txBox="1">
            <a:spLocks/>
          </p:cNvSpPr>
          <p:nvPr/>
        </p:nvSpPr>
        <p:spPr>
          <a:xfrm>
            <a:off x="7185269" y="2846364"/>
            <a:ext cx="3968261" cy="1955800"/>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endParaRPr lang="en-US" sz="2400" dirty="0"/>
          </a:p>
        </p:txBody>
      </p:sp>
      <p:sp>
        <p:nvSpPr>
          <p:cNvPr id="2" name="Subtitle 4">
            <a:extLst>
              <a:ext uri="{FF2B5EF4-FFF2-40B4-BE49-F238E27FC236}">
                <a16:creationId xmlns:a16="http://schemas.microsoft.com/office/drawing/2014/main" id="{0DD9D425-1580-AA1C-ACF8-52D190CF6ACB}"/>
              </a:ext>
            </a:extLst>
          </p:cNvPr>
          <p:cNvSpPr txBox="1">
            <a:spLocks/>
          </p:cNvSpPr>
          <p:nvPr/>
        </p:nvSpPr>
        <p:spPr>
          <a:xfrm>
            <a:off x="7185269" y="2721510"/>
            <a:ext cx="4372096" cy="2282290"/>
          </a:xfrm>
          <a:prstGeom prst="rect">
            <a:avLst/>
          </a:prstGeom>
        </p:spPr>
        <p:txBody>
          <a:bodyPr vert="horz" lIns="0" tIns="45720" rIns="0" bIns="45720" rtlCol="0">
            <a:noAutofit/>
          </a:bodyPr>
          <a:lstStyle>
            <a:lvl1pPr marL="0" indent="0" algn="ctr" defTabSz="685800" rtl="0" eaLnBrk="1" latinLnBrk="0" hangingPunct="1">
              <a:lnSpc>
                <a:spcPct val="150000"/>
              </a:lnSpc>
              <a:spcBef>
                <a:spcPts val="0"/>
              </a:spcBef>
              <a:buFont typeface="Arial" panose="020B0604020202020204" pitchFamily="34" charset="0"/>
              <a:buNone/>
              <a:defRPr sz="1600" b="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2800" dirty="0"/>
              <a:t>Jill Morasko, CPA</a:t>
            </a:r>
          </a:p>
          <a:p>
            <a:pPr>
              <a:lnSpc>
                <a:spcPct val="100000"/>
              </a:lnSpc>
            </a:pPr>
            <a:r>
              <a:rPr lang="en-US" sz="2800" dirty="0"/>
              <a:t>Manager – Assurance Services</a:t>
            </a:r>
          </a:p>
          <a:p>
            <a:pPr>
              <a:lnSpc>
                <a:spcPct val="100000"/>
              </a:lnSpc>
            </a:pPr>
            <a:r>
              <a:rPr lang="en-US" sz="2800" dirty="0"/>
              <a:t>jmorasko@eidebailly.com</a:t>
            </a:r>
          </a:p>
          <a:p>
            <a:pPr>
              <a:lnSpc>
                <a:spcPct val="100000"/>
              </a:lnSpc>
            </a:pPr>
            <a:r>
              <a:rPr lang="en-US" sz="2800" dirty="0"/>
              <a:t>406.896.2402</a:t>
            </a:r>
          </a:p>
        </p:txBody>
      </p:sp>
    </p:spTree>
    <p:extLst>
      <p:ext uri="{BB962C8B-B14F-4D97-AF65-F5344CB8AC3E}">
        <p14:creationId xmlns:p14="http://schemas.microsoft.com/office/powerpoint/2010/main" val="3785374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0"/>
            <a:ext cx="11582400" cy="914400"/>
          </a:xfrm>
        </p:spPr>
        <p:txBody>
          <a:bodyPr/>
          <a:lstStyle/>
          <a:p>
            <a:r>
              <a:rPr lang="en-US" altLang="en-US" dirty="0"/>
              <a:t>Discounting</a:t>
            </a:r>
          </a:p>
        </p:txBody>
      </p:sp>
      <p:sp>
        <p:nvSpPr>
          <p:cNvPr id="10" name="Content Placeholder 9">
            <a:extLst>
              <a:ext uri="{FF2B5EF4-FFF2-40B4-BE49-F238E27FC236}">
                <a16:creationId xmlns:a16="http://schemas.microsoft.com/office/drawing/2014/main" id="{542A1773-CBBB-A921-DE2A-9BAC1EBD9210}"/>
              </a:ext>
            </a:extLst>
          </p:cNvPr>
          <p:cNvSpPr>
            <a:spLocks noGrp="1"/>
          </p:cNvSpPr>
          <p:nvPr>
            <p:ph idx="1"/>
          </p:nvPr>
        </p:nvSpPr>
        <p:spPr>
          <a:xfrm>
            <a:off x="304253" y="1188720"/>
            <a:ext cx="11582400" cy="5212080"/>
          </a:xfrm>
        </p:spPr>
        <p:txBody>
          <a:bodyPr>
            <a:normAutofit/>
          </a:bodyPr>
          <a:lstStyle/>
          <a:p>
            <a:r>
              <a:rPr lang="en-US" altLang="en-US" sz="2800" dirty="0"/>
              <a:t>Long-term expected rate of return:</a:t>
            </a:r>
          </a:p>
          <a:p>
            <a:pPr lvl="1"/>
            <a:r>
              <a:rPr lang="en-US" altLang="en-US" sz="2400" dirty="0"/>
              <a:t>To the extent that the plan’s net position is projected to be sufficient to make projected benefit payments (crossover).</a:t>
            </a:r>
          </a:p>
          <a:p>
            <a:pPr lvl="1"/>
            <a:r>
              <a:rPr lang="en-US" altLang="en-US" sz="2400" dirty="0"/>
              <a:t>Crossover points could be different for agent employers.</a:t>
            </a:r>
          </a:p>
          <a:p>
            <a:r>
              <a:rPr lang="en-US" altLang="en-US" sz="2800" dirty="0"/>
              <a:t>Plan assets are expected to be invested using a strategy to achieve that return (often lost in the conversation).</a:t>
            </a:r>
          </a:p>
          <a:p>
            <a:r>
              <a:rPr lang="en-US" altLang="en-US" sz="2800" dirty="0"/>
              <a:t>Projected cash flows for contributions (trust, but verify):</a:t>
            </a:r>
          </a:p>
          <a:p>
            <a:pPr lvl="1"/>
            <a:r>
              <a:rPr lang="en-US" altLang="en-US" sz="2400" dirty="0"/>
              <a:t>Statue, contract, or formal written policy – consider five-year history.</a:t>
            </a:r>
          </a:p>
          <a:p>
            <a:pPr lvl="1"/>
            <a:r>
              <a:rPr lang="en-US" altLang="en-US" sz="2400" dirty="0"/>
              <a:t>Others – use five-year history:</a:t>
            </a:r>
          </a:p>
          <a:p>
            <a:pPr lvl="2"/>
            <a:r>
              <a:rPr lang="en-US" altLang="en-US" sz="2000" dirty="0"/>
              <a:t>BE CAREFUL – FIVE YEAR HISTORY IS NOT IN STANDARD BUT IN PRACTICE.</a:t>
            </a:r>
            <a:endParaRPr lang="en-US" dirty="0"/>
          </a:p>
        </p:txBody>
      </p:sp>
    </p:spTree>
    <p:extLst>
      <p:ext uri="{BB962C8B-B14F-4D97-AF65-F5344CB8AC3E}">
        <p14:creationId xmlns:p14="http://schemas.microsoft.com/office/powerpoint/2010/main" val="10130603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91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04800" y="0"/>
            <a:ext cx="11582400" cy="914400"/>
          </a:xfrm>
        </p:spPr>
        <p:txBody>
          <a:bodyPr/>
          <a:lstStyle/>
          <a:p>
            <a:r>
              <a:rPr lang="en-US" altLang="en-US" dirty="0"/>
              <a:t>Discounting</a:t>
            </a:r>
          </a:p>
        </p:txBody>
      </p:sp>
      <p:sp>
        <p:nvSpPr>
          <p:cNvPr id="78851" name="Content Placeholder 2"/>
          <p:cNvSpPr>
            <a:spLocks noGrp="1"/>
          </p:cNvSpPr>
          <p:nvPr>
            <p:ph idx="1"/>
          </p:nvPr>
        </p:nvSpPr>
        <p:spPr>
          <a:xfrm>
            <a:off x="304800" y="1176338"/>
            <a:ext cx="7670800" cy="5440362"/>
          </a:xfrm>
        </p:spPr>
        <p:txBody>
          <a:bodyPr>
            <a:normAutofit/>
          </a:bodyPr>
          <a:lstStyle/>
          <a:p>
            <a:r>
              <a:rPr lang="en-US" altLang="en-US" sz="3200" dirty="0"/>
              <a:t>Yield or index rate for 20-year, tax-exempt general obligation municipal bonds with an average rating of AA/Aa or higher:</a:t>
            </a:r>
          </a:p>
          <a:p>
            <a:pPr lvl="1"/>
            <a:r>
              <a:rPr lang="en-US" altLang="en-US" sz="2800" dirty="0"/>
              <a:t>No endorsement of any index by GASB beyond the minimum.</a:t>
            </a:r>
          </a:p>
          <a:p>
            <a:r>
              <a:rPr lang="en-US" altLang="en-US" sz="3200" dirty="0"/>
              <a:t>Overall approach still is controversial.</a:t>
            </a:r>
          </a:p>
          <a:p>
            <a:r>
              <a:rPr lang="en-US" altLang="en-US" sz="3200" dirty="0"/>
              <a:t>Also- could have multiple yields in one plan:</a:t>
            </a:r>
          </a:p>
          <a:p>
            <a:pPr lvl="1"/>
            <a:r>
              <a:rPr lang="en-US" altLang="en-US" sz="2800" dirty="0"/>
              <a:t>Example, public safety has a different tier with different benefits, would have a different ‘run out’ date.</a:t>
            </a:r>
          </a:p>
        </p:txBody>
      </p:sp>
      <p:pic>
        <p:nvPicPr>
          <p:cNvPr id="9" name="Picture 8" descr="A blue graph with a dollar sign and arrow&#10;&#10;AI-generated content may be incorrect.">
            <a:extLst>
              <a:ext uri="{FF2B5EF4-FFF2-40B4-BE49-F238E27FC236}">
                <a16:creationId xmlns:a16="http://schemas.microsoft.com/office/drawing/2014/main" id="{34F05CCD-53E9-35DC-F6C9-E1A57DFA03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892" y="1756569"/>
            <a:ext cx="3850308" cy="3344862"/>
          </a:xfrm>
          <a:prstGeom prst="rect">
            <a:avLst/>
          </a:prstGeom>
        </p:spPr>
      </p:pic>
    </p:spTree>
    <p:extLst>
      <p:ext uri="{BB962C8B-B14F-4D97-AF65-F5344CB8AC3E}">
        <p14:creationId xmlns:p14="http://schemas.microsoft.com/office/powerpoint/2010/main" val="415506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F9793-64C3-1FCE-0157-64866D3BD919}"/>
              </a:ext>
            </a:extLst>
          </p:cNvPr>
          <p:cNvSpPr/>
          <p:nvPr/>
        </p:nvSpPr>
        <p:spPr>
          <a:xfrm>
            <a:off x="5930901" y="0"/>
            <a:ext cx="6261099"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2"/>
          <p:cNvSpPr>
            <a:spLocks noGrp="1" noChangeArrowheads="1"/>
          </p:cNvSpPr>
          <p:nvPr>
            <p:ph type="title"/>
          </p:nvPr>
        </p:nvSpPr>
        <p:spPr>
          <a:xfrm>
            <a:off x="5930900" y="190500"/>
            <a:ext cx="6261098" cy="1612900"/>
          </a:xfrm>
        </p:spPr>
        <p:txBody>
          <a:bodyPr>
            <a:normAutofit/>
          </a:bodyPr>
          <a:lstStyle/>
          <a:p>
            <a:pPr algn="ctr"/>
            <a:r>
              <a:rPr lang="en-US" sz="5400" dirty="0">
                <a:solidFill>
                  <a:schemeClr val="bg1"/>
                </a:solidFill>
              </a:rPr>
              <a:t>Accounting for </a:t>
            </a:r>
            <a:br>
              <a:rPr lang="en-US" sz="5400" dirty="0">
                <a:solidFill>
                  <a:schemeClr val="bg1"/>
                </a:solidFill>
              </a:rPr>
            </a:br>
            <a:r>
              <a:rPr lang="en-US" sz="5400" dirty="0">
                <a:solidFill>
                  <a:schemeClr val="bg1"/>
                </a:solidFill>
              </a:rPr>
              <a:t>Cost-Sharing</a:t>
            </a:r>
          </a:p>
        </p:txBody>
      </p:sp>
      <p:sp>
        <p:nvSpPr>
          <p:cNvPr id="26628" name="Rectangle 4"/>
          <p:cNvSpPr>
            <a:spLocks noGrp="1" noChangeArrowheads="1"/>
          </p:cNvSpPr>
          <p:nvPr>
            <p:ph idx="1"/>
          </p:nvPr>
        </p:nvSpPr>
        <p:spPr>
          <a:xfrm>
            <a:off x="6108700" y="1689099"/>
            <a:ext cx="5905500" cy="4953001"/>
          </a:xfrm>
        </p:spPr>
        <p:txBody>
          <a:bodyPr>
            <a:normAutofit/>
          </a:bodyPr>
          <a:lstStyle/>
          <a:p>
            <a:r>
              <a:rPr lang="en-US" sz="3200" dirty="0">
                <a:solidFill>
                  <a:schemeClr val="bg1"/>
                </a:solidFill>
              </a:rPr>
              <a:t>GASB-68 – Recognize </a:t>
            </a:r>
            <a:r>
              <a:rPr lang="en-US" sz="3200" u="sng" dirty="0">
                <a:solidFill>
                  <a:schemeClr val="bg1"/>
                </a:solidFill>
              </a:rPr>
              <a:t>proportionate share</a:t>
            </a:r>
            <a:r>
              <a:rPr lang="en-US" sz="3200" dirty="0">
                <a:solidFill>
                  <a:schemeClr val="bg1"/>
                </a:solidFill>
              </a:rPr>
              <a:t> of the plan’s total:</a:t>
            </a:r>
          </a:p>
          <a:p>
            <a:pPr lvl="1"/>
            <a:r>
              <a:rPr lang="en-US" sz="2800" dirty="0">
                <a:solidFill>
                  <a:schemeClr val="bg1"/>
                </a:solidFill>
              </a:rPr>
              <a:t>Net Pension Liability.</a:t>
            </a:r>
          </a:p>
          <a:p>
            <a:pPr lvl="1"/>
            <a:r>
              <a:rPr lang="en-US" sz="2800" dirty="0">
                <a:solidFill>
                  <a:schemeClr val="bg1"/>
                </a:solidFill>
              </a:rPr>
              <a:t>Pension Expense.</a:t>
            </a:r>
          </a:p>
          <a:p>
            <a:pPr lvl="1"/>
            <a:r>
              <a:rPr lang="en-US" sz="2800" dirty="0">
                <a:solidFill>
                  <a:schemeClr val="bg1"/>
                </a:solidFill>
              </a:rPr>
              <a:t>Deferred Positions.</a:t>
            </a:r>
          </a:p>
          <a:p>
            <a:pPr lvl="2"/>
            <a:r>
              <a:rPr lang="en-US" sz="2400" b="1" dirty="0">
                <a:solidFill>
                  <a:schemeClr val="bg1"/>
                </a:solidFill>
              </a:rPr>
              <a:t>NONE of these are to be reported on the plan financial statements due to employer : employee exchange of work for compensation.</a:t>
            </a:r>
          </a:p>
        </p:txBody>
      </p:sp>
      <p:pic>
        <p:nvPicPr>
          <p:cNvPr id="5" name="Picture 4" descr="A calculator and glasses on a graph&#10;&#10;AI-generated content may be incorrect.">
            <a:extLst>
              <a:ext uri="{FF2B5EF4-FFF2-40B4-BE49-F238E27FC236}">
                <a16:creationId xmlns:a16="http://schemas.microsoft.com/office/drawing/2014/main" id="{E922FFB3-BDD7-169D-C6F6-F594CE2FCB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5930901" cy="6858000"/>
          </a:xfrm>
          <a:prstGeom prst="rect">
            <a:avLst/>
          </a:prstGeom>
        </p:spPr>
      </p:pic>
    </p:spTree>
    <p:extLst>
      <p:ext uri="{BB962C8B-B14F-4D97-AF65-F5344CB8AC3E}">
        <p14:creationId xmlns:p14="http://schemas.microsoft.com/office/powerpoint/2010/main" val="203293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a:t>Example Schedule of Cost Sharing Proportion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67812823"/>
              </p:ext>
            </p:extLst>
          </p:nvPr>
        </p:nvGraphicFramePr>
        <p:xfrm>
          <a:off x="304800" y="1208863"/>
          <a:ext cx="5892800" cy="5422190"/>
        </p:xfrm>
        <a:graphic>
          <a:graphicData uri="http://schemas.openxmlformats.org/presentationml/2006/ole">
            <mc:AlternateContent xmlns:mc="http://schemas.openxmlformats.org/markup-compatibility/2006">
              <mc:Choice xmlns:v="urn:schemas-microsoft-com:vml" Requires="v">
                <p:oleObj name="Worksheet" r:id="rId3" imgW="4086245" imgH="4029029" progId="Excel.Sheet.12">
                  <p:embed/>
                </p:oleObj>
              </mc:Choice>
              <mc:Fallback>
                <p:oleObj name="Worksheet" r:id="rId3" imgW="4086245" imgH="4029029" progId="Excel.Sheet.12">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08863"/>
                        <a:ext cx="5892800" cy="5422190"/>
                      </a:xfrm>
                      <a:prstGeom prst="rect">
                        <a:avLst/>
                      </a:prstGeom>
                      <a:noFill/>
                    </p:spPr>
                  </p:pic>
                </p:oleObj>
              </mc:Fallback>
            </mc:AlternateContent>
          </a:graphicData>
        </a:graphic>
      </p:graphicFrame>
      <p:sp>
        <p:nvSpPr>
          <p:cNvPr id="6" name="Rectangular Callout 5"/>
          <p:cNvSpPr/>
          <p:nvPr/>
        </p:nvSpPr>
        <p:spPr>
          <a:xfrm>
            <a:off x="8343900" y="1208863"/>
            <a:ext cx="3543300" cy="2070100"/>
          </a:xfrm>
          <a:prstGeom prst="wedgeRectCallout">
            <a:avLst>
              <a:gd name="adj1" fmla="val -107558"/>
              <a:gd name="adj2" fmla="val 4072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600" dirty="0">
                <a:solidFill>
                  <a:srgbClr val="FFFFFF"/>
                </a:solidFill>
                <a:latin typeface="+mj-lt"/>
              </a:rPr>
              <a:t>Based on prior covered payroll – </a:t>
            </a:r>
            <a:r>
              <a:rPr lang="en-US" sz="3600" b="1" dirty="0">
                <a:solidFill>
                  <a:srgbClr val="FFFFFF"/>
                </a:solidFill>
                <a:latin typeface="+mj-lt"/>
              </a:rPr>
              <a:t>but beware (see later)</a:t>
            </a:r>
            <a:endParaRPr lang="en-US" sz="3600" dirty="0">
              <a:solidFill>
                <a:srgbClr val="FFFFFF"/>
              </a:solidFill>
              <a:latin typeface="+mj-lt"/>
            </a:endParaRPr>
          </a:p>
        </p:txBody>
      </p:sp>
    </p:spTree>
    <p:extLst>
      <p:ext uri="{BB962C8B-B14F-4D97-AF65-F5344CB8AC3E}">
        <p14:creationId xmlns:p14="http://schemas.microsoft.com/office/powerpoint/2010/main" val="206474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05DE40-36C6-4A9E-81EC-F3586FB5D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5124259"/>
          </a:xfrm>
          <a:prstGeom prst="rect">
            <a:avLst/>
          </a:prstGeom>
        </p:spPr>
      </p:pic>
      <p:sp>
        <p:nvSpPr>
          <p:cNvPr id="5" name="TextBox 4">
            <a:extLst>
              <a:ext uri="{FF2B5EF4-FFF2-40B4-BE49-F238E27FC236}">
                <a16:creationId xmlns:a16="http://schemas.microsoft.com/office/drawing/2014/main" id="{D94F88D7-C6EF-4DF8-9821-41A4CE2B944B}"/>
              </a:ext>
            </a:extLst>
          </p:cNvPr>
          <p:cNvSpPr txBox="1"/>
          <p:nvPr/>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6" name="Picture 5">
            <a:extLst>
              <a:ext uri="{FF2B5EF4-FFF2-40B4-BE49-F238E27FC236}">
                <a16:creationId xmlns:a16="http://schemas.microsoft.com/office/drawing/2014/main" id="{A2BCCCB9-4480-41B7-988A-187F77CDFC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7917" y="5432124"/>
            <a:ext cx="1496166" cy="1063725"/>
          </a:xfrm>
          <a:prstGeom prst="rect">
            <a:avLst/>
          </a:prstGeom>
        </p:spPr>
      </p:pic>
      <p:sp>
        <p:nvSpPr>
          <p:cNvPr id="7" name="TextBox 6">
            <a:extLst>
              <a:ext uri="{FF2B5EF4-FFF2-40B4-BE49-F238E27FC236}">
                <a16:creationId xmlns:a16="http://schemas.microsoft.com/office/drawing/2014/main" id="{3EEC950E-FFC6-4274-9499-F438B3C786EA}"/>
              </a:ext>
            </a:extLst>
          </p:cNvPr>
          <p:cNvSpPr txBox="1"/>
          <p:nvPr/>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2247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600"/>
            <a:ext cx="11582400" cy="914400"/>
          </a:xfrm>
        </p:spPr>
        <p:txBody>
          <a:bodyPr>
            <a:noAutofit/>
          </a:bodyPr>
          <a:lstStyle/>
          <a:p>
            <a:r>
              <a:rPr lang="en-US" sz="3600" dirty="0"/>
              <a:t>Example Schedule of Employer Pension Amounts Allocated by Cost Sharing Plan</a:t>
            </a:r>
          </a:p>
        </p:txBody>
      </p:sp>
      <p:graphicFrame>
        <p:nvGraphicFramePr>
          <p:cNvPr id="11" name="Object 10"/>
          <p:cNvGraphicFramePr>
            <a:graphicFrameLocks noChangeAspect="1"/>
          </p:cNvGraphicFramePr>
          <p:nvPr>
            <p:extLst>
              <p:ext uri="{D42A27DB-BD31-4B8C-83A1-F6EECF244321}">
                <p14:modId xmlns:p14="http://schemas.microsoft.com/office/powerpoint/2010/main" val="1927099843"/>
              </p:ext>
            </p:extLst>
          </p:nvPr>
        </p:nvGraphicFramePr>
        <p:xfrm>
          <a:off x="1077097" y="1172756"/>
          <a:ext cx="10037805" cy="4720044"/>
        </p:xfrm>
        <a:graphic>
          <a:graphicData uri="http://schemas.openxmlformats.org/presentationml/2006/ole">
            <mc:AlternateContent xmlns:mc="http://schemas.openxmlformats.org/markup-compatibility/2006">
              <mc:Choice xmlns:v="urn:schemas-microsoft-com:vml" Requires="v">
                <p:oleObj name="Worksheet" r:id="rId3" imgW="11944242" imgH="4724378" progId="Excel.Sheet.12">
                  <p:embed/>
                </p:oleObj>
              </mc:Choice>
              <mc:Fallback>
                <p:oleObj name="Worksheet" r:id="rId3" imgW="11944242" imgH="4724378" progId="Excel.Sheet.12">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097" y="1172756"/>
                        <a:ext cx="10037805" cy="472004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9179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Autofit/>
          </a:bodyPr>
          <a:lstStyle/>
          <a:p>
            <a:r>
              <a:rPr lang="en-US" dirty="0"/>
              <a:t>GASB 68 Footnote Disclosures (All Employers)</a:t>
            </a:r>
          </a:p>
        </p:txBody>
      </p:sp>
      <p:sp>
        <p:nvSpPr>
          <p:cNvPr id="3" name="Content Placeholder 2"/>
          <p:cNvSpPr>
            <a:spLocks noGrp="1"/>
          </p:cNvSpPr>
          <p:nvPr>
            <p:ph idx="1"/>
          </p:nvPr>
        </p:nvSpPr>
        <p:spPr>
          <a:xfrm>
            <a:off x="304800" y="1138238"/>
            <a:ext cx="11582400" cy="5567362"/>
          </a:xfrm>
        </p:spPr>
        <p:txBody>
          <a:bodyPr>
            <a:normAutofit/>
          </a:bodyPr>
          <a:lstStyle/>
          <a:p>
            <a:pPr marL="685800" indent="-685800">
              <a:buFont typeface="+mj-lt"/>
              <a:buAutoNum type="arabicPeriod"/>
            </a:pPr>
            <a:r>
              <a:rPr lang="en-US" dirty="0"/>
              <a:t>Plan Description and Related Information (census not necessary for cost sharing employers)</a:t>
            </a:r>
          </a:p>
          <a:p>
            <a:pPr marL="685800" indent="-685800">
              <a:buFont typeface="+mj-lt"/>
              <a:buAutoNum type="arabicPeriod"/>
            </a:pPr>
            <a:r>
              <a:rPr lang="en-US" dirty="0"/>
              <a:t>Changes in Net Pension Liability (NPL)</a:t>
            </a:r>
          </a:p>
          <a:p>
            <a:pPr marL="685800" indent="-685800">
              <a:buFont typeface="+mj-lt"/>
              <a:buAutoNum type="arabicPeriod"/>
            </a:pPr>
            <a:r>
              <a:rPr lang="en-US" dirty="0"/>
              <a:t>Significant Assumptions</a:t>
            </a:r>
          </a:p>
          <a:p>
            <a:pPr marL="685800" indent="-685800">
              <a:buFont typeface="+mj-lt"/>
              <a:buAutoNum type="arabicPeriod"/>
            </a:pPr>
            <a:r>
              <a:rPr lang="en-US" dirty="0"/>
              <a:t>Discount Rate and Key Discount Rate Assumptions</a:t>
            </a:r>
          </a:p>
          <a:p>
            <a:pPr marL="685800" indent="-685800">
              <a:buFont typeface="+mj-lt"/>
              <a:buAutoNum type="arabicPeriod"/>
            </a:pPr>
            <a:r>
              <a:rPr lang="en-US" dirty="0"/>
              <a:t>Pension Plan’s Fiduciary Net Position</a:t>
            </a:r>
          </a:p>
          <a:p>
            <a:pPr marL="685800" indent="-685800">
              <a:buFont typeface="+mj-lt"/>
              <a:buAutoNum type="arabicPeriod"/>
            </a:pPr>
            <a:r>
              <a:rPr lang="en-US" dirty="0"/>
              <a:t>Measurement and Actuarial Valuation Date</a:t>
            </a:r>
          </a:p>
          <a:p>
            <a:pPr marL="685800" indent="-685800">
              <a:buFont typeface="+mj-lt"/>
              <a:buAutoNum type="arabicPeriod"/>
            </a:pPr>
            <a:r>
              <a:rPr lang="en-US" dirty="0"/>
              <a:t>Changes/New Assumptions made related to Benefit Terms</a:t>
            </a:r>
          </a:p>
          <a:p>
            <a:pPr marL="685800" indent="-685800">
              <a:buFont typeface="+mj-lt"/>
              <a:buAutoNum type="arabicPeriod"/>
            </a:pPr>
            <a:r>
              <a:rPr lang="en-US" dirty="0"/>
              <a:t>Changes made subsequent to Measurement Date</a:t>
            </a:r>
          </a:p>
          <a:p>
            <a:pPr marL="685800" indent="-685800">
              <a:buFont typeface="+mj-lt"/>
              <a:buAutoNum type="arabicPeriod"/>
            </a:pPr>
            <a:r>
              <a:rPr lang="en-US" dirty="0"/>
              <a:t>Current Period Pension Expense</a:t>
            </a:r>
          </a:p>
          <a:p>
            <a:pPr marL="685800" indent="-685800">
              <a:buFont typeface="+mj-lt"/>
              <a:buAutoNum type="arabicPeriod"/>
            </a:pPr>
            <a:r>
              <a:rPr lang="en-US" dirty="0"/>
              <a:t>Schedule of Deferred Outflows/Inflows of Resources</a:t>
            </a:r>
          </a:p>
        </p:txBody>
      </p:sp>
    </p:spTree>
    <p:extLst>
      <p:ext uri="{BB962C8B-B14F-4D97-AF65-F5344CB8AC3E}">
        <p14:creationId xmlns:p14="http://schemas.microsoft.com/office/powerpoint/2010/main" val="2633072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Required Supplementary Information</a:t>
            </a:r>
          </a:p>
        </p:txBody>
      </p:sp>
      <p:sp>
        <p:nvSpPr>
          <p:cNvPr id="3" name="Content Placeholder 2"/>
          <p:cNvSpPr>
            <a:spLocks noGrp="1"/>
          </p:cNvSpPr>
          <p:nvPr>
            <p:ph idx="1"/>
          </p:nvPr>
        </p:nvSpPr>
        <p:spPr>
          <a:xfrm>
            <a:off x="304800" y="1189037"/>
            <a:ext cx="11582400" cy="5440363"/>
          </a:xfrm>
        </p:spPr>
        <p:txBody>
          <a:bodyPr>
            <a:normAutofit lnSpcReduction="10000"/>
          </a:bodyPr>
          <a:lstStyle/>
          <a:p>
            <a:pPr>
              <a:lnSpc>
                <a:spcPct val="110000"/>
              </a:lnSpc>
              <a:spcAft>
                <a:spcPts val="600"/>
              </a:spcAft>
            </a:pPr>
            <a:r>
              <a:rPr lang="en-US" dirty="0"/>
              <a:t>2 Schedules out to 10 years:</a:t>
            </a:r>
          </a:p>
          <a:p>
            <a:pPr lvl="1">
              <a:lnSpc>
                <a:spcPct val="110000"/>
              </a:lnSpc>
              <a:spcAft>
                <a:spcPts val="600"/>
              </a:spcAft>
            </a:pPr>
            <a:r>
              <a:rPr lang="en-US" dirty="0"/>
              <a:t>Schedule of Changes in Net Pension Liability and Related Ratios:</a:t>
            </a:r>
          </a:p>
          <a:p>
            <a:pPr lvl="2">
              <a:lnSpc>
                <a:spcPct val="110000"/>
              </a:lnSpc>
              <a:spcAft>
                <a:spcPts val="600"/>
              </a:spcAft>
            </a:pPr>
            <a:r>
              <a:rPr lang="en-US" dirty="0"/>
              <a:t>Elements of total pension liability.</a:t>
            </a:r>
          </a:p>
          <a:p>
            <a:pPr lvl="2">
              <a:lnSpc>
                <a:spcPct val="110000"/>
              </a:lnSpc>
              <a:spcAft>
                <a:spcPts val="600"/>
              </a:spcAft>
            </a:pPr>
            <a:r>
              <a:rPr lang="en-US" dirty="0"/>
              <a:t>Elements of Plan fiduciary net position.</a:t>
            </a:r>
          </a:p>
          <a:p>
            <a:pPr lvl="2">
              <a:lnSpc>
                <a:spcPct val="110000"/>
              </a:lnSpc>
              <a:spcAft>
                <a:spcPts val="600"/>
              </a:spcAft>
            </a:pPr>
            <a:r>
              <a:rPr lang="en-US" dirty="0"/>
              <a:t>Net is change in plan fiduciary net position:</a:t>
            </a:r>
          </a:p>
          <a:p>
            <a:pPr lvl="3">
              <a:lnSpc>
                <a:spcPct val="110000"/>
              </a:lnSpc>
              <a:spcAft>
                <a:spcPts val="600"/>
              </a:spcAft>
            </a:pPr>
            <a:r>
              <a:rPr lang="en-US" dirty="0"/>
              <a:t>Change is added  to/ subtracted from beginning net position.</a:t>
            </a:r>
          </a:p>
          <a:p>
            <a:pPr lvl="2">
              <a:lnSpc>
                <a:spcPct val="110000"/>
              </a:lnSpc>
              <a:spcAft>
                <a:spcPts val="600"/>
              </a:spcAft>
            </a:pPr>
            <a:r>
              <a:rPr lang="en-US" dirty="0"/>
              <a:t>Net of total pension liability and plan fiduciary net position is net pension liability:</a:t>
            </a:r>
          </a:p>
          <a:p>
            <a:pPr lvl="3">
              <a:lnSpc>
                <a:spcPct val="110000"/>
              </a:lnSpc>
              <a:spcAft>
                <a:spcPts val="600"/>
              </a:spcAft>
            </a:pPr>
            <a:r>
              <a:rPr lang="en-US" dirty="0"/>
              <a:t>Ratio is done (similar to old funded ratio).</a:t>
            </a:r>
          </a:p>
          <a:p>
            <a:pPr lvl="3">
              <a:lnSpc>
                <a:spcPct val="110000"/>
              </a:lnSpc>
              <a:spcAft>
                <a:spcPts val="600"/>
              </a:spcAft>
            </a:pPr>
            <a:r>
              <a:rPr lang="en-US" dirty="0"/>
              <a:t>NPL compared to covered payroll.</a:t>
            </a:r>
          </a:p>
          <a:p>
            <a:pPr lvl="1">
              <a:lnSpc>
                <a:spcPct val="110000"/>
              </a:lnSpc>
              <a:spcAft>
                <a:spcPts val="600"/>
              </a:spcAft>
            </a:pPr>
            <a:r>
              <a:rPr lang="en-US" dirty="0"/>
              <a:t>Schedule of Contributions:</a:t>
            </a:r>
          </a:p>
          <a:p>
            <a:pPr lvl="2">
              <a:lnSpc>
                <a:spcPct val="110000"/>
              </a:lnSpc>
              <a:spcAft>
                <a:spcPts val="600"/>
              </a:spcAft>
            </a:pPr>
            <a:r>
              <a:rPr lang="en-US" dirty="0"/>
              <a:t>Actuarially determined contribution.</a:t>
            </a:r>
          </a:p>
          <a:p>
            <a:pPr lvl="2">
              <a:lnSpc>
                <a:spcPct val="110000"/>
              </a:lnSpc>
              <a:spcAft>
                <a:spcPts val="600"/>
              </a:spcAft>
            </a:pPr>
            <a:r>
              <a:rPr lang="en-US" dirty="0"/>
              <a:t>Contributions made.</a:t>
            </a:r>
          </a:p>
          <a:p>
            <a:pPr lvl="2">
              <a:lnSpc>
                <a:spcPct val="110000"/>
              </a:lnSpc>
              <a:spcAft>
                <a:spcPts val="600"/>
              </a:spcAft>
            </a:pPr>
            <a:r>
              <a:rPr lang="en-US" dirty="0"/>
              <a:t>Deficiency (excess).</a:t>
            </a:r>
          </a:p>
          <a:p>
            <a:pPr lvl="2">
              <a:lnSpc>
                <a:spcPct val="110000"/>
              </a:lnSpc>
              <a:spcAft>
                <a:spcPts val="600"/>
              </a:spcAft>
            </a:pPr>
            <a:r>
              <a:rPr lang="en-US" dirty="0"/>
              <a:t>Covered payroll.</a:t>
            </a:r>
          </a:p>
          <a:p>
            <a:pPr lvl="2">
              <a:lnSpc>
                <a:spcPct val="110000"/>
              </a:lnSpc>
              <a:spcAft>
                <a:spcPts val="600"/>
              </a:spcAft>
            </a:pPr>
            <a:r>
              <a:rPr lang="en-US" dirty="0"/>
              <a:t>Contributions as a % of covered payroll.</a:t>
            </a:r>
          </a:p>
        </p:txBody>
      </p:sp>
    </p:spTree>
    <p:extLst>
      <p:ext uri="{BB962C8B-B14F-4D97-AF65-F5344CB8AC3E}">
        <p14:creationId xmlns:p14="http://schemas.microsoft.com/office/powerpoint/2010/main" val="420108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A Real Example</a:t>
            </a:r>
          </a:p>
        </p:txBody>
      </p:sp>
      <p:sp>
        <p:nvSpPr>
          <p:cNvPr id="3" name="Content Placeholder 2"/>
          <p:cNvSpPr>
            <a:spLocks noGrp="1"/>
          </p:cNvSpPr>
          <p:nvPr>
            <p:ph idx="1"/>
          </p:nvPr>
        </p:nvSpPr>
        <p:spPr>
          <a:xfrm>
            <a:off x="304253" y="1188720"/>
            <a:ext cx="11582400" cy="5212080"/>
          </a:xfrm>
        </p:spPr>
        <p:txBody>
          <a:bodyPr>
            <a:normAutofit fontScale="62500" lnSpcReduction="20000"/>
          </a:bodyPr>
          <a:lstStyle/>
          <a:p>
            <a:r>
              <a:rPr lang="en-US" sz="3200" dirty="0"/>
              <a:t>Measurement Date: June 30, 2024</a:t>
            </a:r>
          </a:p>
          <a:p>
            <a:r>
              <a:rPr lang="en-US" sz="3200" dirty="0"/>
              <a:t>Reporting Date: June 30, 2025</a:t>
            </a:r>
          </a:p>
          <a:p>
            <a:r>
              <a:rPr lang="en-US" sz="3200" dirty="0"/>
              <a:t>Beginning Net Pension Liability (NPL): $4,800,000</a:t>
            </a:r>
          </a:p>
          <a:p>
            <a:r>
              <a:rPr lang="en-US" sz="3200" dirty="0"/>
              <a:t>Ending Net Pension Liability (NPL): $5,300,000</a:t>
            </a:r>
          </a:p>
          <a:p>
            <a:r>
              <a:rPr lang="en-US" sz="3200" dirty="0"/>
              <a:t>Deferred Outflows (Change from PY):</a:t>
            </a:r>
          </a:p>
          <a:p>
            <a:pPr lvl="1"/>
            <a:r>
              <a:rPr lang="en-US" sz="2800" dirty="0"/>
              <a:t>Differences Between Expected and Actual Experience: +$90,000</a:t>
            </a:r>
          </a:p>
          <a:p>
            <a:pPr lvl="1"/>
            <a:r>
              <a:rPr lang="en-US" sz="2800" dirty="0"/>
              <a:t>Changes in Assumptions: -$160,000</a:t>
            </a:r>
          </a:p>
          <a:p>
            <a:r>
              <a:rPr lang="en-US" sz="3200" dirty="0"/>
              <a:t>Deferred Inflows (Change from PY):</a:t>
            </a:r>
          </a:p>
          <a:p>
            <a:pPr lvl="1"/>
            <a:r>
              <a:rPr lang="en-US" sz="2800" dirty="0"/>
              <a:t>Change in Proportion: -$80,000</a:t>
            </a:r>
          </a:p>
          <a:p>
            <a:pPr lvl="1"/>
            <a:r>
              <a:rPr lang="en-US" sz="2800" dirty="0"/>
              <a:t>Differences Between Projected and Actual Earnings: +$70,000</a:t>
            </a:r>
          </a:p>
          <a:p>
            <a:r>
              <a:rPr lang="en-US" sz="3200" dirty="0"/>
              <a:t>Pension Expense: $500,000</a:t>
            </a:r>
          </a:p>
          <a:p>
            <a:r>
              <a:rPr lang="en-US" sz="3200" dirty="0"/>
              <a:t>Employer Contributions Made During FY24: $300,000</a:t>
            </a:r>
          </a:p>
          <a:p>
            <a:r>
              <a:rPr lang="en-US" sz="3200" dirty="0"/>
              <a:t>Employer Contributions Made During FY25: $360,000</a:t>
            </a:r>
          </a:p>
        </p:txBody>
      </p:sp>
    </p:spTree>
    <p:extLst>
      <p:ext uri="{BB962C8B-B14F-4D97-AF65-F5344CB8AC3E}">
        <p14:creationId xmlns:p14="http://schemas.microsoft.com/office/powerpoint/2010/main" val="331371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 Real Example – Journal Entries</a:t>
            </a:r>
          </a:p>
        </p:txBody>
      </p:sp>
      <p:graphicFrame>
        <p:nvGraphicFramePr>
          <p:cNvPr id="4" name="Content Placeholder 3"/>
          <p:cNvGraphicFramePr>
            <a:graphicFrameLocks noGrp="1"/>
          </p:cNvGraphicFramePr>
          <p:nvPr>
            <p:ph idx="1"/>
          </p:nvPr>
        </p:nvGraphicFramePr>
        <p:xfrm>
          <a:off x="481913" y="1112107"/>
          <a:ext cx="11133438" cy="5418027"/>
        </p:xfrm>
        <a:graphic>
          <a:graphicData uri="http://schemas.openxmlformats.org/drawingml/2006/table">
            <a:tbl>
              <a:tblPr firstRow="1" bandRow="1">
                <a:tableStyleId>{5C22544A-7EE6-4342-B048-85BDC9FD1C3A}</a:tableStyleId>
              </a:tblPr>
              <a:tblGrid>
                <a:gridCol w="3711146">
                  <a:extLst>
                    <a:ext uri="{9D8B030D-6E8A-4147-A177-3AD203B41FA5}">
                      <a16:colId xmlns:a16="http://schemas.microsoft.com/office/drawing/2014/main" val="20000"/>
                    </a:ext>
                  </a:extLst>
                </a:gridCol>
                <a:gridCol w="3711146">
                  <a:extLst>
                    <a:ext uri="{9D8B030D-6E8A-4147-A177-3AD203B41FA5}">
                      <a16:colId xmlns:a16="http://schemas.microsoft.com/office/drawing/2014/main" val="20001"/>
                    </a:ext>
                  </a:extLst>
                </a:gridCol>
                <a:gridCol w="3711146">
                  <a:extLst>
                    <a:ext uri="{9D8B030D-6E8A-4147-A177-3AD203B41FA5}">
                      <a16:colId xmlns:a16="http://schemas.microsoft.com/office/drawing/2014/main" val="20002"/>
                    </a:ext>
                  </a:extLst>
                </a:gridCol>
              </a:tblGrid>
              <a:tr h="546169">
                <a:tc>
                  <a:txBody>
                    <a:bodyPr/>
                    <a:lstStyle/>
                    <a:p>
                      <a:endParaRPr lang="en-US" sz="2800" dirty="0"/>
                    </a:p>
                  </a:txBody>
                  <a:tcPr/>
                </a:tc>
                <a:tc>
                  <a:txBody>
                    <a:bodyPr/>
                    <a:lstStyle/>
                    <a:p>
                      <a:r>
                        <a:rPr lang="en-US" sz="2800" dirty="0"/>
                        <a:t>Debit</a:t>
                      </a:r>
                    </a:p>
                  </a:txBody>
                  <a:tcPr/>
                </a:tc>
                <a:tc>
                  <a:txBody>
                    <a:bodyPr/>
                    <a:lstStyle/>
                    <a:p>
                      <a:r>
                        <a:rPr lang="en-US" sz="2800" dirty="0"/>
                        <a:t>Credit</a:t>
                      </a:r>
                    </a:p>
                  </a:txBody>
                  <a:tcPr/>
                </a:tc>
                <a:extLst>
                  <a:ext uri="{0D108BD9-81ED-4DB2-BD59-A6C34878D82A}">
                    <a16:rowId xmlns:a16="http://schemas.microsoft.com/office/drawing/2014/main" val="10000"/>
                  </a:ext>
                </a:extLst>
              </a:tr>
              <a:tr h="942684">
                <a:tc>
                  <a:txBody>
                    <a:bodyPr/>
                    <a:lstStyle/>
                    <a:p>
                      <a:r>
                        <a:rPr lang="en-US" sz="2800" dirty="0"/>
                        <a:t>Deferred Outflows</a:t>
                      </a:r>
                      <a:r>
                        <a:rPr lang="en-US" sz="2800" baseline="0" dirty="0"/>
                        <a:t> of Resources – Experience</a:t>
                      </a:r>
                      <a:endParaRPr lang="en-US" sz="2800" dirty="0"/>
                    </a:p>
                  </a:txBody>
                  <a:tcPr/>
                </a:tc>
                <a:tc>
                  <a:txBody>
                    <a:bodyPr/>
                    <a:lstStyle/>
                    <a:p>
                      <a:pPr algn="r"/>
                      <a:r>
                        <a:rPr lang="en-US" sz="2800" dirty="0"/>
                        <a:t>$90,000</a:t>
                      </a:r>
                    </a:p>
                  </a:txBody>
                  <a:tcPr anchor="b"/>
                </a:tc>
                <a:tc>
                  <a:txBody>
                    <a:bodyPr/>
                    <a:lstStyle/>
                    <a:p>
                      <a:pPr algn="r"/>
                      <a:endParaRPr lang="en-US" sz="2800" dirty="0"/>
                    </a:p>
                  </a:txBody>
                  <a:tcPr anchor="b"/>
                </a:tc>
                <a:extLst>
                  <a:ext uri="{0D108BD9-81ED-4DB2-BD59-A6C34878D82A}">
                    <a16:rowId xmlns:a16="http://schemas.microsoft.com/office/drawing/2014/main" val="10001"/>
                  </a:ext>
                </a:extLst>
              </a:tr>
              <a:tr h="546169">
                <a:tc>
                  <a:txBody>
                    <a:bodyPr/>
                    <a:lstStyle/>
                    <a:p>
                      <a:r>
                        <a:rPr lang="en-US" sz="2800" dirty="0"/>
                        <a:t>Deferred Outflows</a:t>
                      </a:r>
                      <a:r>
                        <a:rPr lang="en-US" sz="2800" baseline="0" dirty="0"/>
                        <a:t> of Resources – Assumptions</a:t>
                      </a:r>
                      <a:endParaRPr lang="en-US" sz="2800" dirty="0"/>
                    </a:p>
                  </a:txBody>
                  <a:tcPr/>
                </a:tc>
                <a:tc>
                  <a:txBody>
                    <a:bodyPr/>
                    <a:lstStyle/>
                    <a:p>
                      <a:pPr algn="r"/>
                      <a:endParaRPr lang="en-US" sz="2800" dirty="0"/>
                    </a:p>
                  </a:txBody>
                  <a:tcPr anchor="b"/>
                </a:tc>
                <a:tc>
                  <a:txBody>
                    <a:bodyPr/>
                    <a:lstStyle/>
                    <a:p>
                      <a:pPr algn="r"/>
                      <a:r>
                        <a:rPr lang="en-US" sz="2800" dirty="0"/>
                        <a:t>160,000</a:t>
                      </a:r>
                    </a:p>
                  </a:txBody>
                  <a:tcPr anchor="b"/>
                </a:tc>
                <a:extLst>
                  <a:ext uri="{0D108BD9-81ED-4DB2-BD59-A6C34878D82A}">
                    <a16:rowId xmlns:a16="http://schemas.microsoft.com/office/drawing/2014/main" val="10002"/>
                  </a:ext>
                </a:extLst>
              </a:tr>
              <a:tr h="17821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t>Deferred Inflows</a:t>
                      </a:r>
                      <a:r>
                        <a:rPr lang="en-US" sz="2800" baseline="0" dirty="0"/>
                        <a:t> of Resources – </a:t>
                      </a:r>
                      <a:r>
                        <a:rPr lang="en-US" sz="2800" baseline="0" dirty="0" err="1"/>
                        <a:t>Chg</a:t>
                      </a:r>
                      <a:r>
                        <a:rPr lang="en-US" sz="2800" baseline="0" dirty="0"/>
                        <a:t> in Prop</a:t>
                      </a:r>
                      <a:endParaRPr lang="en-US" sz="2800" dirty="0"/>
                    </a:p>
                  </a:txBody>
                  <a:tcPr/>
                </a:tc>
                <a:tc>
                  <a:txBody>
                    <a:bodyPr/>
                    <a:lstStyle/>
                    <a:p>
                      <a:pPr algn="r"/>
                      <a:r>
                        <a:rPr lang="en-US" sz="2800" dirty="0"/>
                        <a:t>80,000</a:t>
                      </a:r>
                    </a:p>
                  </a:txBody>
                  <a:tcPr anchor="b"/>
                </a:tc>
                <a:tc>
                  <a:txBody>
                    <a:bodyPr/>
                    <a:lstStyle/>
                    <a:p>
                      <a:pPr algn="r"/>
                      <a:endParaRPr lang="en-US" sz="2800" dirty="0"/>
                    </a:p>
                  </a:txBody>
                  <a:tcPr anchor="b"/>
                </a:tc>
                <a:extLst>
                  <a:ext uri="{0D108BD9-81ED-4DB2-BD59-A6C34878D82A}">
                    <a16:rowId xmlns:a16="http://schemas.microsoft.com/office/drawing/2014/main" val="1411245657"/>
                  </a:ext>
                </a:extLst>
              </a:tr>
              <a:tr h="5461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t>Deferred Inflows</a:t>
                      </a:r>
                      <a:r>
                        <a:rPr lang="en-US" sz="2800" baseline="0" dirty="0"/>
                        <a:t> of Resources – Earnings</a:t>
                      </a:r>
                      <a:endParaRPr lang="en-US" sz="2800" dirty="0"/>
                    </a:p>
                  </a:txBody>
                  <a:tcPr/>
                </a:tc>
                <a:tc>
                  <a:txBody>
                    <a:bodyPr/>
                    <a:lstStyle/>
                    <a:p>
                      <a:pPr algn="r"/>
                      <a:endParaRPr lang="en-US" sz="2800" dirty="0"/>
                    </a:p>
                  </a:txBody>
                  <a:tcPr anchor="b"/>
                </a:tc>
                <a:tc>
                  <a:txBody>
                    <a:bodyPr/>
                    <a:lstStyle/>
                    <a:p>
                      <a:pPr algn="r"/>
                      <a:r>
                        <a:rPr lang="en-US" sz="2800" dirty="0"/>
                        <a:t>70,000</a:t>
                      </a:r>
                    </a:p>
                  </a:txBody>
                  <a:tcPr anchor="b"/>
                </a:tc>
                <a:extLst>
                  <a:ext uri="{0D108BD9-81ED-4DB2-BD59-A6C34878D82A}">
                    <a16:rowId xmlns:a16="http://schemas.microsoft.com/office/drawing/2014/main" val="2270142375"/>
                  </a:ext>
                </a:extLst>
              </a:tr>
              <a:tr h="5461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t>Net Pension Liability</a:t>
                      </a:r>
                    </a:p>
                  </a:txBody>
                  <a:tcPr/>
                </a:tc>
                <a:tc>
                  <a:txBody>
                    <a:bodyPr/>
                    <a:lstStyle/>
                    <a:p>
                      <a:pPr algn="r"/>
                      <a:endParaRPr lang="en-US" sz="2800" dirty="0"/>
                    </a:p>
                  </a:txBody>
                  <a:tcPr anchor="b"/>
                </a:tc>
                <a:tc>
                  <a:txBody>
                    <a:bodyPr/>
                    <a:lstStyle/>
                    <a:p>
                      <a:pPr algn="r"/>
                      <a:r>
                        <a:rPr lang="en-US" sz="2800" dirty="0"/>
                        <a:t>500,000</a:t>
                      </a:r>
                    </a:p>
                  </a:txBody>
                  <a:tcPr anchor="b"/>
                </a:tc>
                <a:extLst>
                  <a:ext uri="{0D108BD9-81ED-4DB2-BD59-A6C34878D82A}">
                    <a16:rowId xmlns:a16="http://schemas.microsoft.com/office/drawing/2014/main" val="3698495677"/>
                  </a:ext>
                </a:extLst>
              </a:tr>
              <a:tr h="546169">
                <a:tc>
                  <a:txBody>
                    <a:bodyPr/>
                    <a:lstStyle/>
                    <a:p>
                      <a:r>
                        <a:rPr lang="en-US" sz="2800" dirty="0"/>
                        <a:t>Pension Expense</a:t>
                      </a:r>
                    </a:p>
                  </a:txBody>
                  <a:tcPr/>
                </a:tc>
                <a:tc>
                  <a:txBody>
                    <a:bodyPr/>
                    <a:lstStyle/>
                    <a:p>
                      <a:pPr algn="r"/>
                      <a:r>
                        <a:rPr lang="en-US" sz="2800" dirty="0"/>
                        <a:t>560,000</a:t>
                      </a:r>
                    </a:p>
                  </a:txBody>
                  <a:tcPr anchor="b"/>
                </a:tc>
                <a:tc>
                  <a:txBody>
                    <a:bodyPr/>
                    <a:lstStyle/>
                    <a:p>
                      <a:pPr algn="r"/>
                      <a:endParaRPr lang="en-US" sz="2800" dirty="0"/>
                    </a:p>
                  </a:txBody>
                  <a:tcPr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603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 Real Example – Journal Entries</a:t>
            </a:r>
          </a:p>
        </p:txBody>
      </p:sp>
      <p:graphicFrame>
        <p:nvGraphicFramePr>
          <p:cNvPr id="4" name="Content Placeholder 3"/>
          <p:cNvGraphicFramePr>
            <a:graphicFrameLocks noGrp="1"/>
          </p:cNvGraphicFramePr>
          <p:nvPr>
            <p:ph idx="1"/>
          </p:nvPr>
        </p:nvGraphicFramePr>
        <p:xfrm>
          <a:off x="481913" y="1112107"/>
          <a:ext cx="11133438" cy="3548862"/>
        </p:xfrm>
        <a:graphic>
          <a:graphicData uri="http://schemas.openxmlformats.org/drawingml/2006/table">
            <a:tbl>
              <a:tblPr firstRow="1" bandRow="1">
                <a:tableStyleId>{5C22544A-7EE6-4342-B048-85BDC9FD1C3A}</a:tableStyleId>
              </a:tblPr>
              <a:tblGrid>
                <a:gridCol w="3795447">
                  <a:extLst>
                    <a:ext uri="{9D8B030D-6E8A-4147-A177-3AD203B41FA5}">
                      <a16:colId xmlns:a16="http://schemas.microsoft.com/office/drawing/2014/main" val="20000"/>
                    </a:ext>
                  </a:extLst>
                </a:gridCol>
                <a:gridCol w="3626845">
                  <a:extLst>
                    <a:ext uri="{9D8B030D-6E8A-4147-A177-3AD203B41FA5}">
                      <a16:colId xmlns:a16="http://schemas.microsoft.com/office/drawing/2014/main" val="20001"/>
                    </a:ext>
                  </a:extLst>
                </a:gridCol>
                <a:gridCol w="3711146">
                  <a:extLst>
                    <a:ext uri="{9D8B030D-6E8A-4147-A177-3AD203B41FA5}">
                      <a16:colId xmlns:a16="http://schemas.microsoft.com/office/drawing/2014/main" val="20002"/>
                    </a:ext>
                  </a:extLst>
                </a:gridCol>
              </a:tblGrid>
              <a:tr h="546169">
                <a:tc>
                  <a:txBody>
                    <a:bodyPr/>
                    <a:lstStyle/>
                    <a:p>
                      <a:endParaRPr lang="en-US" sz="2800" dirty="0"/>
                    </a:p>
                  </a:txBody>
                  <a:tcPr/>
                </a:tc>
                <a:tc>
                  <a:txBody>
                    <a:bodyPr/>
                    <a:lstStyle/>
                    <a:p>
                      <a:r>
                        <a:rPr lang="en-US" sz="2800" dirty="0"/>
                        <a:t>Debit</a:t>
                      </a:r>
                    </a:p>
                  </a:txBody>
                  <a:tcPr/>
                </a:tc>
                <a:tc>
                  <a:txBody>
                    <a:bodyPr/>
                    <a:lstStyle/>
                    <a:p>
                      <a:r>
                        <a:rPr lang="en-US" sz="2800" dirty="0"/>
                        <a:t>Credit</a:t>
                      </a:r>
                    </a:p>
                  </a:txBody>
                  <a:tcPr/>
                </a:tc>
                <a:extLst>
                  <a:ext uri="{0D108BD9-81ED-4DB2-BD59-A6C34878D82A}">
                    <a16:rowId xmlns:a16="http://schemas.microsoft.com/office/drawing/2014/main" val="10000"/>
                  </a:ext>
                </a:extLst>
              </a:tr>
              <a:tr h="566764">
                <a:tc>
                  <a:txBody>
                    <a:bodyPr/>
                    <a:lstStyle/>
                    <a:p>
                      <a:r>
                        <a:rPr lang="en-US" sz="2800" dirty="0"/>
                        <a:t>Pension Expense</a:t>
                      </a:r>
                    </a:p>
                  </a:txBody>
                  <a:tcPr/>
                </a:tc>
                <a:tc>
                  <a:txBody>
                    <a:bodyPr/>
                    <a:lstStyle/>
                    <a:p>
                      <a:pPr algn="r"/>
                      <a:r>
                        <a:rPr lang="en-US" sz="2800" dirty="0"/>
                        <a:t>$300,000</a:t>
                      </a:r>
                    </a:p>
                  </a:txBody>
                  <a:tcPr anchor="b"/>
                </a:tc>
                <a:tc>
                  <a:txBody>
                    <a:bodyPr/>
                    <a:lstStyle/>
                    <a:p>
                      <a:pPr algn="r"/>
                      <a:endParaRPr lang="en-US" sz="2800" dirty="0"/>
                    </a:p>
                  </a:txBody>
                  <a:tcPr anchor="b"/>
                </a:tc>
                <a:extLst>
                  <a:ext uri="{0D108BD9-81ED-4DB2-BD59-A6C34878D82A}">
                    <a16:rowId xmlns:a16="http://schemas.microsoft.com/office/drawing/2014/main" val="10001"/>
                  </a:ext>
                </a:extLst>
              </a:tr>
              <a:tr h="546169">
                <a:tc>
                  <a:txBody>
                    <a:bodyPr/>
                    <a:lstStyle/>
                    <a:p>
                      <a:r>
                        <a:rPr lang="en-US" sz="2800" dirty="0"/>
                        <a:t>Deferred Outflows</a:t>
                      </a:r>
                      <a:r>
                        <a:rPr lang="en-US" sz="2800" baseline="0" dirty="0"/>
                        <a:t> of Resources – Contributions</a:t>
                      </a:r>
                      <a:endParaRPr lang="en-US" sz="2800" dirty="0"/>
                    </a:p>
                  </a:txBody>
                  <a:tcPr/>
                </a:tc>
                <a:tc>
                  <a:txBody>
                    <a:bodyPr/>
                    <a:lstStyle/>
                    <a:p>
                      <a:pPr algn="r"/>
                      <a:endParaRPr lang="en-US" sz="2800" dirty="0"/>
                    </a:p>
                  </a:txBody>
                  <a:tcPr anchor="b"/>
                </a:tc>
                <a:tc>
                  <a:txBody>
                    <a:bodyPr/>
                    <a:lstStyle/>
                    <a:p>
                      <a:pPr algn="r"/>
                      <a:r>
                        <a:rPr lang="en-US" sz="2800" dirty="0"/>
                        <a:t>300,000</a:t>
                      </a:r>
                    </a:p>
                  </a:txBody>
                  <a:tcPr anchor="b"/>
                </a:tc>
                <a:extLst>
                  <a:ext uri="{0D108BD9-81ED-4DB2-BD59-A6C34878D82A}">
                    <a16:rowId xmlns:a16="http://schemas.microsoft.com/office/drawing/2014/main" val="10002"/>
                  </a:ext>
                </a:extLst>
              </a:tr>
              <a:tr h="178213">
                <a:tc>
                  <a:txBody>
                    <a:bodyPr/>
                    <a:lstStyle/>
                    <a:p>
                      <a:r>
                        <a:rPr lang="en-US" sz="2800" dirty="0"/>
                        <a:t>Deferred Outflows</a:t>
                      </a:r>
                      <a:r>
                        <a:rPr lang="en-US" sz="2800" baseline="0" dirty="0"/>
                        <a:t> of Resources – Contributions</a:t>
                      </a:r>
                      <a:endParaRPr lang="en-US" sz="2800" dirty="0"/>
                    </a:p>
                  </a:txBody>
                  <a:tcPr/>
                </a:tc>
                <a:tc>
                  <a:txBody>
                    <a:bodyPr/>
                    <a:lstStyle/>
                    <a:p>
                      <a:pPr algn="r"/>
                      <a:r>
                        <a:rPr lang="en-US" sz="2800" dirty="0"/>
                        <a:t>360,000</a:t>
                      </a:r>
                    </a:p>
                  </a:txBody>
                  <a:tcPr anchor="b"/>
                </a:tc>
                <a:tc>
                  <a:txBody>
                    <a:bodyPr/>
                    <a:lstStyle/>
                    <a:p>
                      <a:pPr algn="r"/>
                      <a:endParaRPr lang="en-US" sz="2800" dirty="0"/>
                    </a:p>
                  </a:txBody>
                  <a:tcPr anchor="b"/>
                </a:tc>
                <a:extLst>
                  <a:ext uri="{0D108BD9-81ED-4DB2-BD59-A6C34878D82A}">
                    <a16:rowId xmlns:a16="http://schemas.microsoft.com/office/drawing/2014/main" val="1411245657"/>
                  </a:ext>
                </a:extLst>
              </a:tr>
              <a:tr h="546169">
                <a:tc>
                  <a:txBody>
                    <a:bodyPr/>
                    <a:lstStyle/>
                    <a:p>
                      <a:r>
                        <a:rPr lang="en-US" sz="2800" dirty="0"/>
                        <a:t>Pension Expense</a:t>
                      </a:r>
                    </a:p>
                  </a:txBody>
                  <a:tcPr/>
                </a:tc>
                <a:tc>
                  <a:txBody>
                    <a:bodyPr/>
                    <a:lstStyle/>
                    <a:p>
                      <a:pPr algn="r"/>
                      <a:endParaRPr lang="en-US" sz="2800" dirty="0"/>
                    </a:p>
                  </a:txBody>
                  <a:tcPr anchor="b"/>
                </a:tc>
                <a:tc>
                  <a:txBody>
                    <a:bodyPr/>
                    <a:lstStyle/>
                    <a:p>
                      <a:pPr algn="r"/>
                      <a:r>
                        <a:rPr lang="en-US" sz="2800" dirty="0"/>
                        <a:t>360,000</a:t>
                      </a:r>
                    </a:p>
                  </a:txBody>
                  <a:tcPr anchor="b"/>
                </a:tc>
                <a:extLst>
                  <a:ext uri="{0D108BD9-81ED-4DB2-BD59-A6C34878D82A}">
                    <a16:rowId xmlns:a16="http://schemas.microsoft.com/office/drawing/2014/main" val="2270142375"/>
                  </a:ext>
                </a:extLst>
              </a:tr>
            </a:tbl>
          </a:graphicData>
        </a:graphic>
      </p:graphicFrame>
    </p:spTree>
    <p:extLst>
      <p:ext uri="{BB962C8B-B14F-4D97-AF65-F5344CB8AC3E}">
        <p14:creationId xmlns:p14="http://schemas.microsoft.com/office/powerpoint/2010/main" val="1683763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5856" y="1104291"/>
            <a:ext cx="2906790" cy="425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2"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9355" y="1104291"/>
            <a:ext cx="2906789" cy="4255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3" name="TextBox 8"/>
          <p:cNvSpPr txBox="1">
            <a:spLocks noChangeArrowheads="1"/>
          </p:cNvSpPr>
          <p:nvPr/>
        </p:nvSpPr>
        <p:spPr bwMode="auto">
          <a:xfrm>
            <a:off x="2615857" y="5429071"/>
            <a:ext cx="2906790" cy="1200329"/>
          </a:xfrm>
          <a:prstGeom prst="rect">
            <a:avLst/>
          </a:prstGeom>
          <a:solidFill>
            <a:schemeClr val="bg1"/>
          </a:solidFill>
          <a:ln w="9525">
            <a:no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rgbClr val="C00000"/>
                </a:solidFill>
                <a:latin typeface="+mn-lt"/>
              </a:rPr>
              <a:t>Statement 74</a:t>
            </a:r>
          </a:p>
          <a:p>
            <a:pPr algn="ctr"/>
            <a:r>
              <a:rPr lang="en-US" altLang="en-US" dirty="0">
                <a:solidFill>
                  <a:schemeClr val="tx2"/>
                </a:solidFill>
                <a:latin typeface="+mn-lt"/>
              </a:rPr>
              <a:t>Financial Reporting for Postemployment Benefit Plans Other Than Pension Plans</a:t>
            </a:r>
          </a:p>
        </p:txBody>
      </p:sp>
      <p:sp>
        <p:nvSpPr>
          <p:cNvPr id="68614" name="TextBox 9"/>
          <p:cNvSpPr txBox="1">
            <a:spLocks noChangeArrowheads="1"/>
          </p:cNvSpPr>
          <p:nvPr/>
        </p:nvSpPr>
        <p:spPr bwMode="auto">
          <a:xfrm>
            <a:off x="6646637" y="5404186"/>
            <a:ext cx="2952223" cy="1200329"/>
          </a:xfrm>
          <a:prstGeom prst="rect">
            <a:avLst/>
          </a:prstGeom>
          <a:solidFill>
            <a:schemeClr val="bg1"/>
          </a:solidFill>
          <a:ln w="9525">
            <a:no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b="1" dirty="0">
                <a:solidFill>
                  <a:srgbClr val="C00000"/>
                </a:solidFill>
                <a:latin typeface="+mn-lt"/>
              </a:rPr>
              <a:t>Statement 75</a:t>
            </a:r>
          </a:p>
          <a:p>
            <a:pPr algn="ctr"/>
            <a:r>
              <a:rPr lang="en-US" altLang="en-US" dirty="0">
                <a:solidFill>
                  <a:schemeClr val="tx2"/>
                </a:solidFill>
                <a:latin typeface="+mn-lt"/>
              </a:rPr>
              <a:t>Accounting and Financial Reporting for Postemployment Benefits Other Than Pensions</a:t>
            </a:r>
          </a:p>
        </p:txBody>
      </p:sp>
      <p:sp>
        <p:nvSpPr>
          <p:cNvPr id="3" name="Title 2"/>
          <p:cNvSpPr>
            <a:spLocks noGrp="1"/>
          </p:cNvSpPr>
          <p:nvPr>
            <p:ph type="title"/>
          </p:nvPr>
        </p:nvSpPr>
        <p:spPr>
          <a:xfrm>
            <a:off x="304800" y="0"/>
            <a:ext cx="11582400" cy="914400"/>
          </a:xfrm>
        </p:spPr>
        <p:txBody>
          <a:bodyPr>
            <a:normAutofit/>
          </a:bodyPr>
          <a:lstStyle/>
          <a:p>
            <a:r>
              <a:rPr lang="en-US" dirty="0"/>
              <a:t>OPEB – Employers</a:t>
            </a:r>
          </a:p>
        </p:txBody>
      </p:sp>
    </p:spTree>
    <p:extLst>
      <p:ext uri="{BB962C8B-B14F-4D97-AF65-F5344CB8AC3E}">
        <p14:creationId xmlns:p14="http://schemas.microsoft.com/office/powerpoint/2010/main" val="7450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8612"/>
                                        </p:tgtEl>
                                      </p:cBhvr>
                                      <p:by x="150000" y="150000"/>
                                    </p:animScale>
                                  </p:childTnLst>
                                </p:cTn>
                              </p:par>
                              <p:par>
                                <p:cTn id="7" presetID="6" presetClass="emph" presetSubtype="0" fill="hold" grpId="0" nodeType="withEffect">
                                  <p:stCondLst>
                                    <p:cond delay="0"/>
                                  </p:stCondLst>
                                  <p:childTnLst>
                                    <p:animScale>
                                      <p:cBhvr>
                                        <p:cTn id="8" dur="2000" fill="hold"/>
                                        <p:tgtEl>
                                          <p:spTgt spid="686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s hand with a string tied around their finger&#10;&#10;AI-generated content may be incorrect.">
            <a:extLst>
              <a:ext uri="{FF2B5EF4-FFF2-40B4-BE49-F238E27FC236}">
                <a16:creationId xmlns:a16="http://schemas.microsoft.com/office/drawing/2014/main" id="{E822509F-B227-C6AD-5A6F-A7EC1991CA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6627" name="Content Placeholder 2"/>
          <p:cNvSpPr>
            <a:spLocks noGrp="1"/>
          </p:cNvSpPr>
          <p:nvPr>
            <p:ph idx="1"/>
          </p:nvPr>
        </p:nvSpPr>
        <p:spPr>
          <a:xfrm>
            <a:off x="304800" y="1265238"/>
            <a:ext cx="6096000" cy="2954256"/>
          </a:xfrm>
        </p:spPr>
        <p:txBody>
          <a:bodyPr>
            <a:normAutofit/>
          </a:bodyPr>
          <a:lstStyle/>
          <a:p>
            <a:pPr>
              <a:spcAft>
                <a:spcPts val="600"/>
              </a:spcAft>
            </a:pPr>
            <a:r>
              <a:rPr lang="en-US" dirty="0"/>
              <a:t>Mirrors pension standards.</a:t>
            </a:r>
          </a:p>
          <a:p>
            <a:pPr>
              <a:spcAft>
                <a:spcPts val="600"/>
              </a:spcAft>
            </a:pPr>
            <a:r>
              <a:rPr lang="en-US" dirty="0"/>
              <a:t>Measurement may increase size of long-term obligation and annual cost for OPEB.</a:t>
            </a:r>
          </a:p>
          <a:p>
            <a:pPr>
              <a:spcAft>
                <a:spcPts val="600"/>
              </a:spcAft>
            </a:pPr>
            <a:r>
              <a:rPr lang="en-US" dirty="0"/>
              <a:t>Recognize the net liability on the face of the financial statements.</a:t>
            </a:r>
          </a:p>
          <a:p>
            <a:pPr>
              <a:spcAft>
                <a:spcPts val="600"/>
              </a:spcAft>
            </a:pPr>
            <a:r>
              <a:rPr lang="en-US" dirty="0"/>
              <a:t>Present more extensive note disclosures and supporting schedules.</a:t>
            </a:r>
          </a:p>
        </p:txBody>
      </p:sp>
      <p:sp>
        <p:nvSpPr>
          <p:cNvPr id="72706" name="Title 1"/>
          <p:cNvSpPr>
            <a:spLocks noGrp="1"/>
          </p:cNvSpPr>
          <p:nvPr>
            <p:ph type="title"/>
          </p:nvPr>
        </p:nvSpPr>
        <p:spPr>
          <a:xfrm>
            <a:off x="304800" y="76200"/>
            <a:ext cx="6095999" cy="1295400"/>
          </a:xfrm>
        </p:spPr>
        <p:txBody>
          <a:bodyPr>
            <a:normAutofit/>
          </a:bodyPr>
          <a:lstStyle/>
          <a:p>
            <a:pPr algn="ctr"/>
            <a:r>
              <a:rPr lang="en-US" altLang="en-US" dirty="0"/>
              <a:t>OPEB Reporting – </a:t>
            </a:r>
            <a:br>
              <a:rPr lang="en-US" altLang="en-US" dirty="0"/>
            </a:br>
            <a:r>
              <a:rPr lang="en-US" altLang="en-US" dirty="0"/>
              <a:t>Key Provisions – Reminder</a:t>
            </a:r>
          </a:p>
        </p:txBody>
      </p:sp>
      <p:graphicFrame>
        <p:nvGraphicFramePr>
          <p:cNvPr id="2" name="Table 1"/>
          <p:cNvGraphicFramePr>
            <a:graphicFrameLocks noGrp="1"/>
          </p:cNvGraphicFramePr>
          <p:nvPr>
            <p:extLst>
              <p:ext uri="{D42A27DB-BD31-4B8C-83A1-F6EECF244321}">
                <p14:modId xmlns:p14="http://schemas.microsoft.com/office/powerpoint/2010/main" val="1193237760"/>
              </p:ext>
            </p:extLst>
          </p:nvPr>
        </p:nvGraphicFramePr>
        <p:xfrm>
          <a:off x="181231" y="4815025"/>
          <a:ext cx="6219569" cy="1795926"/>
        </p:xfrm>
        <a:graphic>
          <a:graphicData uri="http://schemas.openxmlformats.org/drawingml/2006/table">
            <a:tbl>
              <a:tblPr firstRow="1" bandRow="1">
                <a:tableStyleId>{5C22544A-7EE6-4342-B048-85BDC9FD1C3A}</a:tableStyleId>
              </a:tblPr>
              <a:tblGrid>
                <a:gridCol w="1601601">
                  <a:extLst>
                    <a:ext uri="{9D8B030D-6E8A-4147-A177-3AD203B41FA5}">
                      <a16:colId xmlns:a16="http://schemas.microsoft.com/office/drawing/2014/main" val="20000"/>
                    </a:ext>
                  </a:extLst>
                </a:gridCol>
                <a:gridCol w="2094470">
                  <a:extLst>
                    <a:ext uri="{9D8B030D-6E8A-4147-A177-3AD203B41FA5}">
                      <a16:colId xmlns:a16="http://schemas.microsoft.com/office/drawing/2014/main" val="20001"/>
                    </a:ext>
                  </a:extLst>
                </a:gridCol>
                <a:gridCol w="1296906">
                  <a:extLst>
                    <a:ext uri="{9D8B030D-6E8A-4147-A177-3AD203B41FA5}">
                      <a16:colId xmlns:a16="http://schemas.microsoft.com/office/drawing/2014/main" val="20002"/>
                    </a:ext>
                  </a:extLst>
                </a:gridCol>
                <a:gridCol w="1226592">
                  <a:extLst>
                    <a:ext uri="{9D8B030D-6E8A-4147-A177-3AD203B41FA5}">
                      <a16:colId xmlns:a16="http://schemas.microsoft.com/office/drawing/2014/main" val="20003"/>
                    </a:ext>
                  </a:extLst>
                </a:gridCol>
              </a:tblGrid>
              <a:tr h="1015218">
                <a:tc>
                  <a:txBody>
                    <a:bodyPr/>
                    <a:lstStyle/>
                    <a:p>
                      <a:pPr algn="ctr"/>
                      <a:r>
                        <a:rPr lang="en-US" sz="1600" dirty="0">
                          <a:latin typeface="+mj-lt"/>
                        </a:rPr>
                        <a:t>Effective Date – Fiscal Years Beginning</a:t>
                      </a:r>
                      <a:r>
                        <a:rPr lang="en-US" sz="1600" baseline="0" dirty="0">
                          <a:latin typeface="+mj-lt"/>
                        </a:rPr>
                        <a:t> </a:t>
                      </a:r>
                      <a:r>
                        <a:rPr lang="en-US" sz="1600" i="1" baseline="0" dirty="0">
                          <a:latin typeface="+mj-lt"/>
                        </a:rPr>
                        <a:t>after</a:t>
                      </a:r>
                      <a:endParaRPr lang="en-US" sz="1600" dirty="0">
                        <a:latin typeface="+mj-lt"/>
                      </a:endParaRPr>
                    </a:p>
                  </a:txBody>
                  <a:tcPr anchor="ctr">
                    <a:solidFill>
                      <a:schemeClr val="tx2"/>
                    </a:solidFill>
                  </a:tcPr>
                </a:tc>
                <a:tc>
                  <a:txBody>
                    <a:bodyPr/>
                    <a:lstStyle/>
                    <a:p>
                      <a:pPr algn="ctr"/>
                      <a:r>
                        <a:rPr lang="en-US" sz="1600" b="1" i="0" dirty="0">
                          <a:latin typeface="+mj-lt"/>
                        </a:rPr>
                        <a:t>Statement</a:t>
                      </a:r>
                    </a:p>
                  </a:txBody>
                  <a:tcPr anchor="ctr">
                    <a:solidFill>
                      <a:schemeClr val="tx2"/>
                    </a:solidFill>
                  </a:tcPr>
                </a:tc>
                <a:tc>
                  <a:txBody>
                    <a:bodyPr/>
                    <a:lstStyle/>
                    <a:p>
                      <a:pPr algn="ctr"/>
                      <a:r>
                        <a:rPr lang="en-US" sz="1600" dirty="0">
                          <a:latin typeface="+mj-lt"/>
                        </a:rPr>
                        <a:t>June 30</a:t>
                      </a:r>
                      <a:r>
                        <a:rPr lang="en-US" sz="1600" baseline="30000" dirty="0">
                          <a:latin typeface="+mj-lt"/>
                        </a:rPr>
                        <a:t>th</a:t>
                      </a:r>
                      <a:r>
                        <a:rPr lang="en-US" sz="1600" dirty="0">
                          <a:latin typeface="+mj-lt"/>
                        </a:rPr>
                        <a:t> Governments</a:t>
                      </a:r>
                    </a:p>
                  </a:txBody>
                  <a:tcPr anchor="ctr">
                    <a:solidFill>
                      <a:schemeClr val="tx2"/>
                    </a:solidFill>
                  </a:tcPr>
                </a:tc>
                <a:tc>
                  <a:txBody>
                    <a:bodyPr/>
                    <a:lstStyle/>
                    <a:p>
                      <a:pPr algn="ctr"/>
                      <a:r>
                        <a:rPr lang="en-US" sz="1600" dirty="0">
                          <a:latin typeface="+mj-lt"/>
                        </a:rPr>
                        <a:t>December 31</a:t>
                      </a:r>
                      <a:r>
                        <a:rPr lang="en-US" sz="1600" baseline="30000" dirty="0">
                          <a:latin typeface="+mj-lt"/>
                        </a:rPr>
                        <a:t>st</a:t>
                      </a:r>
                      <a:r>
                        <a:rPr lang="en-US" sz="1600" dirty="0">
                          <a:latin typeface="+mj-lt"/>
                        </a:rPr>
                        <a:t> Governments</a:t>
                      </a:r>
                    </a:p>
                  </a:txBody>
                  <a:tcPr anchor="ctr">
                    <a:solidFill>
                      <a:schemeClr val="tx2"/>
                    </a:solidFill>
                  </a:tcPr>
                </a:tc>
                <a:extLst>
                  <a:ext uri="{0D108BD9-81ED-4DB2-BD59-A6C34878D82A}">
                    <a16:rowId xmlns:a16="http://schemas.microsoft.com/office/drawing/2014/main" val="10000"/>
                  </a:ext>
                </a:extLst>
              </a:tr>
              <a:tr h="347311">
                <a:tc>
                  <a:txBody>
                    <a:bodyPr/>
                    <a:lstStyle/>
                    <a:p>
                      <a:pPr algn="ctr"/>
                      <a:r>
                        <a:rPr lang="en-US" sz="1600" b="0" dirty="0">
                          <a:solidFill>
                            <a:schemeClr val="tx2"/>
                          </a:solidFill>
                          <a:latin typeface="+mj-lt"/>
                        </a:rPr>
                        <a:t>June 15, 2016</a:t>
                      </a:r>
                    </a:p>
                  </a:txBody>
                  <a:tcPr anchor="ctr"/>
                </a:tc>
                <a:tc>
                  <a:txBody>
                    <a:bodyPr/>
                    <a:lstStyle/>
                    <a:p>
                      <a:pPr algn="ctr"/>
                      <a:r>
                        <a:rPr lang="en-US" sz="1600" b="0" i="0" dirty="0">
                          <a:solidFill>
                            <a:schemeClr val="tx2"/>
                          </a:solidFill>
                          <a:latin typeface="+mj-lt"/>
                        </a:rPr>
                        <a:t>GASB-74,</a:t>
                      </a:r>
                      <a:r>
                        <a:rPr lang="en-US" sz="1600" b="0" i="0" baseline="0" dirty="0">
                          <a:solidFill>
                            <a:schemeClr val="tx2"/>
                          </a:solidFill>
                          <a:latin typeface="+mj-lt"/>
                        </a:rPr>
                        <a:t> </a:t>
                      </a:r>
                      <a:r>
                        <a:rPr lang="en-US" sz="1600" b="0" i="1" baseline="0" dirty="0">
                          <a:solidFill>
                            <a:schemeClr val="tx2"/>
                          </a:solidFill>
                          <a:latin typeface="+mj-lt"/>
                        </a:rPr>
                        <a:t>OPEB Plans</a:t>
                      </a:r>
                      <a:endParaRPr lang="en-US" sz="1600" b="0" i="0" dirty="0">
                        <a:solidFill>
                          <a:schemeClr val="tx2"/>
                        </a:solidFill>
                        <a:latin typeface="+mj-lt"/>
                      </a:endParaRPr>
                    </a:p>
                  </a:txBody>
                  <a:tcPr anchor="ctr"/>
                </a:tc>
                <a:tc>
                  <a:txBody>
                    <a:bodyPr/>
                    <a:lstStyle/>
                    <a:p>
                      <a:pPr algn="ctr"/>
                      <a:r>
                        <a:rPr lang="en-US" sz="1600" b="0" dirty="0">
                          <a:solidFill>
                            <a:schemeClr val="tx2"/>
                          </a:solidFill>
                          <a:latin typeface="+mj-lt"/>
                        </a:rPr>
                        <a:t>2017</a:t>
                      </a:r>
                    </a:p>
                  </a:txBody>
                  <a:tcPr anchor="ctr"/>
                </a:tc>
                <a:tc>
                  <a:txBody>
                    <a:bodyPr/>
                    <a:lstStyle/>
                    <a:p>
                      <a:pPr algn="ctr"/>
                      <a:r>
                        <a:rPr lang="en-US" sz="1600" b="0" dirty="0">
                          <a:solidFill>
                            <a:schemeClr val="tx2"/>
                          </a:solidFill>
                          <a:latin typeface="+mj-lt"/>
                        </a:rPr>
                        <a:t>2017</a:t>
                      </a:r>
                    </a:p>
                  </a:txBody>
                  <a:tcPr anchor="ctr"/>
                </a:tc>
                <a:extLst>
                  <a:ext uri="{0D108BD9-81ED-4DB2-BD59-A6C34878D82A}">
                    <a16:rowId xmlns:a16="http://schemas.microsoft.com/office/drawing/2014/main" val="10001"/>
                  </a:ext>
                </a:extLst>
              </a:tr>
              <a:tr h="433397">
                <a:tc>
                  <a:txBody>
                    <a:bodyPr/>
                    <a:lstStyle/>
                    <a:p>
                      <a:pPr algn="ctr"/>
                      <a:r>
                        <a:rPr lang="en-US" sz="1600" b="1" dirty="0">
                          <a:solidFill>
                            <a:schemeClr val="tx2"/>
                          </a:solidFill>
                          <a:latin typeface="+mj-lt"/>
                        </a:rPr>
                        <a:t>June 15, 2017</a:t>
                      </a:r>
                    </a:p>
                  </a:txBody>
                  <a:tcPr anchor="ctr"/>
                </a:tc>
                <a:tc>
                  <a:txBody>
                    <a:bodyPr/>
                    <a:lstStyle/>
                    <a:p>
                      <a:pPr algn="ctr"/>
                      <a:r>
                        <a:rPr lang="en-US" sz="1600" b="1" i="0" dirty="0">
                          <a:solidFill>
                            <a:schemeClr val="tx2"/>
                          </a:solidFill>
                          <a:latin typeface="+mj-lt"/>
                        </a:rPr>
                        <a:t>GASB-75,</a:t>
                      </a:r>
                      <a:r>
                        <a:rPr lang="en-US" sz="1600" b="1" i="0" baseline="0" dirty="0">
                          <a:solidFill>
                            <a:schemeClr val="tx2"/>
                          </a:solidFill>
                          <a:latin typeface="+mj-lt"/>
                        </a:rPr>
                        <a:t> </a:t>
                      </a:r>
                      <a:r>
                        <a:rPr lang="en-US" sz="1600" b="1" i="1" baseline="0" dirty="0">
                          <a:solidFill>
                            <a:schemeClr val="tx2"/>
                          </a:solidFill>
                          <a:latin typeface="+mj-lt"/>
                        </a:rPr>
                        <a:t>OPEB Employers</a:t>
                      </a:r>
                      <a:endParaRPr lang="en-US" sz="1600" b="1" i="0" dirty="0">
                        <a:solidFill>
                          <a:schemeClr val="tx2"/>
                        </a:solidFill>
                        <a:latin typeface="+mj-lt"/>
                      </a:endParaRPr>
                    </a:p>
                  </a:txBody>
                  <a:tcPr anchor="ctr"/>
                </a:tc>
                <a:tc>
                  <a:txBody>
                    <a:bodyPr/>
                    <a:lstStyle/>
                    <a:p>
                      <a:pPr algn="ctr"/>
                      <a:r>
                        <a:rPr lang="en-US" sz="1600" b="1" dirty="0">
                          <a:solidFill>
                            <a:schemeClr val="tx2"/>
                          </a:solidFill>
                          <a:latin typeface="+mj-lt"/>
                        </a:rPr>
                        <a:t>2018</a:t>
                      </a:r>
                    </a:p>
                  </a:txBody>
                  <a:tcPr anchor="ctr"/>
                </a:tc>
                <a:tc>
                  <a:txBody>
                    <a:bodyPr/>
                    <a:lstStyle/>
                    <a:p>
                      <a:pPr algn="ctr"/>
                      <a:r>
                        <a:rPr lang="en-US" sz="1600" b="1" dirty="0">
                          <a:solidFill>
                            <a:schemeClr val="tx2"/>
                          </a:solidFill>
                          <a:latin typeface="+mj-lt"/>
                        </a:rPr>
                        <a:t>2018</a:t>
                      </a:r>
                    </a:p>
                  </a:txBody>
                  <a:tcPr anchor="ctr"/>
                </a:tc>
                <a:extLst>
                  <a:ext uri="{0D108BD9-81ED-4DB2-BD59-A6C34878D82A}">
                    <a16:rowId xmlns:a16="http://schemas.microsoft.com/office/drawing/2014/main" val="10002"/>
                  </a:ext>
                </a:extLst>
              </a:tr>
            </a:tbl>
          </a:graphicData>
        </a:graphic>
      </p:graphicFrame>
      <p:sp>
        <p:nvSpPr>
          <p:cNvPr id="3" name="TextBox 2"/>
          <p:cNvSpPr txBox="1"/>
          <p:nvPr/>
        </p:nvSpPr>
        <p:spPr>
          <a:xfrm>
            <a:off x="181230" y="4143294"/>
            <a:ext cx="6219569" cy="646331"/>
          </a:xfrm>
          <a:prstGeom prst="rect">
            <a:avLst/>
          </a:prstGeom>
          <a:noFill/>
        </p:spPr>
        <p:txBody>
          <a:bodyPr wrap="square" rtlCol="0">
            <a:spAutoFit/>
          </a:bodyPr>
          <a:lstStyle/>
          <a:p>
            <a:pPr algn="ctr"/>
            <a:r>
              <a:rPr lang="en-US" b="1" i="1" dirty="0">
                <a:solidFill>
                  <a:srgbClr val="FF0000"/>
                </a:solidFill>
                <a:latin typeface="Tw Cen MT"/>
              </a:rPr>
              <a:t>Due to beginning balance restatement – </a:t>
            </a:r>
            <a:br>
              <a:rPr lang="en-US" b="1" i="1" dirty="0">
                <a:solidFill>
                  <a:srgbClr val="FF0000"/>
                </a:solidFill>
                <a:latin typeface="Tw Cen MT"/>
              </a:rPr>
            </a:br>
            <a:r>
              <a:rPr lang="en-US" b="1" i="1" dirty="0">
                <a:solidFill>
                  <a:srgbClr val="FF0000"/>
                </a:solidFill>
                <a:latin typeface="Tw Cen MT"/>
              </a:rPr>
              <a:t>similar effort to GASB-68 in implementation if it applies!!!</a:t>
            </a:r>
          </a:p>
        </p:txBody>
      </p:sp>
    </p:spTree>
    <p:extLst>
      <p:ext uri="{BB962C8B-B14F-4D97-AF65-F5344CB8AC3E}">
        <p14:creationId xmlns:p14="http://schemas.microsoft.com/office/powerpoint/2010/main" val="1578025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11582400" cy="914400"/>
          </a:xfrm>
        </p:spPr>
        <p:txBody>
          <a:bodyPr>
            <a:normAutofit/>
          </a:bodyPr>
          <a:lstStyle/>
          <a:p>
            <a:r>
              <a:rPr lang="en-US" dirty="0"/>
              <a:t>Walking before we run – what is OPEB?</a:t>
            </a:r>
          </a:p>
        </p:txBody>
      </p:sp>
      <p:sp>
        <p:nvSpPr>
          <p:cNvPr id="4" name="Content Placeholder 3"/>
          <p:cNvSpPr>
            <a:spLocks noGrp="1"/>
          </p:cNvSpPr>
          <p:nvPr>
            <p:ph idx="1"/>
          </p:nvPr>
        </p:nvSpPr>
        <p:spPr>
          <a:xfrm>
            <a:off x="304800" y="1189038"/>
            <a:ext cx="11582400" cy="5402262"/>
          </a:xfrm>
        </p:spPr>
        <p:txBody>
          <a:bodyPr>
            <a:normAutofit/>
          </a:bodyPr>
          <a:lstStyle/>
          <a:p>
            <a:r>
              <a:rPr lang="en-US" dirty="0"/>
              <a:t>OPEB (OTHER POSTEMPLOYMENT BENEFITS) Includes:</a:t>
            </a:r>
          </a:p>
          <a:p>
            <a:endParaRPr lang="en-US" sz="1800" dirty="0"/>
          </a:p>
          <a:p>
            <a:endParaRPr lang="en-US" sz="1800" dirty="0"/>
          </a:p>
          <a:p>
            <a:endParaRPr lang="en-US" sz="1800" dirty="0"/>
          </a:p>
          <a:p>
            <a:endParaRPr lang="en-US" dirty="0"/>
          </a:p>
          <a:p>
            <a:r>
              <a:rPr lang="en-US" dirty="0"/>
              <a:t>Can be either defined benefit (DB) or defined contribution (DC) plan:</a:t>
            </a:r>
          </a:p>
          <a:p>
            <a:pPr lvl="1"/>
            <a:r>
              <a:rPr lang="en-US" dirty="0"/>
              <a:t>OPEB DC Plans:</a:t>
            </a:r>
          </a:p>
          <a:p>
            <a:pPr lvl="2"/>
            <a:r>
              <a:rPr lang="en-US" dirty="0"/>
              <a:t>Individual accounts for each employee.</a:t>
            </a:r>
          </a:p>
          <a:p>
            <a:pPr lvl="2"/>
            <a:r>
              <a:rPr lang="en-US" dirty="0"/>
              <a:t>Defined contributions (either from employer or from </a:t>
            </a:r>
            <a:r>
              <a:rPr lang="en-US" dirty="0" err="1"/>
              <a:t>nonemployer</a:t>
            </a:r>
            <a:r>
              <a:rPr lang="en-US" dirty="0"/>
              <a:t>) during employee’s active service.</a:t>
            </a:r>
          </a:p>
          <a:p>
            <a:pPr lvl="2"/>
            <a:r>
              <a:rPr lang="en-US" dirty="0"/>
              <a:t>Payments to employee dependent on contributions, earnings, effect of forfeitures / credits and administrative expense.</a:t>
            </a:r>
          </a:p>
          <a:p>
            <a:pPr lvl="1"/>
            <a:r>
              <a:rPr lang="en-US" dirty="0"/>
              <a:t>All others likely DB.</a:t>
            </a:r>
          </a:p>
        </p:txBody>
      </p:sp>
      <p:graphicFrame>
        <p:nvGraphicFramePr>
          <p:cNvPr id="5" name="Table 4"/>
          <p:cNvGraphicFramePr>
            <a:graphicFrameLocks noGrp="1"/>
          </p:cNvGraphicFramePr>
          <p:nvPr>
            <p:extLst>
              <p:ext uri="{D42A27DB-BD31-4B8C-83A1-F6EECF244321}">
                <p14:modId xmlns:p14="http://schemas.microsoft.com/office/powerpoint/2010/main" val="1903624776"/>
              </p:ext>
            </p:extLst>
          </p:nvPr>
        </p:nvGraphicFramePr>
        <p:xfrm>
          <a:off x="693695" y="1832573"/>
          <a:ext cx="11015705" cy="1596427"/>
        </p:xfrm>
        <a:graphic>
          <a:graphicData uri="http://schemas.openxmlformats.org/drawingml/2006/table">
            <a:tbl>
              <a:tblPr firstRow="1" bandRow="1">
                <a:tableStyleId>{5C22544A-7EE6-4342-B048-85BDC9FD1C3A}</a:tableStyleId>
              </a:tblPr>
              <a:tblGrid>
                <a:gridCol w="1845877">
                  <a:extLst>
                    <a:ext uri="{9D8B030D-6E8A-4147-A177-3AD203B41FA5}">
                      <a16:colId xmlns:a16="http://schemas.microsoft.com/office/drawing/2014/main" val="20000"/>
                    </a:ext>
                  </a:extLst>
                </a:gridCol>
                <a:gridCol w="9169828">
                  <a:extLst>
                    <a:ext uri="{9D8B030D-6E8A-4147-A177-3AD203B41FA5}">
                      <a16:colId xmlns:a16="http://schemas.microsoft.com/office/drawing/2014/main" val="20001"/>
                    </a:ext>
                  </a:extLst>
                </a:gridCol>
              </a:tblGrid>
              <a:tr h="255989">
                <a:tc>
                  <a:txBody>
                    <a:bodyPr/>
                    <a:lstStyle/>
                    <a:p>
                      <a:r>
                        <a:rPr lang="en-US" sz="1800" dirty="0"/>
                        <a:t>ALWAYS</a:t>
                      </a:r>
                    </a:p>
                  </a:txBody>
                  <a:tcPr>
                    <a:solidFill>
                      <a:srgbClr val="00B050"/>
                    </a:solidFill>
                  </a:tcPr>
                </a:tc>
                <a:tc>
                  <a:txBody>
                    <a:bodyPr/>
                    <a:lstStyle/>
                    <a:p>
                      <a:r>
                        <a:rPr lang="en-US" sz="1800" dirty="0"/>
                        <a:t>Healthcare – medical, dental, vision, hearing</a:t>
                      </a:r>
                    </a:p>
                  </a:txBody>
                  <a:tcPr>
                    <a:solidFill>
                      <a:srgbClr val="00B050"/>
                    </a:solidFill>
                  </a:tcPr>
                </a:tc>
                <a:extLst>
                  <a:ext uri="{0D108BD9-81ED-4DB2-BD59-A6C34878D82A}">
                    <a16:rowId xmlns:a16="http://schemas.microsoft.com/office/drawing/2014/main" val="10000"/>
                  </a:ext>
                </a:extLst>
              </a:tr>
              <a:tr h="490645">
                <a:tc>
                  <a:txBody>
                    <a:bodyPr/>
                    <a:lstStyle/>
                    <a:p>
                      <a:r>
                        <a:rPr lang="en-US" sz="2000" b="1" dirty="0"/>
                        <a:t>MAYBE</a:t>
                      </a:r>
                    </a:p>
                  </a:txBody>
                  <a:tcP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Death benefits, life insurance, disability, long-term care </a:t>
                      </a:r>
                      <a:r>
                        <a:rPr lang="en-US" sz="2000" b="1" i="1" dirty="0"/>
                        <a:t>if separate from a pension plan</a:t>
                      </a:r>
                      <a:endParaRPr lang="en-US" sz="2000" b="1" dirty="0"/>
                    </a:p>
                  </a:txBody>
                  <a:tcPr>
                    <a:solidFill>
                      <a:srgbClr val="FFFF00"/>
                    </a:solidFill>
                  </a:tcPr>
                </a:tc>
                <a:extLst>
                  <a:ext uri="{0D108BD9-81ED-4DB2-BD59-A6C34878D82A}">
                    <a16:rowId xmlns:a16="http://schemas.microsoft.com/office/drawing/2014/main" val="10001"/>
                  </a:ext>
                </a:extLst>
              </a:tr>
              <a:tr h="740022">
                <a:tc>
                  <a:txBody>
                    <a:bodyPr/>
                    <a:lstStyle/>
                    <a:p>
                      <a:r>
                        <a:rPr lang="en-US" sz="2000" b="1" dirty="0">
                          <a:solidFill>
                            <a:schemeClr val="bg1"/>
                          </a:solidFill>
                        </a:rPr>
                        <a:t>NEVER</a:t>
                      </a:r>
                    </a:p>
                  </a:txBody>
                  <a:tcPr>
                    <a:solidFill>
                      <a:srgbClr val="FF00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Termination benefits, termination payments for sick leave, (but may be a funding source for OPEB,) elements previously provided in a pension plan</a:t>
                      </a:r>
                      <a:endParaRPr lang="en-US" sz="2000" b="1" dirty="0">
                        <a:solidFill>
                          <a:schemeClr val="bg1"/>
                        </a:solidFill>
                      </a:endParaRPr>
                    </a:p>
                  </a:txBody>
                  <a:tcPr>
                    <a:solidFill>
                      <a:srgbClr val="FF00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319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FYI – Types of OPEB Plans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5897250"/>
              </p:ext>
            </p:extLst>
          </p:nvPr>
        </p:nvGraphicFramePr>
        <p:xfrm>
          <a:off x="304800" y="1189039"/>
          <a:ext cx="11582400" cy="4477123"/>
        </p:xfrm>
        <a:graphic>
          <a:graphicData uri="http://schemas.openxmlformats.org/drawingml/2006/table">
            <a:tbl>
              <a:tblPr firstRow="1" bandRow="1">
                <a:tableStyleId>{5C22544A-7EE6-4342-B048-85BDC9FD1C3A}</a:tableStyleId>
              </a:tblPr>
              <a:tblGrid>
                <a:gridCol w="57912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455240">
                <a:tc>
                  <a:txBody>
                    <a:bodyPr/>
                    <a:lstStyle/>
                    <a:p>
                      <a:r>
                        <a:rPr lang="en-US" sz="2400" dirty="0"/>
                        <a:t>Type of Plan a Member of</a:t>
                      </a:r>
                    </a:p>
                  </a:txBody>
                  <a:tcPr anchor="ctr">
                    <a:solidFill>
                      <a:schemeClr val="tx2"/>
                    </a:solidFill>
                  </a:tcPr>
                </a:tc>
                <a:tc>
                  <a:txBody>
                    <a:bodyPr/>
                    <a:lstStyle/>
                    <a:p>
                      <a:r>
                        <a:rPr lang="en-US" sz="2400" dirty="0"/>
                        <a:t>Example</a:t>
                      </a:r>
                    </a:p>
                  </a:txBody>
                  <a:tcPr anchor="ctr">
                    <a:solidFill>
                      <a:schemeClr val="tx2"/>
                    </a:solidFill>
                  </a:tcPr>
                </a:tc>
                <a:extLst>
                  <a:ext uri="{0D108BD9-81ED-4DB2-BD59-A6C34878D82A}">
                    <a16:rowId xmlns:a16="http://schemas.microsoft.com/office/drawing/2014/main" val="10000"/>
                  </a:ext>
                </a:extLst>
              </a:tr>
              <a:tr h="709398">
                <a:tc>
                  <a:txBody>
                    <a:bodyPr/>
                    <a:lstStyle/>
                    <a:p>
                      <a:r>
                        <a:rPr lang="en-US" sz="2000" b="1" dirty="0">
                          <a:solidFill>
                            <a:schemeClr val="tx2"/>
                          </a:solidFill>
                        </a:rPr>
                        <a:t>Single Employer</a:t>
                      </a:r>
                      <a:r>
                        <a:rPr lang="en-US" sz="2000" b="1" baseline="0" dirty="0">
                          <a:solidFill>
                            <a:schemeClr val="tx2"/>
                          </a:solidFill>
                        </a:rPr>
                        <a:t> Plan</a:t>
                      </a:r>
                      <a:endParaRPr lang="en-US" sz="2000" b="1" dirty="0">
                        <a:solidFill>
                          <a:schemeClr val="tx2"/>
                        </a:solidFill>
                      </a:endParaRPr>
                    </a:p>
                  </a:txBody>
                  <a:tcPr anchor="ctr"/>
                </a:tc>
                <a:tc>
                  <a:txBody>
                    <a:bodyPr/>
                    <a:lstStyle/>
                    <a:p>
                      <a:r>
                        <a:rPr lang="en-US" sz="2000" dirty="0">
                          <a:solidFill>
                            <a:schemeClr val="tx2"/>
                          </a:solidFill>
                        </a:rPr>
                        <a:t>Municipal</a:t>
                      </a:r>
                      <a:r>
                        <a:rPr lang="en-US" sz="2000" baseline="0" dirty="0">
                          <a:solidFill>
                            <a:schemeClr val="tx2"/>
                          </a:solidFill>
                        </a:rPr>
                        <a:t> Healthcare Plan (and component units within reporting entity)</a:t>
                      </a:r>
                      <a:endParaRPr lang="en-US" sz="2000" dirty="0">
                        <a:solidFill>
                          <a:schemeClr val="tx2"/>
                        </a:solidFill>
                      </a:endParaRPr>
                    </a:p>
                  </a:txBody>
                  <a:tcPr anchor="ctr"/>
                </a:tc>
                <a:extLst>
                  <a:ext uri="{0D108BD9-81ED-4DB2-BD59-A6C34878D82A}">
                    <a16:rowId xmlns:a16="http://schemas.microsoft.com/office/drawing/2014/main" val="10001"/>
                  </a:ext>
                </a:extLst>
              </a:tr>
              <a:tr h="2285839">
                <a:tc>
                  <a:txBody>
                    <a:bodyPr/>
                    <a:lstStyle/>
                    <a:p>
                      <a:r>
                        <a:rPr lang="en-US" sz="2000" b="1" dirty="0">
                          <a:solidFill>
                            <a:schemeClr val="tx2"/>
                          </a:solidFill>
                        </a:rPr>
                        <a:t>Agent Multiple-Employer Plan – </a:t>
                      </a:r>
                    </a:p>
                    <a:p>
                      <a:r>
                        <a:rPr lang="en-US" sz="2000" b="0" i="0" u="none" strike="noStrike" kern="1200" baseline="0" dirty="0">
                          <a:solidFill>
                            <a:schemeClr val="tx2"/>
                          </a:solidFill>
                          <a:latin typeface="+mn-lt"/>
                          <a:ea typeface="+mn-ea"/>
                          <a:cs typeface="+mn-cs"/>
                        </a:rPr>
                        <a:t>[Plan assets are pooled for investment purposes but separate accounts are maintained for each individual employer so that each employer’s share of the pooled assets is legally available to pay the benefits of only its employees].</a:t>
                      </a:r>
                      <a:endParaRPr lang="en-US" sz="2000" dirty="0">
                        <a:solidFill>
                          <a:schemeClr val="tx2"/>
                        </a:solidFill>
                      </a:endParaRPr>
                    </a:p>
                  </a:txBody>
                  <a:tcPr anchor="ctr"/>
                </a:tc>
                <a:tc>
                  <a:txBody>
                    <a:bodyPr/>
                    <a:lstStyle/>
                    <a:p>
                      <a:r>
                        <a:rPr lang="en-US" sz="2000" dirty="0">
                          <a:solidFill>
                            <a:schemeClr val="tx2"/>
                          </a:solidFill>
                        </a:rPr>
                        <a:t>Statewide</a:t>
                      </a:r>
                      <a:r>
                        <a:rPr lang="en-US" sz="2000" baseline="0" dirty="0">
                          <a:solidFill>
                            <a:schemeClr val="tx2"/>
                          </a:solidFill>
                        </a:rPr>
                        <a:t> Agent Multiple-Employer Plan, but with separate accounts for each employer</a:t>
                      </a:r>
                      <a:endParaRPr lang="en-US" sz="2000" dirty="0">
                        <a:solidFill>
                          <a:schemeClr val="tx2"/>
                        </a:solidFill>
                      </a:endParaRPr>
                    </a:p>
                  </a:txBody>
                  <a:tcPr anchor="ctr"/>
                </a:tc>
                <a:extLst>
                  <a:ext uri="{0D108BD9-81ED-4DB2-BD59-A6C34878D82A}">
                    <a16:rowId xmlns:a16="http://schemas.microsoft.com/office/drawing/2014/main" val="10002"/>
                  </a:ext>
                </a:extLst>
              </a:tr>
              <a:tr h="1024686">
                <a:tc>
                  <a:txBody>
                    <a:bodyPr/>
                    <a:lstStyle/>
                    <a:p>
                      <a:r>
                        <a:rPr lang="en-US" sz="2000" b="1" dirty="0">
                          <a:solidFill>
                            <a:schemeClr val="tx2"/>
                          </a:solidFill>
                        </a:rPr>
                        <a:t>Cost-Sharing Multiple-Employer Plan – </a:t>
                      </a:r>
                    </a:p>
                    <a:p>
                      <a:r>
                        <a:rPr lang="en-US" sz="2000" b="0" dirty="0">
                          <a:solidFill>
                            <a:schemeClr val="tx2"/>
                          </a:solidFill>
                        </a:rPr>
                        <a:t>[Plan</a:t>
                      </a:r>
                      <a:r>
                        <a:rPr lang="en-US" sz="2000" b="0" baseline="0" dirty="0">
                          <a:solidFill>
                            <a:schemeClr val="tx2"/>
                          </a:solidFill>
                        </a:rPr>
                        <a:t> includes more than one employer – assets and benefits are pooled]</a:t>
                      </a:r>
                      <a:endParaRPr lang="en-US" sz="2000" b="0" dirty="0">
                        <a:solidFill>
                          <a:schemeClr val="tx2"/>
                        </a:solidFill>
                      </a:endParaRPr>
                    </a:p>
                  </a:txBody>
                  <a:tcPr anchor="ctr"/>
                </a:tc>
                <a:tc>
                  <a:txBody>
                    <a:bodyPr/>
                    <a:lstStyle/>
                    <a:p>
                      <a:r>
                        <a:rPr lang="en-US" sz="2000" dirty="0">
                          <a:solidFill>
                            <a:schemeClr val="tx2"/>
                          </a:solidFill>
                        </a:rPr>
                        <a:t>Countywide</a:t>
                      </a:r>
                      <a:r>
                        <a:rPr lang="en-US" sz="2000" baseline="0" dirty="0">
                          <a:solidFill>
                            <a:schemeClr val="tx2"/>
                          </a:solidFill>
                        </a:rPr>
                        <a:t> Employees Healthcare Plan (for the County and it’s separate municipalities)</a:t>
                      </a:r>
                      <a:endParaRPr lang="en-US" sz="2000" dirty="0">
                        <a:solidFill>
                          <a:schemeClr val="tx2"/>
                        </a:solidFill>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635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FACF5-90C2-4D11-B41A-C750DC5B2DF5}"/>
              </a:ext>
            </a:extLst>
          </p:cNvPr>
          <p:cNvSpPr>
            <a:spLocks noGrp="1"/>
          </p:cNvSpPr>
          <p:nvPr>
            <p:ph type="title"/>
          </p:nvPr>
        </p:nvSpPr>
        <p:spPr/>
        <p:txBody>
          <a:bodyPr/>
          <a:lstStyle/>
          <a:p>
            <a:r>
              <a:rPr lang="en-US"/>
              <a:t>Presenters</a:t>
            </a:r>
          </a:p>
        </p:txBody>
      </p:sp>
      <p:pic>
        <p:nvPicPr>
          <p:cNvPr id="18" name="Picture 17">
            <a:extLst>
              <a:ext uri="{FF2B5EF4-FFF2-40B4-BE49-F238E27FC236}">
                <a16:creationId xmlns:a16="http://schemas.microsoft.com/office/drawing/2014/main" id="{A46917CF-5336-499C-A7F1-FB07E19614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6264"/>
            <a:ext cx="12192000" cy="1371600"/>
          </a:xfrm>
          <a:prstGeom prst="rect">
            <a:avLst/>
          </a:prstGeom>
        </p:spPr>
      </p:pic>
      <p:sp>
        <p:nvSpPr>
          <p:cNvPr id="13" name="TextBox 12">
            <a:extLst>
              <a:ext uri="{FF2B5EF4-FFF2-40B4-BE49-F238E27FC236}">
                <a16:creationId xmlns:a16="http://schemas.microsoft.com/office/drawing/2014/main" id="{EA4DD525-B1ED-4185-996B-72B60007A943}"/>
              </a:ext>
            </a:extLst>
          </p:cNvPr>
          <p:cNvSpPr txBox="1"/>
          <p:nvPr/>
        </p:nvSpPr>
        <p:spPr>
          <a:xfrm>
            <a:off x="3505199" y="1716264"/>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Paul Kane</a:t>
            </a:r>
            <a:r>
              <a:rPr lang="en-US" sz="2000" dirty="0">
                <a:solidFill>
                  <a:schemeClr val="bg1"/>
                </a:solidFill>
              </a:rPr>
              <a:t>, CPA</a:t>
            </a:r>
            <a:br>
              <a:rPr lang="en-US" sz="2000" dirty="0">
                <a:solidFill>
                  <a:schemeClr val="bg1"/>
                </a:solidFill>
              </a:rPr>
            </a:br>
            <a:r>
              <a:rPr lang="en-US" sz="2000" dirty="0">
                <a:solidFill>
                  <a:schemeClr val="bg1"/>
                </a:solidFill>
              </a:rPr>
              <a:t>Assurance Partner</a:t>
            </a:r>
          </a:p>
          <a:p>
            <a:pPr defTabSz="1422400">
              <a:spcBef>
                <a:spcPct val="0"/>
              </a:spcBef>
            </a:pPr>
            <a:r>
              <a:rPr lang="en-US" sz="2000" dirty="0">
                <a:solidFill>
                  <a:schemeClr val="bg1"/>
                </a:solidFill>
              </a:rPr>
              <a:t>Denver, Colorado</a:t>
            </a:r>
          </a:p>
        </p:txBody>
      </p:sp>
      <p:pic>
        <p:nvPicPr>
          <p:cNvPr id="20" name="Picture 19" descr="Shape, icon&#10;&#10;Description automatically generated">
            <a:extLst>
              <a:ext uri="{FF2B5EF4-FFF2-40B4-BE49-F238E27FC236}">
                <a16:creationId xmlns:a16="http://schemas.microsoft.com/office/drawing/2014/main" id="{A30A7973-00F8-466C-A3C6-920596366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675" y="2226951"/>
            <a:ext cx="914400" cy="350227"/>
          </a:xfrm>
          <a:prstGeom prst="rect">
            <a:avLst/>
          </a:prstGeom>
        </p:spPr>
      </p:pic>
      <p:sp>
        <p:nvSpPr>
          <p:cNvPr id="28" name="TextBox 27">
            <a:extLst>
              <a:ext uri="{FF2B5EF4-FFF2-40B4-BE49-F238E27FC236}">
                <a16:creationId xmlns:a16="http://schemas.microsoft.com/office/drawing/2014/main" id="{96EA6953-8127-4BAE-9563-C0EBEC59ABD4}"/>
              </a:ext>
            </a:extLst>
          </p:cNvPr>
          <p:cNvSpPr txBox="1"/>
          <p:nvPr/>
        </p:nvSpPr>
        <p:spPr>
          <a:xfrm>
            <a:off x="3505199" y="4193457"/>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a:solidFill>
                  <a:schemeClr val="bg1"/>
                </a:solidFill>
              </a:rPr>
              <a:t>Russ Olson</a:t>
            </a:r>
            <a:br>
              <a:rPr lang="en-US" sz="2000">
                <a:solidFill>
                  <a:schemeClr val="bg1"/>
                </a:solidFill>
              </a:rPr>
            </a:br>
            <a:r>
              <a:rPr lang="en-US" sz="2000">
                <a:solidFill>
                  <a:schemeClr val="bg1"/>
                </a:solidFill>
              </a:rPr>
              <a:t>SD Auditor General</a:t>
            </a:r>
          </a:p>
        </p:txBody>
      </p:sp>
      <p:pic>
        <p:nvPicPr>
          <p:cNvPr id="2" name="Picture 1">
            <a:extLst>
              <a:ext uri="{FF2B5EF4-FFF2-40B4-BE49-F238E27FC236}">
                <a16:creationId xmlns:a16="http://schemas.microsoft.com/office/drawing/2014/main" id="{D69F66B6-7961-9B23-172F-73A989D5846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114800"/>
            <a:ext cx="12192000" cy="1371600"/>
          </a:xfrm>
          <a:prstGeom prst="rect">
            <a:avLst/>
          </a:prstGeom>
        </p:spPr>
      </p:pic>
      <p:pic>
        <p:nvPicPr>
          <p:cNvPr id="3" name="Picture 2" descr="Shape, icon&#10;&#10;Description automatically generated">
            <a:extLst>
              <a:ext uri="{FF2B5EF4-FFF2-40B4-BE49-F238E27FC236}">
                <a16:creationId xmlns:a16="http://schemas.microsoft.com/office/drawing/2014/main" id="{7C66CC29-8031-944A-9F6B-9FF4EACFA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343" y="4625486"/>
            <a:ext cx="914400" cy="350227"/>
          </a:xfrm>
          <a:prstGeom prst="rect">
            <a:avLst/>
          </a:prstGeom>
        </p:spPr>
      </p:pic>
      <p:sp>
        <p:nvSpPr>
          <p:cNvPr id="5" name="TextBox 4">
            <a:extLst>
              <a:ext uri="{FF2B5EF4-FFF2-40B4-BE49-F238E27FC236}">
                <a16:creationId xmlns:a16="http://schemas.microsoft.com/office/drawing/2014/main" id="{FEFCF3B5-768A-0D3D-E9E2-598EBD30D5E3}"/>
              </a:ext>
            </a:extLst>
          </p:cNvPr>
          <p:cNvSpPr txBox="1"/>
          <p:nvPr/>
        </p:nvSpPr>
        <p:spPr>
          <a:xfrm>
            <a:off x="3657600" y="4036143"/>
            <a:ext cx="8229600" cy="137160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2880" tIns="121920" rIns="121920" bIns="121920" numCol="1" spcCol="1270" anchor="ctr" anchorCtr="0">
            <a:noAutofit/>
          </a:bodyPr>
          <a:lstStyle/>
          <a:p>
            <a:pPr defTabSz="1422400">
              <a:spcBef>
                <a:spcPct val="0"/>
              </a:spcBef>
            </a:pPr>
            <a:r>
              <a:rPr lang="en-US" sz="2800" b="1" dirty="0">
                <a:solidFill>
                  <a:schemeClr val="bg1"/>
                </a:solidFill>
              </a:rPr>
              <a:t>Jill Morasko</a:t>
            </a:r>
            <a:r>
              <a:rPr lang="en-US" sz="2000" dirty="0">
                <a:solidFill>
                  <a:schemeClr val="bg1"/>
                </a:solidFill>
              </a:rPr>
              <a:t>, CPA</a:t>
            </a:r>
            <a:br>
              <a:rPr lang="en-US" sz="2000" dirty="0">
                <a:solidFill>
                  <a:schemeClr val="bg1"/>
                </a:solidFill>
              </a:rPr>
            </a:br>
            <a:r>
              <a:rPr lang="en-US" sz="2000" dirty="0">
                <a:solidFill>
                  <a:schemeClr val="bg1"/>
                </a:solidFill>
              </a:rPr>
              <a:t>Assurance Manager</a:t>
            </a:r>
          </a:p>
          <a:p>
            <a:pPr defTabSz="1422400">
              <a:spcBef>
                <a:spcPct val="0"/>
              </a:spcBef>
            </a:pPr>
            <a:r>
              <a:rPr lang="en-US" sz="2000" dirty="0">
                <a:solidFill>
                  <a:schemeClr val="bg1"/>
                </a:solidFill>
              </a:rPr>
              <a:t>Missoula, Montana</a:t>
            </a:r>
          </a:p>
        </p:txBody>
      </p:sp>
      <p:pic>
        <p:nvPicPr>
          <p:cNvPr id="7" name="Picture 6">
            <a:extLst>
              <a:ext uri="{FF2B5EF4-FFF2-40B4-BE49-F238E27FC236}">
                <a16:creationId xmlns:a16="http://schemas.microsoft.com/office/drawing/2014/main" id="{6AF3BDF8-C853-49FA-5BC3-978BC5DF3ED2}"/>
              </a:ext>
            </a:extLst>
          </p:cNvPr>
          <p:cNvPicPr>
            <a:picLocks noChangeAspect="1"/>
          </p:cNvPicPr>
          <p:nvPr/>
        </p:nvPicPr>
        <p:blipFill>
          <a:blip r:embed="rId4"/>
          <a:stretch>
            <a:fillRect/>
          </a:stretch>
        </p:blipFill>
        <p:spPr>
          <a:xfrm>
            <a:off x="1887086" y="3996553"/>
            <a:ext cx="1753716" cy="1765408"/>
          </a:xfrm>
          <a:prstGeom prst="rect">
            <a:avLst/>
          </a:prstGeom>
        </p:spPr>
      </p:pic>
      <p:pic>
        <p:nvPicPr>
          <p:cNvPr id="9" name="Picture 8">
            <a:extLst>
              <a:ext uri="{FF2B5EF4-FFF2-40B4-BE49-F238E27FC236}">
                <a16:creationId xmlns:a16="http://schemas.microsoft.com/office/drawing/2014/main" id="{5BE327BB-5AFA-68B9-FBD2-CAB0B98D803C}"/>
              </a:ext>
            </a:extLst>
          </p:cNvPr>
          <p:cNvPicPr>
            <a:picLocks noChangeAspect="1"/>
          </p:cNvPicPr>
          <p:nvPr/>
        </p:nvPicPr>
        <p:blipFill>
          <a:blip r:embed="rId5"/>
          <a:stretch>
            <a:fillRect/>
          </a:stretch>
        </p:blipFill>
        <p:spPr>
          <a:xfrm>
            <a:off x="1864484" y="1716264"/>
            <a:ext cx="1640715" cy="1384353"/>
          </a:xfrm>
          <a:prstGeom prst="rect">
            <a:avLst/>
          </a:prstGeom>
        </p:spPr>
      </p:pic>
    </p:spTree>
    <p:extLst>
      <p:ext uri="{BB962C8B-B14F-4D97-AF65-F5344CB8AC3E}">
        <p14:creationId xmlns:p14="http://schemas.microsoft.com/office/powerpoint/2010/main" val="385841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FYI – GASB’s Authoritative </a:t>
            </a:r>
            <a:r>
              <a:rPr lang="en-US" dirty="0" err="1"/>
              <a:t>LiteraturE</a:t>
            </a:r>
            <a:endParaRPr lang="en-US" dirty="0"/>
          </a:p>
        </p:txBody>
      </p:sp>
      <p:sp>
        <p:nvSpPr>
          <p:cNvPr id="30" name="Content Placeholder 3"/>
          <p:cNvSpPr>
            <a:spLocks noGrp="1"/>
          </p:cNvSpPr>
          <p:nvPr>
            <p:ph idx="13"/>
          </p:nvPr>
        </p:nvSpPr>
        <p:spPr>
          <a:xfrm>
            <a:off x="304800" y="1050324"/>
            <a:ext cx="5242560" cy="778476"/>
          </a:xfrm>
        </p:spPr>
        <p:txBody>
          <a:bodyPr>
            <a:normAutofit/>
          </a:bodyPr>
          <a:lstStyle/>
          <a:p>
            <a:r>
              <a:rPr lang="en-US" sz="3600" dirty="0"/>
              <a:t>GASB Statements</a:t>
            </a:r>
          </a:p>
        </p:txBody>
      </p:sp>
      <p:sp>
        <p:nvSpPr>
          <p:cNvPr id="31" name="Content Placeholder 4"/>
          <p:cNvSpPr txBox="1">
            <a:spLocks/>
          </p:cNvSpPr>
          <p:nvPr/>
        </p:nvSpPr>
        <p:spPr>
          <a:xfrm>
            <a:off x="304800" y="1828800"/>
            <a:ext cx="5242560" cy="4749800"/>
          </a:xfrm>
          <a:prstGeom prst="rect">
            <a:avLst/>
          </a:prstGeom>
        </p:spPr>
        <p:txBody>
          <a:bodyPr>
            <a:normAutofit/>
          </a:bodyPr>
          <a:lstStyle>
            <a:lvl1pPr marL="342900" indent="-342900" algn="l" defTabSz="685800" rtl="0" eaLnBrk="1" latinLnBrk="0" hangingPunct="1">
              <a:lnSpc>
                <a:spcPct val="100000"/>
              </a:lnSpc>
              <a:spcBef>
                <a:spcPts val="0"/>
              </a:spcBef>
              <a:spcAft>
                <a:spcPts val="1200"/>
              </a:spcAft>
              <a:buFont typeface="Arial" panose="020B0604020202020204" pitchFamily="34" charset="0"/>
              <a:buChar char="•"/>
              <a:defRPr sz="2400" kern="1200" spc="0" baseline="0">
                <a:solidFill>
                  <a:schemeClr val="tx2"/>
                </a:solidFill>
                <a:latin typeface="+mn-lt"/>
                <a:ea typeface="+mn-ea"/>
                <a:cs typeface="+mn-cs"/>
              </a:defRPr>
            </a:lvl1pPr>
            <a:lvl2pPr marL="685800" indent="-342900" algn="l" defTabSz="685800" rtl="0" eaLnBrk="1" latinLnBrk="0" hangingPunct="1">
              <a:lnSpc>
                <a:spcPct val="100000"/>
              </a:lnSpc>
              <a:spcBef>
                <a:spcPts val="0"/>
              </a:spcBef>
              <a:spcAft>
                <a:spcPts val="1200"/>
              </a:spcAft>
              <a:buFont typeface="Arial" panose="020B0604020202020204" pitchFamily="34" charset="0"/>
              <a:buChar char="•"/>
              <a:defRPr sz="2000" kern="1200" spc="0" baseline="0">
                <a:solidFill>
                  <a:schemeClr val="tx2"/>
                </a:solidFill>
                <a:latin typeface="+mn-lt"/>
                <a:ea typeface="+mn-ea"/>
                <a:cs typeface="+mn-cs"/>
              </a:defRPr>
            </a:lvl2pPr>
            <a:lvl3pPr marL="971550" indent="-285750" algn="l" defTabSz="685800" rtl="0" eaLnBrk="1" latinLnBrk="0" hangingPunct="1">
              <a:lnSpc>
                <a:spcPct val="100000"/>
              </a:lnSpc>
              <a:spcBef>
                <a:spcPts val="0"/>
              </a:spcBef>
              <a:spcAft>
                <a:spcPts val="1200"/>
              </a:spcAft>
              <a:buFont typeface="Arial" panose="020B0604020202020204" pitchFamily="34" charset="0"/>
              <a:buChar char="•"/>
              <a:defRPr sz="1800" kern="1200" spc="0" baseline="0">
                <a:solidFill>
                  <a:schemeClr val="tx2"/>
                </a:solidFill>
                <a:latin typeface="+mn-lt"/>
                <a:ea typeface="+mn-ea"/>
                <a:cs typeface="+mn-cs"/>
              </a:defRPr>
            </a:lvl3pPr>
            <a:lvl4pPr marL="13144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4pPr>
            <a:lvl5pPr marL="1657350" indent="-285750" algn="l" defTabSz="685800" rtl="0" eaLnBrk="1" latinLnBrk="0" hangingPunct="1">
              <a:lnSpc>
                <a:spcPct val="100000"/>
              </a:lnSpc>
              <a:spcBef>
                <a:spcPts val="0"/>
              </a:spcBef>
              <a:spcAft>
                <a:spcPts val="1200"/>
              </a:spcAft>
              <a:buFont typeface="Arial" panose="020B0604020202020204" pitchFamily="34" charset="0"/>
              <a:buChar char="•"/>
              <a:defRPr sz="1600" kern="1200" spc="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en-US" dirty="0"/>
              <a:t>GASB-74  (OPEB Plans)</a:t>
            </a:r>
          </a:p>
          <a:p>
            <a:pPr>
              <a:lnSpc>
                <a:spcPct val="110000"/>
              </a:lnSpc>
            </a:pPr>
            <a:r>
              <a:rPr lang="en-US" dirty="0"/>
              <a:t>GASB-75  (OPEB Employers)</a:t>
            </a:r>
          </a:p>
          <a:p>
            <a:pPr>
              <a:lnSpc>
                <a:spcPct val="110000"/>
              </a:lnSpc>
            </a:pPr>
            <a:r>
              <a:rPr lang="en-US" dirty="0"/>
              <a:t>GASB-85  (Omnibus)</a:t>
            </a:r>
          </a:p>
          <a:p>
            <a:pPr>
              <a:lnSpc>
                <a:spcPct val="110000"/>
              </a:lnSpc>
            </a:pPr>
            <a:r>
              <a:rPr lang="en-US" i="1" dirty="0"/>
              <a:t>Implementation Guide 2017-1</a:t>
            </a:r>
            <a:r>
              <a:rPr lang="en-US" dirty="0"/>
              <a:t> (Plans)</a:t>
            </a:r>
          </a:p>
          <a:p>
            <a:pPr>
              <a:lnSpc>
                <a:spcPct val="110000"/>
              </a:lnSpc>
            </a:pPr>
            <a:r>
              <a:rPr lang="en-US" i="1" dirty="0"/>
              <a:t>Implementation Guide 2017-3 </a:t>
            </a:r>
            <a:r>
              <a:rPr lang="en-US" dirty="0"/>
              <a:t>(Employers)</a:t>
            </a:r>
          </a:p>
          <a:p>
            <a:pPr>
              <a:lnSpc>
                <a:spcPct val="110000"/>
              </a:lnSpc>
            </a:pPr>
            <a:r>
              <a:rPr lang="en-US" i="1" dirty="0"/>
              <a:t>Implementation Guide 2018-1</a:t>
            </a:r>
            <a:endParaRPr lang="en-US" dirty="0"/>
          </a:p>
          <a:p>
            <a:pPr>
              <a:lnSpc>
                <a:spcPct val="110000"/>
              </a:lnSpc>
            </a:pPr>
            <a:r>
              <a:rPr lang="en-US" dirty="0"/>
              <a:t>(Additional Questions and Answers)</a:t>
            </a:r>
            <a:endParaRPr lang="en-US" i="1" dirty="0"/>
          </a:p>
        </p:txBody>
      </p:sp>
      <p:sp>
        <p:nvSpPr>
          <p:cNvPr id="32" name="Content Placeholder 5"/>
          <p:cNvSpPr>
            <a:spLocks noGrp="1"/>
          </p:cNvSpPr>
          <p:nvPr>
            <p:ph idx="15"/>
          </p:nvPr>
        </p:nvSpPr>
        <p:spPr>
          <a:xfrm>
            <a:off x="6139543" y="1050324"/>
            <a:ext cx="5242560" cy="778476"/>
          </a:xfrm>
        </p:spPr>
        <p:txBody>
          <a:bodyPr>
            <a:normAutofit/>
          </a:bodyPr>
          <a:lstStyle/>
          <a:p>
            <a:r>
              <a:rPr lang="en-US" sz="3600" dirty="0"/>
              <a:t>GASB</a:t>
            </a:r>
            <a:r>
              <a:rPr lang="en-US" sz="3600" i="1" dirty="0"/>
              <a:t> Codification sections</a:t>
            </a:r>
            <a:endParaRPr lang="en-US" sz="3600" dirty="0"/>
          </a:p>
        </p:txBody>
      </p:sp>
      <p:sp>
        <p:nvSpPr>
          <p:cNvPr id="33" name="Content Placeholder 6"/>
          <p:cNvSpPr>
            <a:spLocks noGrp="1"/>
          </p:cNvSpPr>
          <p:nvPr>
            <p:ph idx="16"/>
          </p:nvPr>
        </p:nvSpPr>
        <p:spPr>
          <a:xfrm>
            <a:off x="6139542" y="1828800"/>
            <a:ext cx="5747657" cy="4749800"/>
          </a:xfrm>
        </p:spPr>
        <p:txBody>
          <a:bodyPr>
            <a:normAutofit/>
          </a:bodyPr>
          <a:lstStyle/>
          <a:p>
            <a:pPr>
              <a:lnSpc>
                <a:spcPct val="110000"/>
              </a:lnSpc>
            </a:pPr>
            <a:r>
              <a:rPr lang="en-US" dirty="0">
                <a:solidFill>
                  <a:schemeClr val="tx2"/>
                </a:solidFill>
              </a:rPr>
              <a:t>Po50 – DB OPEB Plans</a:t>
            </a:r>
          </a:p>
          <a:p>
            <a:pPr>
              <a:lnSpc>
                <a:spcPct val="110000"/>
              </a:lnSpc>
            </a:pPr>
            <a:r>
              <a:rPr lang="en-US" dirty="0">
                <a:solidFill>
                  <a:schemeClr val="tx2"/>
                </a:solidFill>
              </a:rPr>
              <a:t>Po51 – DC OPEB Plans</a:t>
            </a:r>
          </a:p>
          <a:p>
            <a:pPr>
              <a:lnSpc>
                <a:spcPct val="110000"/>
              </a:lnSpc>
            </a:pPr>
            <a:r>
              <a:rPr lang="en-US" dirty="0">
                <a:solidFill>
                  <a:schemeClr val="tx2"/>
                </a:solidFill>
              </a:rPr>
              <a:t>P50 – Employer Reporting DB / Trust</a:t>
            </a:r>
          </a:p>
          <a:p>
            <a:pPr>
              <a:lnSpc>
                <a:spcPct val="110000"/>
              </a:lnSpc>
            </a:pPr>
            <a:r>
              <a:rPr lang="en-US" dirty="0">
                <a:solidFill>
                  <a:schemeClr val="tx2"/>
                </a:solidFill>
              </a:rPr>
              <a:t>P51 –  Employer Reporting DC / Trust</a:t>
            </a:r>
          </a:p>
          <a:p>
            <a:pPr>
              <a:lnSpc>
                <a:spcPct val="110000"/>
              </a:lnSpc>
            </a:pPr>
            <a:r>
              <a:rPr lang="en-US" dirty="0">
                <a:solidFill>
                  <a:schemeClr val="tx2"/>
                </a:solidFill>
              </a:rPr>
              <a:t>P52 – Employer Reporting DB / </a:t>
            </a:r>
            <a:r>
              <a:rPr lang="en-US" b="1" i="1" dirty="0">
                <a:solidFill>
                  <a:schemeClr val="tx2"/>
                </a:solidFill>
              </a:rPr>
              <a:t>No Trust</a:t>
            </a:r>
          </a:p>
          <a:p>
            <a:pPr>
              <a:lnSpc>
                <a:spcPct val="110000"/>
              </a:lnSpc>
            </a:pPr>
            <a:r>
              <a:rPr lang="en-US" dirty="0">
                <a:solidFill>
                  <a:schemeClr val="tx2"/>
                </a:solidFill>
              </a:rPr>
              <a:t>P53 – Employer Reporting DB / If assets accumulated, </a:t>
            </a:r>
            <a:r>
              <a:rPr lang="en-US" b="1" i="1" dirty="0">
                <a:solidFill>
                  <a:schemeClr val="tx2"/>
                </a:solidFill>
              </a:rPr>
              <a:t>but No Trust</a:t>
            </a:r>
          </a:p>
          <a:p>
            <a:pPr>
              <a:lnSpc>
                <a:spcPct val="110000"/>
              </a:lnSpc>
            </a:pPr>
            <a:r>
              <a:rPr lang="en-US" dirty="0">
                <a:solidFill>
                  <a:schemeClr val="tx2"/>
                </a:solidFill>
              </a:rPr>
              <a:t>P54 – Employer Reporting DC / </a:t>
            </a:r>
            <a:r>
              <a:rPr lang="en-US" b="1" i="1" dirty="0">
                <a:solidFill>
                  <a:schemeClr val="tx2"/>
                </a:solidFill>
              </a:rPr>
              <a:t>No Trust</a:t>
            </a:r>
          </a:p>
        </p:txBody>
      </p:sp>
    </p:spTree>
    <p:extLst>
      <p:ext uri="{BB962C8B-B14F-4D97-AF65-F5344CB8AC3E}">
        <p14:creationId xmlns:p14="http://schemas.microsoft.com/office/powerpoint/2010/main" val="3659672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Big Deals for OPEB Employers</a:t>
            </a:r>
          </a:p>
        </p:txBody>
      </p:sp>
      <p:sp>
        <p:nvSpPr>
          <p:cNvPr id="3" name="Content Placeholder 2"/>
          <p:cNvSpPr>
            <a:spLocks noGrp="1"/>
          </p:cNvSpPr>
          <p:nvPr>
            <p:ph idx="1"/>
          </p:nvPr>
        </p:nvSpPr>
        <p:spPr>
          <a:xfrm>
            <a:off x="304800" y="1227138"/>
            <a:ext cx="11582400" cy="5211762"/>
          </a:xfrm>
        </p:spPr>
        <p:txBody>
          <a:bodyPr>
            <a:normAutofit/>
          </a:bodyPr>
          <a:lstStyle/>
          <a:p>
            <a:r>
              <a:rPr lang="en-US" sz="2800" dirty="0"/>
              <a:t>GASB-75 replaces all provisions of GASB-45 (and 57) as applicable:</a:t>
            </a:r>
          </a:p>
          <a:p>
            <a:pPr lvl="1"/>
            <a:r>
              <a:rPr lang="en-US" sz="2400" dirty="0"/>
              <a:t>Discount rate will no longer be blended like GASB-45 – for most employers that are not funded, AA bond index rate like GASB-68 (may be a benefit by the way…).</a:t>
            </a:r>
          </a:p>
          <a:p>
            <a:pPr lvl="1"/>
            <a:r>
              <a:rPr lang="en-US" sz="2400" dirty="0"/>
              <a:t>OPEB expense will likely be more volatile due to funding levels.</a:t>
            </a:r>
          </a:p>
          <a:p>
            <a:pPr lvl="1"/>
            <a:r>
              <a:rPr lang="en-US" sz="2400" dirty="0"/>
              <a:t>Slightly different terminology (Normal Cost = Service Cost).</a:t>
            </a:r>
          </a:p>
          <a:p>
            <a:pPr lvl="1"/>
            <a:r>
              <a:rPr lang="en-US" sz="2400" dirty="0"/>
              <a:t>Nearly all other aspects similar to GASB-68 as amended.</a:t>
            </a:r>
          </a:p>
          <a:p>
            <a:pPr lvl="1"/>
            <a:r>
              <a:rPr lang="en-US" sz="2400" dirty="0"/>
              <a:t>Note disclosure and RSI all replaced upon implementation.</a:t>
            </a:r>
          </a:p>
          <a:p>
            <a:pPr lvl="1"/>
            <a:r>
              <a:rPr lang="en-US" sz="2400" dirty="0"/>
              <a:t>Beginning balance restatement required like GASB-68.</a:t>
            </a:r>
          </a:p>
        </p:txBody>
      </p:sp>
    </p:spTree>
    <p:extLst>
      <p:ext uri="{BB962C8B-B14F-4D97-AF65-F5344CB8AC3E}">
        <p14:creationId xmlns:p14="http://schemas.microsoft.com/office/powerpoint/2010/main" val="24961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11582400" cy="914400"/>
          </a:xfrm>
        </p:spPr>
        <p:txBody>
          <a:bodyPr>
            <a:normAutofit/>
          </a:bodyPr>
          <a:lstStyle/>
          <a:p>
            <a:r>
              <a:rPr lang="en-US" dirty="0"/>
              <a:t>Additional Big Deals for OPEB Employers</a:t>
            </a:r>
          </a:p>
        </p:txBody>
      </p:sp>
      <p:sp>
        <p:nvSpPr>
          <p:cNvPr id="5" name="Content Placeholder 4"/>
          <p:cNvSpPr>
            <a:spLocks noGrp="1"/>
          </p:cNvSpPr>
          <p:nvPr>
            <p:ph idx="1"/>
          </p:nvPr>
        </p:nvSpPr>
        <p:spPr>
          <a:xfrm>
            <a:off x="304800" y="1189038"/>
            <a:ext cx="11582400" cy="5491162"/>
          </a:xfrm>
        </p:spPr>
        <p:txBody>
          <a:bodyPr>
            <a:normAutofit/>
          </a:bodyPr>
          <a:lstStyle/>
          <a:p>
            <a:r>
              <a:rPr lang="en-US" sz="3200" dirty="0"/>
              <a:t>Revision of recognition, measurement, disclosure for </a:t>
            </a:r>
            <a:r>
              <a:rPr lang="en-US" sz="3200" b="1" dirty="0"/>
              <a:t>all</a:t>
            </a:r>
            <a:r>
              <a:rPr lang="en-US" sz="3200" dirty="0"/>
              <a:t> employers (GASB-45, 57):</a:t>
            </a:r>
          </a:p>
          <a:p>
            <a:pPr lvl="1"/>
            <a:r>
              <a:rPr lang="en-US" sz="2800" dirty="0"/>
              <a:t>Net OPEB Liability (NOL) =</a:t>
            </a:r>
          </a:p>
          <a:p>
            <a:pPr lvl="2"/>
            <a:r>
              <a:rPr lang="en-US" sz="2400" dirty="0"/>
              <a:t>OPEB Fiduciary Net Position (allocated or direct) less;</a:t>
            </a:r>
          </a:p>
          <a:p>
            <a:pPr lvl="2"/>
            <a:r>
              <a:rPr lang="en-US" sz="2400" dirty="0"/>
              <a:t>Total OPEB liability.</a:t>
            </a:r>
          </a:p>
          <a:p>
            <a:pPr lvl="1"/>
            <a:r>
              <a:rPr lang="en-US" sz="2800" dirty="0"/>
              <a:t>Recognized in full accrual financial statements.</a:t>
            </a:r>
          </a:p>
          <a:p>
            <a:pPr lvl="1"/>
            <a:r>
              <a:rPr lang="en-US" sz="2800" dirty="0"/>
              <a:t>Changes in liability:</a:t>
            </a:r>
          </a:p>
          <a:p>
            <a:pPr lvl="2"/>
            <a:r>
              <a:rPr lang="en-US" sz="2400" dirty="0"/>
              <a:t>Expense in period.</a:t>
            </a:r>
          </a:p>
          <a:p>
            <a:pPr lvl="2"/>
            <a:r>
              <a:rPr lang="en-US" sz="2400" dirty="0"/>
              <a:t>Other elements include deferred outflows / inflows of resources with expense recognized over defined future periods.</a:t>
            </a:r>
          </a:p>
        </p:txBody>
      </p:sp>
    </p:spTree>
    <p:extLst>
      <p:ext uri="{BB962C8B-B14F-4D97-AF65-F5344CB8AC3E}">
        <p14:creationId xmlns:p14="http://schemas.microsoft.com/office/powerpoint/2010/main" val="807756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Additional Big Deals for OPEB Employers</a:t>
            </a:r>
          </a:p>
        </p:txBody>
      </p:sp>
      <p:graphicFrame>
        <p:nvGraphicFramePr>
          <p:cNvPr id="6" name="Content Placeholder 5">
            <a:extLst>
              <a:ext uri="{FF2B5EF4-FFF2-40B4-BE49-F238E27FC236}">
                <a16:creationId xmlns:a16="http://schemas.microsoft.com/office/drawing/2014/main" id="{C6ED141F-F571-956E-8EB5-149B802BB0DC}"/>
              </a:ext>
            </a:extLst>
          </p:cNvPr>
          <p:cNvGraphicFramePr>
            <a:graphicFrameLocks noGrp="1"/>
          </p:cNvGraphicFramePr>
          <p:nvPr>
            <p:ph idx="1"/>
            <p:extLst>
              <p:ext uri="{D42A27DB-BD31-4B8C-83A1-F6EECF244321}">
                <p14:modId xmlns:p14="http://schemas.microsoft.com/office/powerpoint/2010/main" val="43332515"/>
              </p:ext>
            </p:extLst>
          </p:nvPr>
        </p:nvGraphicFramePr>
        <p:xfrm>
          <a:off x="304800" y="1189038"/>
          <a:ext cx="11582400" cy="497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604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lstStyle/>
          <a:p>
            <a:r>
              <a:rPr lang="en-US" dirty="0"/>
              <a:t>OPEB</a:t>
            </a:r>
          </a:p>
        </p:txBody>
      </p:sp>
      <p:sp>
        <p:nvSpPr>
          <p:cNvPr id="3" name="Content Placeholder 2"/>
          <p:cNvSpPr>
            <a:spLocks noGrp="1"/>
          </p:cNvSpPr>
          <p:nvPr>
            <p:ph idx="1"/>
          </p:nvPr>
        </p:nvSpPr>
        <p:spPr>
          <a:xfrm>
            <a:off x="304253" y="1188720"/>
            <a:ext cx="11582400" cy="5212080"/>
          </a:xfrm>
        </p:spPr>
        <p:txBody>
          <a:bodyPr>
            <a:normAutofit/>
          </a:bodyPr>
          <a:lstStyle/>
          <a:p>
            <a:r>
              <a:rPr lang="en-US" sz="3200" dirty="0"/>
              <a:t>Liability measured either:</a:t>
            </a:r>
          </a:p>
          <a:p>
            <a:pPr lvl="1"/>
            <a:r>
              <a:rPr lang="en-US" sz="2800" dirty="0"/>
              <a:t>Employer fiscal year end.</a:t>
            </a:r>
          </a:p>
          <a:p>
            <a:pPr lvl="1"/>
            <a:r>
              <a:rPr lang="en-US" sz="2800" dirty="0"/>
              <a:t>Measurement date of NOL:</a:t>
            </a:r>
          </a:p>
          <a:p>
            <a:pPr lvl="2"/>
            <a:r>
              <a:rPr lang="en-US" sz="2400" dirty="0"/>
              <a:t>As of a date no earlier than end of prior fiscal year;</a:t>
            </a:r>
          </a:p>
          <a:p>
            <a:pPr lvl="2"/>
            <a:r>
              <a:rPr lang="en-US" sz="2400" dirty="0"/>
              <a:t>Liability / plan net position as of the same date.</a:t>
            </a:r>
          </a:p>
          <a:p>
            <a:r>
              <a:rPr lang="en-US" sz="3200" dirty="0"/>
              <a:t>Actuarial valuation date of total OPEB liability (TOL):</a:t>
            </a:r>
          </a:p>
          <a:p>
            <a:pPr lvl="1"/>
            <a:r>
              <a:rPr lang="en-US" sz="2800" dirty="0"/>
              <a:t>If not measurement date – same provisions as pensions apply (30 months + 1 day) prior to FYE.</a:t>
            </a:r>
          </a:p>
          <a:p>
            <a:pPr lvl="1"/>
            <a:r>
              <a:rPr lang="en-US" sz="2800" dirty="0"/>
              <a:t>Must be at least biennially with more frequent encouraged.</a:t>
            </a:r>
          </a:p>
        </p:txBody>
      </p:sp>
    </p:spTree>
    <p:extLst>
      <p:ext uri="{BB962C8B-B14F-4D97-AF65-F5344CB8AC3E}">
        <p14:creationId xmlns:p14="http://schemas.microsoft.com/office/powerpoint/2010/main" val="71415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OPEB</a:t>
            </a:r>
          </a:p>
        </p:txBody>
      </p:sp>
      <p:graphicFrame>
        <p:nvGraphicFramePr>
          <p:cNvPr id="6" name="Content Placeholder 5">
            <a:extLst>
              <a:ext uri="{FF2B5EF4-FFF2-40B4-BE49-F238E27FC236}">
                <a16:creationId xmlns:a16="http://schemas.microsoft.com/office/drawing/2014/main" id="{72A243C0-19D4-70E9-1E20-55BE18360A40}"/>
              </a:ext>
            </a:extLst>
          </p:cNvPr>
          <p:cNvGraphicFramePr>
            <a:graphicFrameLocks noGrp="1"/>
          </p:cNvGraphicFramePr>
          <p:nvPr>
            <p:ph idx="1"/>
            <p:extLst>
              <p:ext uri="{D42A27DB-BD31-4B8C-83A1-F6EECF244321}">
                <p14:modId xmlns:p14="http://schemas.microsoft.com/office/powerpoint/2010/main" val="3865017357"/>
              </p:ext>
            </p:extLst>
          </p:nvPr>
        </p:nvGraphicFramePr>
        <p:xfrm>
          <a:off x="304800" y="1189038"/>
          <a:ext cx="11582400" cy="433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424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lstStyle/>
          <a:p>
            <a:r>
              <a:rPr lang="en-US" dirty="0"/>
              <a:t>OPEB</a:t>
            </a:r>
          </a:p>
        </p:txBody>
      </p:sp>
      <p:sp>
        <p:nvSpPr>
          <p:cNvPr id="3" name="Content Placeholder 2"/>
          <p:cNvSpPr>
            <a:spLocks noGrp="1"/>
          </p:cNvSpPr>
          <p:nvPr>
            <p:ph idx="1"/>
          </p:nvPr>
        </p:nvSpPr>
        <p:spPr>
          <a:xfrm>
            <a:off x="304253" y="1188720"/>
            <a:ext cx="11582400" cy="5212080"/>
          </a:xfrm>
        </p:spPr>
        <p:txBody>
          <a:bodyPr>
            <a:normAutofit/>
          </a:bodyPr>
          <a:lstStyle/>
          <a:p>
            <a:r>
              <a:rPr lang="en-US" sz="3200" b="1" dirty="0">
                <a:solidFill>
                  <a:srgbClr val="FF0000"/>
                </a:solidFill>
              </a:rPr>
              <a:t>Non-trust</a:t>
            </a:r>
            <a:r>
              <a:rPr lang="en-US" sz="3200" dirty="0"/>
              <a:t> provisions – most common:</a:t>
            </a:r>
          </a:p>
          <a:p>
            <a:pPr lvl="1"/>
            <a:r>
              <a:rPr lang="en-US" sz="2800" dirty="0"/>
              <a:t>Again - Likely no assets, so Total OPEB Liability reported.</a:t>
            </a:r>
          </a:p>
          <a:p>
            <a:pPr lvl="1"/>
            <a:r>
              <a:rPr lang="en-US" sz="2800" dirty="0"/>
              <a:t>Agent employers similar (all liability reported on employers books).</a:t>
            </a:r>
          </a:p>
          <a:p>
            <a:r>
              <a:rPr lang="en-US" sz="3200" dirty="0"/>
              <a:t>Other stuff similar to pensions:</a:t>
            </a:r>
          </a:p>
          <a:p>
            <a:pPr lvl="1"/>
            <a:r>
              <a:rPr lang="en-US" sz="2800" dirty="0"/>
              <a:t>RSI.</a:t>
            </a:r>
          </a:p>
          <a:p>
            <a:pPr lvl="1"/>
            <a:r>
              <a:rPr lang="en-US" sz="2800" dirty="0"/>
              <a:t>Transition provisions / restatement of beginning balances.</a:t>
            </a:r>
          </a:p>
          <a:p>
            <a:pPr lvl="1"/>
            <a:r>
              <a:rPr lang="en-US" sz="2800" dirty="0"/>
              <a:t>Exception for </a:t>
            </a:r>
            <a:r>
              <a:rPr lang="en-US" sz="2800" b="1" dirty="0"/>
              <a:t>employer</a:t>
            </a:r>
            <a:r>
              <a:rPr lang="en-US" sz="2800" dirty="0"/>
              <a:t> contributions subsequent to measurement date always deferred outflows of resources.</a:t>
            </a:r>
          </a:p>
        </p:txBody>
      </p:sp>
    </p:spTree>
    <p:extLst>
      <p:ext uri="{BB962C8B-B14F-4D97-AF65-F5344CB8AC3E}">
        <p14:creationId xmlns:p14="http://schemas.microsoft.com/office/powerpoint/2010/main" val="2139357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What goes into the annual financial report?</a:t>
            </a:r>
          </a:p>
        </p:txBody>
      </p:sp>
      <p:sp>
        <p:nvSpPr>
          <p:cNvPr id="30" name="Content Placeholder 3"/>
          <p:cNvSpPr>
            <a:spLocks noGrp="1"/>
          </p:cNvSpPr>
          <p:nvPr>
            <p:ph idx="13"/>
          </p:nvPr>
        </p:nvSpPr>
        <p:spPr>
          <a:xfrm>
            <a:off x="304800" y="1079500"/>
            <a:ext cx="5242560" cy="1104900"/>
          </a:xfrm>
        </p:spPr>
        <p:txBody>
          <a:bodyPr>
            <a:noAutofit/>
          </a:bodyPr>
          <a:lstStyle/>
          <a:p>
            <a:pPr>
              <a:lnSpc>
                <a:spcPct val="100000"/>
              </a:lnSpc>
            </a:pPr>
            <a:r>
              <a:rPr lang="en-US" sz="3200" dirty="0">
                <a:latin typeface="+mj-lt"/>
              </a:rPr>
              <a:t>Government-wide / accrual basis Statements</a:t>
            </a:r>
          </a:p>
        </p:txBody>
      </p:sp>
      <p:sp>
        <p:nvSpPr>
          <p:cNvPr id="31" name="Content Placeholder 4"/>
          <p:cNvSpPr>
            <a:spLocks noGrp="1"/>
          </p:cNvSpPr>
          <p:nvPr>
            <p:ph idx="14"/>
          </p:nvPr>
        </p:nvSpPr>
        <p:spPr>
          <a:xfrm>
            <a:off x="304800" y="2184400"/>
            <a:ext cx="5242560" cy="4389120"/>
          </a:xfrm>
        </p:spPr>
        <p:txBody>
          <a:bodyPr>
            <a:normAutofit/>
          </a:bodyPr>
          <a:lstStyle/>
          <a:p>
            <a:pPr marL="571500" indent="-571500">
              <a:buFont typeface="Arial" panose="020B0604020202020204" pitchFamily="34" charset="0"/>
              <a:buChar char="•"/>
            </a:pPr>
            <a:r>
              <a:rPr lang="en-US" sz="3200" dirty="0">
                <a:solidFill>
                  <a:schemeClr val="tx2"/>
                </a:solidFill>
              </a:rPr>
              <a:t>Net OPEB liability (if Trust) (Otherwise TOL).</a:t>
            </a:r>
          </a:p>
          <a:p>
            <a:pPr marL="571500" indent="-571500">
              <a:buFont typeface="Arial" panose="020B0604020202020204" pitchFamily="34" charset="0"/>
              <a:buChar char="•"/>
            </a:pPr>
            <a:r>
              <a:rPr lang="en-US" sz="3200" dirty="0">
                <a:solidFill>
                  <a:schemeClr val="tx2"/>
                </a:solidFill>
              </a:rPr>
              <a:t>Deferred inflows / outflows of resources.</a:t>
            </a:r>
          </a:p>
          <a:p>
            <a:pPr marL="571500" indent="-571500">
              <a:buFont typeface="Arial" panose="020B0604020202020204" pitchFamily="34" charset="0"/>
              <a:buChar char="•"/>
            </a:pPr>
            <a:r>
              <a:rPr lang="en-US" sz="3200" dirty="0">
                <a:solidFill>
                  <a:schemeClr val="tx2"/>
                </a:solidFill>
              </a:rPr>
              <a:t>OPEB expense allocated to programs / functions.</a:t>
            </a:r>
          </a:p>
        </p:txBody>
      </p:sp>
      <p:sp>
        <p:nvSpPr>
          <p:cNvPr id="32" name="Content Placeholder 5"/>
          <p:cNvSpPr>
            <a:spLocks noGrp="1"/>
          </p:cNvSpPr>
          <p:nvPr>
            <p:ph idx="15"/>
          </p:nvPr>
        </p:nvSpPr>
        <p:spPr>
          <a:xfrm>
            <a:off x="6263110" y="1106504"/>
            <a:ext cx="5242560" cy="948276"/>
          </a:xfrm>
        </p:spPr>
        <p:txBody>
          <a:bodyPr>
            <a:normAutofit/>
          </a:bodyPr>
          <a:lstStyle/>
          <a:p>
            <a:r>
              <a:rPr lang="en-US" sz="3200" dirty="0">
                <a:latin typeface="+mj-lt"/>
              </a:rPr>
              <a:t>Governmental funds</a:t>
            </a:r>
          </a:p>
        </p:txBody>
      </p:sp>
      <p:sp>
        <p:nvSpPr>
          <p:cNvPr id="33" name="Content Placeholder 6"/>
          <p:cNvSpPr>
            <a:spLocks noGrp="1"/>
          </p:cNvSpPr>
          <p:nvPr>
            <p:ph idx="16"/>
          </p:nvPr>
        </p:nvSpPr>
        <p:spPr>
          <a:xfrm>
            <a:off x="6139542" y="2184400"/>
            <a:ext cx="5747657" cy="4389120"/>
          </a:xfrm>
        </p:spPr>
        <p:txBody>
          <a:bodyPr>
            <a:normAutofit/>
          </a:bodyPr>
          <a:lstStyle/>
          <a:p>
            <a:pPr marL="457200" indent="-457200">
              <a:buFont typeface="Arial" panose="020B0604020202020204" pitchFamily="34" charset="0"/>
              <a:buChar char="•"/>
            </a:pPr>
            <a:r>
              <a:rPr lang="en-US" sz="3200" dirty="0">
                <a:solidFill>
                  <a:schemeClr val="tx2"/>
                </a:solidFill>
              </a:rPr>
              <a:t>Payable to OPEB plan for contributions </a:t>
            </a:r>
            <a:r>
              <a:rPr lang="en-US" sz="3200" i="1" dirty="0">
                <a:solidFill>
                  <a:schemeClr val="tx2"/>
                </a:solidFill>
              </a:rPr>
              <a:t>normally due and payable</a:t>
            </a:r>
            <a:r>
              <a:rPr lang="en-US" sz="3200" dirty="0">
                <a:solidFill>
                  <a:schemeClr val="tx2"/>
                </a:solidFill>
              </a:rPr>
              <a:t> but not made prior to FYE.</a:t>
            </a:r>
          </a:p>
          <a:p>
            <a:pPr marL="457200" indent="-457200">
              <a:buFont typeface="Arial" panose="020B0604020202020204" pitchFamily="34" charset="0"/>
              <a:buChar char="•"/>
            </a:pPr>
            <a:r>
              <a:rPr lang="en-US" sz="3200" dirty="0">
                <a:solidFill>
                  <a:schemeClr val="tx2"/>
                </a:solidFill>
              </a:rPr>
              <a:t>OPEB Expenditures (amounts normally due and payable).</a:t>
            </a:r>
          </a:p>
          <a:p>
            <a:pPr marL="457200" indent="-457200">
              <a:buFont typeface="Arial" panose="020B0604020202020204" pitchFamily="34" charset="0"/>
              <a:buChar char="•"/>
            </a:pPr>
            <a:r>
              <a:rPr lang="en-US" sz="3200" dirty="0" err="1">
                <a:solidFill>
                  <a:schemeClr val="tx2"/>
                </a:solidFill>
              </a:rPr>
              <a:t>Nonemployer</a:t>
            </a:r>
            <a:r>
              <a:rPr lang="en-US" sz="3200" dirty="0">
                <a:solidFill>
                  <a:schemeClr val="tx2"/>
                </a:solidFill>
              </a:rPr>
              <a:t> contributions.</a:t>
            </a:r>
          </a:p>
        </p:txBody>
      </p:sp>
    </p:spTree>
    <p:extLst>
      <p:ext uri="{BB962C8B-B14F-4D97-AF65-F5344CB8AC3E}">
        <p14:creationId xmlns:p14="http://schemas.microsoft.com/office/powerpoint/2010/main" val="406902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0"/>
            <a:ext cx="11582400" cy="914400"/>
          </a:xfrm>
        </p:spPr>
        <p:txBody>
          <a:bodyPr/>
          <a:lstStyle/>
          <a:p>
            <a:r>
              <a:rPr lang="en-US" dirty="0"/>
              <a:t>EMPLOYER NOTE DISCLOSURES DIFFER BY PLAN TYPE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85745602"/>
              </p:ext>
            </p:extLst>
          </p:nvPr>
        </p:nvGraphicFramePr>
        <p:xfrm>
          <a:off x="304801" y="1189038"/>
          <a:ext cx="9156700" cy="5400062"/>
        </p:xfrm>
        <a:graphic>
          <a:graphicData uri="http://schemas.openxmlformats.org/drawingml/2006/table">
            <a:tbl>
              <a:tblPr firstRow="1" bandRow="1">
                <a:tableStyleId>{5C22544A-7EE6-4342-B048-85BDC9FD1C3A}</a:tableStyleId>
              </a:tblPr>
              <a:tblGrid>
                <a:gridCol w="6007747">
                  <a:extLst>
                    <a:ext uri="{9D8B030D-6E8A-4147-A177-3AD203B41FA5}">
                      <a16:colId xmlns:a16="http://schemas.microsoft.com/office/drawing/2014/main" val="20000"/>
                    </a:ext>
                  </a:extLst>
                </a:gridCol>
                <a:gridCol w="837186">
                  <a:extLst>
                    <a:ext uri="{9D8B030D-6E8A-4147-A177-3AD203B41FA5}">
                      <a16:colId xmlns:a16="http://schemas.microsoft.com/office/drawing/2014/main" val="20001"/>
                    </a:ext>
                  </a:extLst>
                </a:gridCol>
                <a:gridCol w="799131">
                  <a:extLst>
                    <a:ext uri="{9D8B030D-6E8A-4147-A177-3AD203B41FA5}">
                      <a16:colId xmlns:a16="http://schemas.microsoft.com/office/drawing/2014/main" val="20002"/>
                    </a:ext>
                  </a:extLst>
                </a:gridCol>
                <a:gridCol w="818157">
                  <a:extLst>
                    <a:ext uri="{9D8B030D-6E8A-4147-A177-3AD203B41FA5}">
                      <a16:colId xmlns:a16="http://schemas.microsoft.com/office/drawing/2014/main" val="20003"/>
                    </a:ext>
                  </a:extLst>
                </a:gridCol>
                <a:gridCol w="694479">
                  <a:extLst>
                    <a:ext uri="{9D8B030D-6E8A-4147-A177-3AD203B41FA5}">
                      <a16:colId xmlns:a16="http://schemas.microsoft.com/office/drawing/2014/main" val="20004"/>
                    </a:ext>
                  </a:extLst>
                </a:gridCol>
              </a:tblGrid>
              <a:tr h="616097">
                <a:tc>
                  <a:txBody>
                    <a:bodyPr/>
                    <a:lstStyle/>
                    <a:p>
                      <a:r>
                        <a:rPr lang="en-US" sz="2800" dirty="0"/>
                        <a:t>Description</a:t>
                      </a:r>
                    </a:p>
                  </a:txBody>
                  <a:tcPr anchor="ctr">
                    <a:solidFill>
                      <a:schemeClr val="tx2"/>
                    </a:solidFill>
                  </a:tcPr>
                </a:tc>
                <a:tc>
                  <a:txBody>
                    <a:bodyPr/>
                    <a:lstStyle/>
                    <a:p>
                      <a:pPr algn="ctr"/>
                      <a:r>
                        <a:rPr lang="en-US" sz="2800" b="1" dirty="0"/>
                        <a:t>1</a:t>
                      </a:r>
                    </a:p>
                  </a:txBody>
                  <a:tcPr anchor="ctr">
                    <a:solidFill>
                      <a:schemeClr val="tx2"/>
                    </a:solidFill>
                  </a:tcPr>
                </a:tc>
                <a:tc>
                  <a:txBody>
                    <a:bodyPr/>
                    <a:lstStyle/>
                    <a:p>
                      <a:pPr algn="ctr"/>
                      <a:r>
                        <a:rPr lang="en-US" sz="2800" dirty="0"/>
                        <a:t>2</a:t>
                      </a:r>
                    </a:p>
                  </a:txBody>
                  <a:tcPr anchor="ctr">
                    <a:solidFill>
                      <a:schemeClr val="tx2"/>
                    </a:solidFill>
                  </a:tcPr>
                </a:tc>
                <a:tc>
                  <a:txBody>
                    <a:bodyPr/>
                    <a:lstStyle/>
                    <a:p>
                      <a:pPr algn="ctr"/>
                      <a:r>
                        <a:rPr lang="en-US" sz="2800" dirty="0"/>
                        <a:t>3</a:t>
                      </a:r>
                    </a:p>
                  </a:txBody>
                  <a:tcPr anchor="ctr">
                    <a:solidFill>
                      <a:schemeClr val="tx2"/>
                    </a:solidFill>
                  </a:tcPr>
                </a:tc>
                <a:tc>
                  <a:txBody>
                    <a:bodyPr/>
                    <a:lstStyle/>
                    <a:p>
                      <a:pPr algn="ctr"/>
                      <a:r>
                        <a:rPr lang="en-US" sz="2800" dirty="0"/>
                        <a:t>4</a:t>
                      </a:r>
                    </a:p>
                  </a:txBody>
                  <a:tcPr anchor="ctr">
                    <a:solidFill>
                      <a:schemeClr val="tx2"/>
                    </a:solidFill>
                  </a:tcPr>
                </a:tc>
                <a:extLst>
                  <a:ext uri="{0D108BD9-81ED-4DB2-BD59-A6C34878D82A}">
                    <a16:rowId xmlns:a16="http://schemas.microsoft.com/office/drawing/2014/main" val="10000"/>
                  </a:ext>
                </a:extLst>
              </a:tr>
              <a:tr h="616097">
                <a:tc>
                  <a:txBody>
                    <a:bodyPr/>
                    <a:lstStyle/>
                    <a:p>
                      <a:r>
                        <a:rPr lang="en-US" sz="1800" dirty="0">
                          <a:solidFill>
                            <a:schemeClr val="tx2"/>
                          </a:solidFill>
                        </a:rPr>
                        <a:t>Name of plan, administrator, type of plan</a:t>
                      </a:r>
                    </a:p>
                  </a:txBody>
                  <a:tcPr anchor="ctr"/>
                </a:tc>
                <a:tc>
                  <a:txBody>
                    <a:bodyPr/>
                    <a:lstStyle/>
                    <a:p>
                      <a:pPr algn="ctr"/>
                      <a:r>
                        <a:rPr lang="en-US" sz="1400" b="1" dirty="0">
                          <a:solidFill>
                            <a:schemeClr val="tx2"/>
                          </a:solidFill>
                        </a:rPr>
                        <a:t>Y</a:t>
                      </a:r>
                    </a:p>
                  </a:txBody>
                  <a:tcPr anchor="ctr"/>
                </a:tc>
                <a:tc>
                  <a:txBody>
                    <a:bodyPr/>
                    <a:lstStyle/>
                    <a:p>
                      <a:pPr algn="ctr"/>
                      <a:r>
                        <a:rPr lang="en-US" sz="14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1"/>
                  </a:ext>
                </a:extLst>
              </a:tr>
              <a:tr h="1063400">
                <a:tc>
                  <a:txBody>
                    <a:bodyPr/>
                    <a:lstStyle/>
                    <a:p>
                      <a:r>
                        <a:rPr lang="en-US" sz="1800" dirty="0">
                          <a:solidFill>
                            <a:schemeClr val="tx2"/>
                          </a:solidFill>
                        </a:rPr>
                        <a:t>Benefit terms (classes of employees covered, types of benefits, key elements, terms of policies</a:t>
                      </a:r>
                      <a:r>
                        <a:rPr lang="en-US" sz="1800" baseline="0" dirty="0">
                          <a:solidFill>
                            <a:schemeClr val="tx2"/>
                          </a:solidFill>
                        </a:rPr>
                        <a:t> for benefit changes, COLAs, legal authority</a:t>
                      </a:r>
                      <a:endParaRPr lang="en-US" sz="1800" dirty="0">
                        <a:solidFill>
                          <a:schemeClr val="tx2"/>
                        </a:solidFill>
                      </a:endParaRP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2"/>
                  </a:ext>
                </a:extLst>
              </a:tr>
              <a:tr h="616097">
                <a:tc>
                  <a:txBody>
                    <a:bodyPr/>
                    <a:lstStyle/>
                    <a:p>
                      <a:r>
                        <a:rPr lang="en-US" sz="1800" dirty="0">
                          <a:solidFill>
                            <a:schemeClr val="tx2"/>
                          </a:solidFill>
                        </a:rPr>
                        <a:t>Number of employees covered</a:t>
                      </a:r>
                    </a:p>
                  </a:txBody>
                  <a:tcPr anchor="ctr"/>
                </a:tc>
                <a:tc>
                  <a:txBody>
                    <a:bodyPr/>
                    <a:lstStyle/>
                    <a:p>
                      <a:pPr algn="ctr"/>
                      <a:r>
                        <a:rPr lang="en-US" sz="1800" b="1"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3"/>
                  </a:ext>
                </a:extLst>
              </a:tr>
              <a:tr h="616097">
                <a:tc>
                  <a:txBody>
                    <a:bodyPr/>
                    <a:lstStyle/>
                    <a:p>
                      <a:r>
                        <a:rPr lang="en-US" sz="1800" dirty="0">
                          <a:solidFill>
                            <a:schemeClr val="tx2"/>
                          </a:solidFill>
                        </a:rPr>
                        <a:t>Fact that no assets held in trust</a:t>
                      </a: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4"/>
                  </a:ext>
                </a:extLst>
              </a:tr>
              <a:tr h="629577">
                <a:tc>
                  <a:txBody>
                    <a:bodyPr/>
                    <a:lstStyle/>
                    <a:p>
                      <a:r>
                        <a:rPr lang="en-US" sz="1800" dirty="0">
                          <a:solidFill>
                            <a:schemeClr val="tx2"/>
                          </a:solidFill>
                        </a:rPr>
                        <a:t>Contribution requirements (authority, legal or maximum rates, contributions made)</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5"/>
                  </a:ext>
                </a:extLst>
              </a:tr>
              <a:tr h="616097">
                <a:tc>
                  <a:txBody>
                    <a:bodyPr/>
                    <a:lstStyle/>
                    <a:p>
                      <a:r>
                        <a:rPr lang="en-US" sz="1800" dirty="0">
                          <a:solidFill>
                            <a:schemeClr val="tx2"/>
                          </a:solidFill>
                        </a:rPr>
                        <a:t>Authority to pay OPEB benefits due and amount</a:t>
                      </a: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6"/>
                  </a:ext>
                </a:extLst>
              </a:tr>
              <a:tr h="616097">
                <a:tc>
                  <a:txBody>
                    <a:bodyPr/>
                    <a:lstStyle/>
                    <a:p>
                      <a:r>
                        <a:rPr lang="en-US" sz="1800" dirty="0">
                          <a:solidFill>
                            <a:schemeClr val="tx2"/>
                          </a:solidFill>
                        </a:rPr>
                        <a:t>Availability of audited financial statements</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7"/>
                  </a:ext>
                </a:extLst>
              </a:tr>
            </a:tbl>
          </a:graphicData>
        </a:graphic>
      </p:graphicFrame>
      <p:graphicFrame>
        <p:nvGraphicFramePr>
          <p:cNvPr id="9" name="Content Placeholder 8"/>
          <p:cNvGraphicFramePr>
            <a:graphicFrameLocks noGrp="1"/>
          </p:cNvGraphicFramePr>
          <p:nvPr>
            <p:ph idx="4294967295"/>
            <p:extLst>
              <p:ext uri="{D42A27DB-BD31-4B8C-83A1-F6EECF244321}">
                <p14:modId xmlns:p14="http://schemas.microsoft.com/office/powerpoint/2010/main" val="4286984101"/>
              </p:ext>
            </p:extLst>
          </p:nvPr>
        </p:nvGraphicFramePr>
        <p:xfrm>
          <a:off x="9690100" y="1189038"/>
          <a:ext cx="2286000" cy="288766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510743">
                <a:tc>
                  <a:txBody>
                    <a:bodyPr/>
                    <a:lstStyle/>
                    <a:p>
                      <a:pPr algn="ctr"/>
                      <a:r>
                        <a:rPr lang="en-US" sz="2000" dirty="0"/>
                        <a:t>Type</a:t>
                      </a:r>
                    </a:p>
                  </a:txBody>
                  <a:tcPr anchor="ctr">
                    <a:solidFill>
                      <a:schemeClr val="tx2"/>
                    </a:solidFill>
                  </a:tcPr>
                </a:tc>
                <a:extLst>
                  <a:ext uri="{0D108BD9-81ED-4DB2-BD59-A6C34878D82A}">
                    <a16:rowId xmlns:a16="http://schemas.microsoft.com/office/drawing/2014/main" val="10000"/>
                  </a:ext>
                </a:extLst>
              </a:tr>
              <a:tr h="478003">
                <a:tc>
                  <a:txBody>
                    <a:bodyPr/>
                    <a:lstStyle/>
                    <a:p>
                      <a:r>
                        <a:rPr lang="en-US" sz="1400" dirty="0">
                          <a:solidFill>
                            <a:schemeClr val="tx2"/>
                          </a:solidFill>
                        </a:rPr>
                        <a:t>1 – </a:t>
                      </a:r>
                      <a:r>
                        <a:rPr lang="en-US" sz="1400" b="1" dirty="0">
                          <a:solidFill>
                            <a:schemeClr val="tx2"/>
                          </a:solidFill>
                        </a:rPr>
                        <a:t>Trust – Single / Agent</a:t>
                      </a:r>
                    </a:p>
                  </a:txBody>
                  <a:tcPr anchor="ctr"/>
                </a:tc>
                <a:extLst>
                  <a:ext uri="{0D108BD9-81ED-4DB2-BD59-A6C34878D82A}">
                    <a16:rowId xmlns:a16="http://schemas.microsoft.com/office/drawing/2014/main" val="10001"/>
                  </a:ext>
                </a:extLst>
              </a:tr>
              <a:tr h="478003">
                <a:tc>
                  <a:txBody>
                    <a:bodyPr/>
                    <a:lstStyle/>
                    <a:p>
                      <a:r>
                        <a:rPr lang="en-US" sz="1400" dirty="0">
                          <a:solidFill>
                            <a:schemeClr val="tx2"/>
                          </a:solidFill>
                        </a:rPr>
                        <a:t>2 – Trust – Cost sharing</a:t>
                      </a:r>
                    </a:p>
                  </a:txBody>
                  <a:tcPr anchor="ctr"/>
                </a:tc>
                <a:extLst>
                  <a:ext uri="{0D108BD9-81ED-4DB2-BD59-A6C34878D82A}">
                    <a16:rowId xmlns:a16="http://schemas.microsoft.com/office/drawing/2014/main" val="10002"/>
                  </a:ext>
                </a:extLst>
              </a:tr>
              <a:tr h="478003">
                <a:tc>
                  <a:txBody>
                    <a:bodyPr/>
                    <a:lstStyle/>
                    <a:p>
                      <a:r>
                        <a:rPr lang="en-US" sz="1400" dirty="0">
                          <a:solidFill>
                            <a:schemeClr val="tx2"/>
                          </a:solidFill>
                        </a:rPr>
                        <a:t>3 – Non-Trust – Single</a:t>
                      </a:r>
                    </a:p>
                  </a:txBody>
                  <a:tcPr anchor="ctr"/>
                </a:tc>
                <a:extLst>
                  <a:ext uri="{0D108BD9-81ED-4DB2-BD59-A6C34878D82A}">
                    <a16:rowId xmlns:a16="http://schemas.microsoft.com/office/drawing/2014/main" val="10003"/>
                  </a:ext>
                </a:extLst>
              </a:tr>
              <a:tr h="942910">
                <a:tc>
                  <a:txBody>
                    <a:bodyPr/>
                    <a:lstStyle/>
                    <a:p>
                      <a:r>
                        <a:rPr lang="en-US" sz="1400" dirty="0">
                          <a:solidFill>
                            <a:schemeClr val="tx2"/>
                          </a:solidFill>
                        </a:rPr>
                        <a:t>4 –</a:t>
                      </a:r>
                      <a:r>
                        <a:rPr lang="en-US" sz="1400" baseline="0" dirty="0">
                          <a:solidFill>
                            <a:schemeClr val="tx2"/>
                          </a:solidFill>
                        </a:rPr>
                        <a:t> Non-Trust – Primary Government and Component Unit Stand-Alone reporting</a:t>
                      </a:r>
                      <a:endParaRPr lang="en-US" sz="1400" dirty="0">
                        <a:solidFill>
                          <a:schemeClr val="tx2"/>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184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EMPLOYER NOTE DISCLOSURES DIFFER BY PLAN TYPE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8731753"/>
              </p:ext>
            </p:extLst>
          </p:nvPr>
        </p:nvGraphicFramePr>
        <p:xfrm>
          <a:off x="304801" y="1189038"/>
          <a:ext cx="9182099" cy="5423562"/>
        </p:xfrm>
        <a:graphic>
          <a:graphicData uri="http://schemas.openxmlformats.org/drawingml/2006/table">
            <a:tbl>
              <a:tblPr firstRow="1" bandRow="1">
                <a:tableStyleId>{5C22544A-7EE6-4342-B048-85BDC9FD1C3A}</a:tableStyleId>
              </a:tblPr>
              <a:tblGrid>
                <a:gridCol w="6024411">
                  <a:extLst>
                    <a:ext uri="{9D8B030D-6E8A-4147-A177-3AD203B41FA5}">
                      <a16:colId xmlns:a16="http://schemas.microsoft.com/office/drawing/2014/main" val="20000"/>
                    </a:ext>
                  </a:extLst>
                </a:gridCol>
                <a:gridCol w="839508">
                  <a:extLst>
                    <a:ext uri="{9D8B030D-6E8A-4147-A177-3AD203B41FA5}">
                      <a16:colId xmlns:a16="http://schemas.microsoft.com/office/drawing/2014/main" val="20001"/>
                    </a:ext>
                  </a:extLst>
                </a:gridCol>
                <a:gridCol w="801348">
                  <a:extLst>
                    <a:ext uri="{9D8B030D-6E8A-4147-A177-3AD203B41FA5}">
                      <a16:colId xmlns:a16="http://schemas.microsoft.com/office/drawing/2014/main" val="20002"/>
                    </a:ext>
                  </a:extLst>
                </a:gridCol>
                <a:gridCol w="820427">
                  <a:extLst>
                    <a:ext uri="{9D8B030D-6E8A-4147-A177-3AD203B41FA5}">
                      <a16:colId xmlns:a16="http://schemas.microsoft.com/office/drawing/2014/main" val="20003"/>
                    </a:ext>
                  </a:extLst>
                </a:gridCol>
                <a:gridCol w="696405">
                  <a:extLst>
                    <a:ext uri="{9D8B030D-6E8A-4147-A177-3AD203B41FA5}">
                      <a16:colId xmlns:a16="http://schemas.microsoft.com/office/drawing/2014/main" val="20004"/>
                    </a:ext>
                  </a:extLst>
                </a:gridCol>
              </a:tblGrid>
              <a:tr h="509558">
                <a:tc>
                  <a:txBody>
                    <a:bodyPr/>
                    <a:lstStyle/>
                    <a:p>
                      <a:r>
                        <a:rPr lang="en-US" sz="2800" dirty="0"/>
                        <a:t>Assumptions and Other Inputs</a:t>
                      </a:r>
                    </a:p>
                  </a:txBody>
                  <a:tcPr anchor="ctr">
                    <a:solidFill>
                      <a:schemeClr val="tx2"/>
                    </a:solidFill>
                  </a:tcPr>
                </a:tc>
                <a:tc>
                  <a:txBody>
                    <a:bodyPr/>
                    <a:lstStyle/>
                    <a:p>
                      <a:pPr algn="ctr"/>
                      <a:r>
                        <a:rPr lang="en-US" sz="2800" b="1" dirty="0"/>
                        <a:t>1</a:t>
                      </a:r>
                    </a:p>
                  </a:txBody>
                  <a:tcPr anchor="ctr">
                    <a:solidFill>
                      <a:schemeClr val="tx2"/>
                    </a:solidFill>
                  </a:tcPr>
                </a:tc>
                <a:tc>
                  <a:txBody>
                    <a:bodyPr/>
                    <a:lstStyle/>
                    <a:p>
                      <a:pPr algn="ctr"/>
                      <a:r>
                        <a:rPr lang="en-US" sz="2800" dirty="0"/>
                        <a:t>2</a:t>
                      </a:r>
                    </a:p>
                  </a:txBody>
                  <a:tcPr anchor="ctr">
                    <a:solidFill>
                      <a:schemeClr val="tx2"/>
                    </a:solidFill>
                  </a:tcPr>
                </a:tc>
                <a:tc>
                  <a:txBody>
                    <a:bodyPr/>
                    <a:lstStyle/>
                    <a:p>
                      <a:pPr algn="ctr"/>
                      <a:r>
                        <a:rPr lang="en-US" sz="2800" dirty="0"/>
                        <a:t>3</a:t>
                      </a:r>
                    </a:p>
                  </a:txBody>
                  <a:tcPr anchor="ctr">
                    <a:solidFill>
                      <a:schemeClr val="tx2"/>
                    </a:solidFill>
                  </a:tcPr>
                </a:tc>
                <a:tc>
                  <a:txBody>
                    <a:bodyPr/>
                    <a:lstStyle/>
                    <a:p>
                      <a:pPr algn="ctr"/>
                      <a:r>
                        <a:rPr lang="en-US" sz="2800" dirty="0"/>
                        <a:t>4</a:t>
                      </a:r>
                    </a:p>
                  </a:txBody>
                  <a:tcPr anchor="ctr">
                    <a:solidFill>
                      <a:schemeClr val="tx2"/>
                    </a:solidFill>
                  </a:tcPr>
                </a:tc>
                <a:extLst>
                  <a:ext uri="{0D108BD9-81ED-4DB2-BD59-A6C34878D82A}">
                    <a16:rowId xmlns:a16="http://schemas.microsoft.com/office/drawing/2014/main" val="10000"/>
                  </a:ext>
                </a:extLst>
              </a:tr>
              <a:tr h="662553">
                <a:tc>
                  <a:txBody>
                    <a:bodyPr/>
                    <a:lstStyle/>
                    <a:p>
                      <a:r>
                        <a:rPr lang="en-US" sz="1800" dirty="0">
                          <a:solidFill>
                            <a:schemeClr val="tx2"/>
                          </a:solidFill>
                        </a:rPr>
                        <a:t>Inflation, healthcare cost</a:t>
                      </a:r>
                      <a:r>
                        <a:rPr lang="en-US" sz="1800" baseline="0" dirty="0">
                          <a:solidFill>
                            <a:schemeClr val="tx2"/>
                          </a:solidFill>
                        </a:rPr>
                        <a:t> trend rates, salary changes, benefit changes</a:t>
                      </a:r>
                      <a:endParaRPr lang="en-US" sz="1800" dirty="0">
                        <a:solidFill>
                          <a:schemeClr val="tx2"/>
                        </a:solidFill>
                      </a:endParaRPr>
                    </a:p>
                  </a:txBody>
                  <a:tcPr anchor="ctr"/>
                </a:tc>
                <a:tc>
                  <a:txBody>
                    <a:bodyPr/>
                    <a:lstStyle/>
                    <a:p>
                      <a:pPr algn="ctr"/>
                      <a:r>
                        <a:rPr lang="en-US" sz="1400" b="1" dirty="0">
                          <a:solidFill>
                            <a:schemeClr val="tx2"/>
                          </a:solidFill>
                        </a:rPr>
                        <a:t>Y</a:t>
                      </a:r>
                    </a:p>
                  </a:txBody>
                  <a:tcPr anchor="ctr"/>
                </a:tc>
                <a:tc>
                  <a:txBody>
                    <a:bodyPr/>
                    <a:lstStyle/>
                    <a:p>
                      <a:pPr algn="ctr"/>
                      <a:r>
                        <a:rPr lang="en-US" sz="14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1"/>
                  </a:ext>
                </a:extLst>
              </a:tr>
              <a:tr h="509558">
                <a:tc>
                  <a:txBody>
                    <a:bodyPr/>
                    <a:lstStyle/>
                    <a:p>
                      <a:r>
                        <a:rPr lang="en-US" sz="1800" dirty="0">
                          <a:solidFill>
                            <a:schemeClr val="tx2"/>
                          </a:solidFill>
                        </a:rPr>
                        <a:t>Mortality source</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2"/>
                  </a:ext>
                </a:extLst>
              </a:tr>
              <a:tr h="509558">
                <a:tc>
                  <a:txBody>
                    <a:bodyPr/>
                    <a:lstStyle/>
                    <a:p>
                      <a:r>
                        <a:rPr lang="en-US" sz="1800" dirty="0">
                          <a:solidFill>
                            <a:schemeClr val="tx2"/>
                          </a:solidFill>
                        </a:rPr>
                        <a:t>Experience studies</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3"/>
                  </a:ext>
                </a:extLst>
              </a:tr>
              <a:tr h="509558">
                <a:tc>
                  <a:txBody>
                    <a:bodyPr/>
                    <a:lstStyle/>
                    <a:p>
                      <a:r>
                        <a:rPr lang="en-US" sz="1800" dirty="0">
                          <a:solidFill>
                            <a:schemeClr val="tx2"/>
                          </a:solidFill>
                        </a:rPr>
                        <a:t>Projections of sharing benefit costs follow established practices</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4"/>
                  </a:ext>
                </a:extLst>
              </a:tr>
              <a:tr h="662553">
                <a:tc>
                  <a:txBody>
                    <a:bodyPr/>
                    <a:lstStyle/>
                    <a:p>
                      <a:r>
                        <a:rPr lang="en-US" sz="1800" dirty="0">
                          <a:solidFill>
                            <a:schemeClr val="tx2"/>
                          </a:solidFill>
                        </a:rPr>
                        <a:t>NOL sensitivity</a:t>
                      </a:r>
                      <a:r>
                        <a:rPr lang="en-US" sz="1800" baseline="0" dirty="0">
                          <a:solidFill>
                            <a:schemeClr val="tx2"/>
                          </a:solidFill>
                        </a:rPr>
                        <a:t> – healthcare cost trend rate (± 1%) and discount rate</a:t>
                      </a:r>
                      <a:endParaRPr lang="en-US" sz="1800" dirty="0">
                        <a:solidFill>
                          <a:schemeClr val="tx2"/>
                        </a:solidFill>
                      </a:endParaRP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5"/>
                  </a:ext>
                </a:extLst>
              </a:tr>
              <a:tr h="6625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TOL sensitivity</a:t>
                      </a:r>
                      <a:r>
                        <a:rPr lang="en-US" sz="1800" baseline="0" dirty="0">
                          <a:solidFill>
                            <a:schemeClr val="tx2"/>
                          </a:solidFill>
                        </a:rPr>
                        <a:t> – healthcare cost trend rate (± 1%) and muni bond rate</a:t>
                      </a:r>
                      <a:endParaRPr lang="en-US" sz="1800" dirty="0">
                        <a:solidFill>
                          <a:schemeClr val="tx2"/>
                        </a:solidFill>
                      </a:endParaRP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6"/>
                  </a:ext>
                </a:extLst>
              </a:tr>
              <a:tr h="5095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Discount rate used, muni bond rate</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7"/>
                  </a:ext>
                </a:extLst>
              </a:tr>
              <a:tr h="8795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Projected cash flow assumptions, long term expected rate of return, benefit payments applied to rates, asset allocation</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8"/>
                  </a:ext>
                </a:extLst>
              </a:tr>
            </a:tbl>
          </a:graphicData>
        </a:graphic>
      </p:graphicFrame>
      <p:graphicFrame>
        <p:nvGraphicFramePr>
          <p:cNvPr id="9" name="Content Placeholder 8"/>
          <p:cNvGraphicFramePr>
            <a:graphicFrameLocks noGrp="1"/>
          </p:cNvGraphicFramePr>
          <p:nvPr>
            <p:ph idx="4294967295"/>
            <p:extLst>
              <p:ext uri="{D42A27DB-BD31-4B8C-83A1-F6EECF244321}">
                <p14:modId xmlns:p14="http://schemas.microsoft.com/office/powerpoint/2010/main" val="1589721733"/>
              </p:ext>
            </p:extLst>
          </p:nvPr>
        </p:nvGraphicFramePr>
        <p:xfrm>
          <a:off x="9702800" y="1189039"/>
          <a:ext cx="2286000" cy="273526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488775">
                <a:tc>
                  <a:txBody>
                    <a:bodyPr/>
                    <a:lstStyle/>
                    <a:p>
                      <a:pPr algn="ctr"/>
                      <a:r>
                        <a:rPr lang="en-US" sz="2000" dirty="0"/>
                        <a:t>Type</a:t>
                      </a:r>
                    </a:p>
                  </a:txBody>
                  <a:tcPr anchor="ctr">
                    <a:solidFill>
                      <a:schemeClr val="tx2"/>
                    </a:solidFill>
                  </a:tcPr>
                </a:tc>
                <a:extLst>
                  <a:ext uri="{0D108BD9-81ED-4DB2-BD59-A6C34878D82A}">
                    <a16:rowId xmlns:a16="http://schemas.microsoft.com/office/drawing/2014/main" val="10000"/>
                  </a:ext>
                </a:extLst>
              </a:tr>
              <a:tr h="457444">
                <a:tc>
                  <a:txBody>
                    <a:bodyPr/>
                    <a:lstStyle/>
                    <a:p>
                      <a:r>
                        <a:rPr lang="en-US" dirty="0">
                          <a:solidFill>
                            <a:schemeClr val="tx2"/>
                          </a:solidFill>
                        </a:rPr>
                        <a:t>1 – </a:t>
                      </a:r>
                      <a:r>
                        <a:rPr lang="en-US" b="1" dirty="0">
                          <a:solidFill>
                            <a:schemeClr val="tx2"/>
                          </a:solidFill>
                        </a:rPr>
                        <a:t>Trust – Single / Agent</a:t>
                      </a:r>
                    </a:p>
                  </a:txBody>
                  <a:tcPr anchor="ctr"/>
                </a:tc>
                <a:extLst>
                  <a:ext uri="{0D108BD9-81ED-4DB2-BD59-A6C34878D82A}">
                    <a16:rowId xmlns:a16="http://schemas.microsoft.com/office/drawing/2014/main" val="10001"/>
                  </a:ext>
                </a:extLst>
              </a:tr>
              <a:tr h="457444">
                <a:tc>
                  <a:txBody>
                    <a:bodyPr/>
                    <a:lstStyle/>
                    <a:p>
                      <a:r>
                        <a:rPr lang="en-US" dirty="0">
                          <a:solidFill>
                            <a:schemeClr val="tx2"/>
                          </a:solidFill>
                        </a:rPr>
                        <a:t>2 – Trust – Cost sharing</a:t>
                      </a:r>
                    </a:p>
                  </a:txBody>
                  <a:tcPr anchor="ctr"/>
                </a:tc>
                <a:extLst>
                  <a:ext uri="{0D108BD9-81ED-4DB2-BD59-A6C34878D82A}">
                    <a16:rowId xmlns:a16="http://schemas.microsoft.com/office/drawing/2014/main" val="10002"/>
                  </a:ext>
                </a:extLst>
              </a:tr>
              <a:tr h="457444">
                <a:tc>
                  <a:txBody>
                    <a:bodyPr/>
                    <a:lstStyle/>
                    <a:p>
                      <a:r>
                        <a:rPr lang="en-US" dirty="0">
                          <a:solidFill>
                            <a:schemeClr val="tx2"/>
                          </a:solidFill>
                        </a:rPr>
                        <a:t>3 – Non-Trust – Single</a:t>
                      </a:r>
                    </a:p>
                  </a:txBody>
                  <a:tcPr anchor="ctr"/>
                </a:tc>
                <a:extLst>
                  <a:ext uri="{0D108BD9-81ED-4DB2-BD59-A6C34878D82A}">
                    <a16:rowId xmlns:a16="http://schemas.microsoft.com/office/drawing/2014/main" val="10003"/>
                  </a:ext>
                </a:extLst>
              </a:tr>
              <a:tr h="874155">
                <a:tc>
                  <a:txBody>
                    <a:bodyPr/>
                    <a:lstStyle/>
                    <a:p>
                      <a:r>
                        <a:rPr lang="en-US" dirty="0">
                          <a:solidFill>
                            <a:schemeClr val="tx2"/>
                          </a:solidFill>
                        </a:rPr>
                        <a:t>4 –</a:t>
                      </a:r>
                      <a:r>
                        <a:rPr lang="en-US" baseline="0" dirty="0">
                          <a:solidFill>
                            <a:schemeClr val="tx2"/>
                          </a:solidFill>
                        </a:rPr>
                        <a:t> Non-Trust – Primary Government and Component Unit Stand-Alone reporting</a:t>
                      </a:r>
                      <a:endParaRPr lang="en-US" dirty="0">
                        <a:solidFill>
                          <a:schemeClr val="tx2"/>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040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56C3E-3053-4277-B6D8-0203C208FFD7}"/>
              </a:ext>
            </a:extLst>
          </p:cNvPr>
          <p:cNvSpPr>
            <a:spLocks noGrp="1"/>
          </p:cNvSpPr>
          <p:nvPr>
            <p:ph type="title"/>
          </p:nvPr>
        </p:nvSpPr>
        <p:spPr/>
        <p:txBody>
          <a:bodyPr>
            <a:normAutofit/>
          </a:bodyPr>
          <a:lstStyle/>
          <a:p>
            <a:r>
              <a:rPr lang="en-US"/>
              <a:t>Today’s agenda </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
            <p:extLst>
              <p:ext uri="{D42A27DB-BD31-4B8C-83A1-F6EECF244321}">
                <p14:modId xmlns:p14="http://schemas.microsoft.com/office/powerpoint/2010/main" val="425771394"/>
              </p:ext>
            </p:extLst>
          </p:nvPr>
        </p:nvGraphicFramePr>
        <p:xfrm>
          <a:off x="304800" y="1189038"/>
          <a:ext cx="11582400" cy="4586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737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EMPLOYER NOTE DISCLOSURES DIFFER BY PLAN TYPE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41747656"/>
              </p:ext>
            </p:extLst>
          </p:nvPr>
        </p:nvGraphicFramePr>
        <p:xfrm>
          <a:off x="304801" y="1189038"/>
          <a:ext cx="9118599" cy="5440360"/>
        </p:xfrm>
        <a:graphic>
          <a:graphicData uri="http://schemas.openxmlformats.org/drawingml/2006/table">
            <a:tbl>
              <a:tblPr firstRow="1" bandRow="1">
                <a:tableStyleId>{5C22544A-7EE6-4342-B048-85BDC9FD1C3A}</a:tableStyleId>
              </a:tblPr>
              <a:tblGrid>
                <a:gridCol w="5982749">
                  <a:extLst>
                    <a:ext uri="{9D8B030D-6E8A-4147-A177-3AD203B41FA5}">
                      <a16:colId xmlns:a16="http://schemas.microsoft.com/office/drawing/2014/main" val="20000"/>
                    </a:ext>
                  </a:extLst>
                </a:gridCol>
                <a:gridCol w="833702">
                  <a:extLst>
                    <a:ext uri="{9D8B030D-6E8A-4147-A177-3AD203B41FA5}">
                      <a16:colId xmlns:a16="http://schemas.microsoft.com/office/drawing/2014/main" val="20001"/>
                    </a:ext>
                  </a:extLst>
                </a:gridCol>
                <a:gridCol w="795806">
                  <a:extLst>
                    <a:ext uri="{9D8B030D-6E8A-4147-A177-3AD203B41FA5}">
                      <a16:colId xmlns:a16="http://schemas.microsoft.com/office/drawing/2014/main" val="20002"/>
                    </a:ext>
                  </a:extLst>
                </a:gridCol>
                <a:gridCol w="814753">
                  <a:extLst>
                    <a:ext uri="{9D8B030D-6E8A-4147-A177-3AD203B41FA5}">
                      <a16:colId xmlns:a16="http://schemas.microsoft.com/office/drawing/2014/main" val="20003"/>
                    </a:ext>
                  </a:extLst>
                </a:gridCol>
                <a:gridCol w="691589">
                  <a:extLst>
                    <a:ext uri="{9D8B030D-6E8A-4147-A177-3AD203B41FA5}">
                      <a16:colId xmlns:a16="http://schemas.microsoft.com/office/drawing/2014/main" val="20004"/>
                    </a:ext>
                  </a:extLst>
                </a:gridCol>
              </a:tblGrid>
              <a:tr h="704160">
                <a:tc>
                  <a:txBody>
                    <a:bodyPr/>
                    <a:lstStyle/>
                    <a:p>
                      <a:r>
                        <a:rPr lang="en-US" sz="2800" dirty="0"/>
                        <a:t>Additional Elements</a:t>
                      </a:r>
                    </a:p>
                  </a:txBody>
                  <a:tcPr anchor="ctr">
                    <a:solidFill>
                      <a:schemeClr val="tx2"/>
                    </a:solidFill>
                  </a:tcPr>
                </a:tc>
                <a:tc>
                  <a:txBody>
                    <a:bodyPr/>
                    <a:lstStyle/>
                    <a:p>
                      <a:r>
                        <a:rPr lang="en-US" sz="2800" b="1" dirty="0"/>
                        <a:t>1</a:t>
                      </a:r>
                    </a:p>
                  </a:txBody>
                  <a:tcPr anchor="ctr">
                    <a:solidFill>
                      <a:schemeClr val="tx2"/>
                    </a:solidFill>
                  </a:tcPr>
                </a:tc>
                <a:tc>
                  <a:txBody>
                    <a:bodyPr/>
                    <a:lstStyle/>
                    <a:p>
                      <a:r>
                        <a:rPr lang="en-US" sz="2800" dirty="0"/>
                        <a:t>2</a:t>
                      </a:r>
                    </a:p>
                  </a:txBody>
                  <a:tcPr anchor="ctr">
                    <a:solidFill>
                      <a:schemeClr val="tx2"/>
                    </a:solidFill>
                  </a:tcPr>
                </a:tc>
                <a:tc>
                  <a:txBody>
                    <a:bodyPr/>
                    <a:lstStyle/>
                    <a:p>
                      <a:r>
                        <a:rPr lang="en-US" sz="2800" dirty="0"/>
                        <a:t>3</a:t>
                      </a:r>
                    </a:p>
                  </a:txBody>
                  <a:tcPr anchor="ctr">
                    <a:solidFill>
                      <a:schemeClr val="tx2"/>
                    </a:solidFill>
                  </a:tcPr>
                </a:tc>
                <a:tc>
                  <a:txBody>
                    <a:bodyPr/>
                    <a:lstStyle/>
                    <a:p>
                      <a:r>
                        <a:rPr lang="en-US" sz="2800" dirty="0"/>
                        <a:t>4</a:t>
                      </a:r>
                    </a:p>
                  </a:txBody>
                  <a:tcPr anchor="ctr">
                    <a:solidFill>
                      <a:schemeClr val="tx2"/>
                    </a:solidFill>
                  </a:tcPr>
                </a:tc>
                <a:extLst>
                  <a:ext uri="{0D108BD9-81ED-4DB2-BD59-A6C34878D82A}">
                    <a16:rowId xmlns:a16="http://schemas.microsoft.com/office/drawing/2014/main" val="10000"/>
                  </a:ext>
                </a:extLst>
              </a:tr>
              <a:tr h="704160">
                <a:tc>
                  <a:txBody>
                    <a:bodyPr/>
                    <a:lstStyle/>
                    <a:p>
                      <a:r>
                        <a:rPr lang="en-US" sz="1800" dirty="0">
                          <a:solidFill>
                            <a:schemeClr val="tx2"/>
                          </a:solidFill>
                        </a:rPr>
                        <a:t>Plan’s fiduciary net position if not publicly</a:t>
                      </a:r>
                      <a:r>
                        <a:rPr lang="en-US" sz="1800" baseline="0" dirty="0">
                          <a:solidFill>
                            <a:schemeClr val="tx2"/>
                          </a:solidFill>
                        </a:rPr>
                        <a:t> available</a:t>
                      </a:r>
                      <a:endParaRPr lang="en-US" sz="1800" dirty="0">
                        <a:solidFill>
                          <a:schemeClr val="tx2"/>
                        </a:solidFill>
                      </a:endParaRPr>
                    </a:p>
                  </a:txBody>
                  <a:tcPr anchor="ctr"/>
                </a:tc>
                <a:tc>
                  <a:txBody>
                    <a:bodyPr/>
                    <a:lstStyle/>
                    <a:p>
                      <a:pPr algn="ctr"/>
                      <a:r>
                        <a:rPr lang="en-US" sz="1400" b="1" dirty="0">
                          <a:solidFill>
                            <a:schemeClr val="tx2"/>
                          </a:solidFill>
                        </a:rPr>
                        <a:t>Y</a:t>
                      </a:r>
                    </a:p>
                  </a:txBody>
                  <a:tcPr anchor="ctr"/>
                </a:tc>
                <a:tc>
                  <a:txBody>
                    <a:bodyPr/>
                    <a:lstStyle/>
                    <a:p>
                      <a:pPr algn="ctr"/>
                      <a:r>
                        <a:rPr lang="en-US" sz="14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1"/>
                  </a:ext>
                </a:extLst>
              </a:tr>
              <a:tr h="704160">
                <a:tc>
                  <a:txBody>
                    <a:bodyPr/>
                    <a:lstStyle/>
                    <a:p>
                      <a:r>
                        <a:rPr lang="en-US" sz="1800" dirty="0">
                          <a:solidFill>
                            <a:schemeClr val="tx2"/>
                          </a:solidFill>
                        </a:rPr>
                        <a:t>Schedule of changes in NOL</a:t>
                      </a:r>
                    </a:p>
                  </a:txBody>
                  <a:tcPr anchor="ctr"/>
                </a:tc>
                <a:tc>
                  <a:txBody>
                    <a:bodyPr/>
                    <a:lstStyle/>
                    <a:p>
                      <a:pPr algn="ctr"/>
                      <a:r>
                        <a:rPr lang="en-US" sz="1800" b="1"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2"/>
                  </a:ext>
                </a:extLst>
              </a:tr>
              <a:tr h="704160">
                <a:tc>
                  <a:txBody>
                    <a:bodyPr/>
                    <a:lstStyle/>
                    <a:p>
                      <a:r>
                        <a:rPr lang="en-US" sz="1800" dirty="0">
                          <a:solidFill>
                            <a:schemeClr val="tx2"/>
                          </a:solidFill>
                        </a:rPr>
                        <a:t>Schedule of changes</a:t>
                      </a:r>
                      <a:r>
                        <a:rPr lang="en-US" sz="1800" baseline="0" dirty="0">
                          <a:solidFill>
                            <a:schemeClr val="tx2"/>
                          </a:solidFill>
                        </a:rPr>
                        <a:t> in TOL</a:t>
                      </a:r>
                      <a:endParaRPr lang="en-US" sz="1800" dirty="0">
                        <a:solidFill>
                          <a:schemeClr val="tx2"/>
                        </a:solidFill>
                      </a:endParaRP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3"/>
                  </a:ext>
                </a:extLst>
              </a:tr>
              <a:tr h="704160">
                <a:tc>
                  <a:txBody>
                    <a:bodyPr/>
                    <a:lstStyle/>
                    <a:p>
                      <a:r>
                        <a:rPr lang="en-US" sz="1800" dirty="0">
                          <a:solidFill>
                            <a:schemeClr val="tx2"/>
                          </a:solidFill>
                        </a:rPr>
                        <a:t>Measurement date / AV</a:t>
                      </a:r>
                      <a:r>
                        <a:rPr lang="en-US" sz="1800" baseline="0" dirty="0">
                          <a:solidFill>
                            <a:schemeClr val="tx2"/>
                          </a:solidFill>
                        </a:rPr>
                        <a:t> date</a:t>
                      </a:r>
                      <a:endParaRPr lang="en-US" sz="1800" dirty="0">
                        <a:solidFill>
                          <a:schemeClr val="tx2"/>
                        </a:solidFill>
                      </a:endParaRP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4"/>
                  </a:ext>
                </a:extLst>
              </a:tr>
              <a:tr h="704160">
                <a:tc>
                  <a:txBody>
                    <a:bodyPr/>
                    <a:lstStyle/>
                    <a:p>
                      <a:r>
                        <a:rPr lang="en-US" sz="1800" dirty="0">
                          <a:solidFill>
                            <a:schemeClr val="tx2"/>
                          </a:solidFill>
                        </a:rPr>
                        <a:t>Employer’s proportionate share of NOL and basis for allocation</a:t>
                      </a:r>
                    </a:p>
                  </a:txBody>
                  <a:tcPr anchor="ctr"/>
                </a:tc>
                <a:tc>
                  <a:txBody>
                    <a:bodyPr/>
                    <a:lstStyle/>
                    <a:p>
                      <a:pPr algn="ctr"/>
                      <a:endParaRPr lang="en-US" sz="1800" b="1"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5"/>
                  </a:ext>
                </a:extLst>
              </a:tr>
              <a:tr h="12154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Changes in benefit terms, changes after MD (subsequent event), OPEB expense for current period, deferred inflows / outflows amortization (5 years)</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6"/>
                  </a:ext>
                </a:extLst>
              </a:tr>
            </a:tbl>
          </a:graphicData>
        </a:graphic>
      </p:graphicFrame>
      <p:graphicFrame>
        <p:nvGraphicFramePr>
          <p:cNvPr id="9" name="Content Placeholder 8"/>
          <p:cNvGraphicFramePr>
            <a:graphicFrameLocks noGrp="1"/>
          </p:cNvGraphicFramePr>
          <p:nvPr>
            <p:ph idx="4294967295"/>
            <p:extLst>
              <p:ext uri="{D42A27DB-BD31-4B8C-83A1-F6EECF244321}">
                <p14:modId xmlns:p14="http://schemas.microsoft.com/office/powerpoint/2010/main" val="4239912746"/>
              </p:ext>
            </p:extLst>
          </p:nvPr>
        </p:nvGraphicFramePr>
        <p:xfrm>
          <a:off x="9664699" y="1189038"/>
          <a:ext cx="2286000" cy="278606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492773">
                <a:tc>
                  <a:txBody>
                    <a:bodyPr/>
                    <a:lstStyle/>
                    <a:p>
                      <a:pPr algn="ctr"/>
                      <a:r>
                        <a:rPr lang="en-US" sz="2000" dirty="0"/>
                        <a:t>Type</a:t>
                      </a:r>
                    </a:p>
                  </a:txBody>
                  <a:tcPr anchor="ctr">
                    <a:solidFill>
                      <a:schemeClr val="tx2"/>
                    </a:solidFill>
                  </a:tcPr>
                </a:tc>
                <a:extLst>
                  <a:ext uri="{0D108BD9-81ED-4DB2-BD59-A6C34878D82A}">
                    <a16:rowId xmlns:a16="http://schemas.microsoft.com/office/drawing/2014/main" val="10000"/>
                  </a:ext>
                </a:extLst>
              </a:tr>
              <a:tr h="461185">
                <a:tc>
                  <a:txBody>
                    <a:bodyPr/>
                    <a:lstStyle/>
                    <a:p>
                      <a:r>
                        <a:rPr lang="en-US" sz="1400" dirty="0">
                          <a:solidFill>
                            <a:schemeClr val="tx2"/>
                          </a:solidFill>
                        </a:rPr>
                        <a:t>1 – </a:t>
                      </a:r>
                      <a:r>
                        <a:rPr lang="en-US" sz="1400" b="1" dirty="0">
                          <a:solidFill>
                            <a:schemeClr val="tx2"/>
                          </a:solidFill>
                        </a:rPr>
                        <a:t>Trust – Single / Agent</a:t>
                      </a:r>
                    </a:p>
                  </a:txBody>
                  <a:tcPr anchor="ctr"/>
                </a:tc>
                <a:extLst>
                  <a:ext uri="{0D108BD9-81ED-4DB2-BD59-A6C34878D82A}">
                    <a16:rowId xmlns:a16="http://schemas.microsoft.com/office/drawing/2014/main" val="10001"/>
                  </a:ext>
                </a:extLst>
              </a:tr>
              <a:tr h="461185">
                <a:tc>
                  <a:txBody>
                    <a:bodyPr/>
                    <a:lstStyle/>
                    <a:p>
                      <a:r>
                        <a:rPr lang="en-US" sz="1400" dirty="0">
                          <a:solidFill>
                            <a:schemeClr val="tx2"/>
                          </a:solidFill>
                        </a:rPr>
                        <a:t>2 – Trust – Cost sharing</a:t>
                      </a:r>
                    </a:p>
                  </a:txBody>
                  <a:tcPr anchor="ctr"/>
                </a:tc>
                <a:extLst>
                  <a:ext uri="{0D108BD9-81ED-4DB2-BD59-A6C34878D82A}">
                    <a16:rowId xmlns:a16="http://schemas.microsoft.com/office/drawing/2014/main" val="10002"/>
                  </a:ext>
                </a:extLst>
              </a:tr>
              <a:tr h="461185">
                <a:tc>
                  <a:txBody>
                    <a:bodyPr/>
                    <a:lstStyle/>
                    <a:p>
                      <a:r>
                        <a:rPr lang="en-US" sz="1400" dirty="0">
                          <a:solidFill>
                            <a:schemeClr val="tx2"/>
                          </a:solidFill>
                        </a:rPr>
                        <a:t>3 – Non-Trust – Single</a:t>
                      </a:r>
                    </a:p>
                  </a:txBody>
                  <a:tcPr anchor="ctr"/>
                </a:tc>
                <a:extLst>
                  <a:ext uri="{0D108BD9-81ED-4DB2-BD59-A6C34878D82A}">
                    <a16:rowId xmlns:a16="http://schemas.microsoft.com/office/drawing/2014/main" val="10003"/>
                  </a:ext>
                </a:extLst>
              </a:tr>
              <a:tr h="909735">
                <a:tc>
                  <a:txBody>
                    <a:bodyPr/>
                    <a:lstStyle/>
                    <a:p>
                      <a:r>
                        <a:rPr lang="en-US" sz="1400" dirty="0">
                          <a:solidFill>
                            <a:schemeClr val="tx2"/>
                          </a:solidFill>
                        </a:rPr>
                        <a:t>4 –</a:t>
                      </a:r>
                      <a:r>
                        <a:rPr lang="en-US" sz="1400" baseline="0" dirty="0">
                          <a:solidFill>
                            <a:schemeClr val="tx2"/>
                          </a:solidFill>
                        </a:rPr>
                        <a:t> Non-Trust – Primary Government and Component Unit Stand-Alone reporting</a:t>
                      </a:r>
                      <a:endParaRPr lang="en-US" sz="1400" dirty="0">
                        <a:solidFill>
                          <a:schemeClr val="tx2"/>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8247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RSI Schedules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28896895"/>
              </p:ext>
            </p:extLst>
          </p:nvPr>
        </p:nvGraphicFramePr>
        <p:xfrm>
          <a:off x="304801" y="1189038"/>
          <a:ext cx="9220199" cy="5414958"/>
        </p:xfrm>
        <a:graphic>
          <a:graphicData uri="http://schemas.openxmlformats.org/drawingml/2006/table">
            <a:tbl>
              <a:tblPr firstRow="1" bandRow="1">
                <a:tableStyleId>{5C22544A-7EE6-4342-B048-85BDC9FD1C3A}</a:tableStyleId>
              </a:tblPr>
              <a:tblGrid>
                <a:gridCol w="6049409">
                  <a:extLst>
                    <a:ext uri="{9D8B030D-6E8A-4147-A177-3AD203B41FA5}">
                      <a16:colId xmlns:a16="http://schemas.microsoft.com/office/drawing/2014/main" val="20000"/>
                    </a:ext>
                  </a:extLst>
                </a:gridCol>
                <a:gridCol w="842991">
                  <a:extLst>
                    <a:ext uri="{9D8B030D-6E8A-4147-A177-3AD203B41FA5}">
                      <a16:colId xmlns:a16="http://schemas.microsoft.com/office/drawing/2014/main" val="20001"/>
                    </a:ext>
                  </a:extLst>
                </a:gridCol>
                <a:gridCol w="804673">
                  <a:extLst>
                    <a:ext uri="{9D8B030D-6E8A-4147-A177-3AD203B41FA5}">
                      <a16:colId xmlns:a16="http://schemas.microsoft.com/office/drawing/2014/main" val="20002"/>
                    </a:ext>
                  </a:extLst>
                </a:gridCol>
                <a:gridCol w="823831">
                  <a:extLst>
                    <a:ext uri="{9D8B030D-6E8A-4147-A177-3AD203B41FA5}">
                      <a16:colId xmlns:a16="http://schemas.microsoft.com/office/drawing/2014/main" val="20003"/>
                    </a:ext>
                  </a:extLst>
                </a:gridCol>
                <a:gridCol w="699295">
                  <a:extLst>
                    <a:ext uri="{9D8B030D-6E8A-4147-A177-3AD203B41FA5}">
                      <a16:colId xmlns:a16="http://schemas.microsoft.com/office/drawing/2014/main" val="20004"/>
                    </a:ext>
                  </a:extLst>
                </a:gridCol>
              </a:tblGrid>
              <a:tr h="601662">
                <a:tc>
                  <a:txBody>
                    <a:bodyPr/>
                    <a:lstStyle/>
                    <a:p>
                      <a:r>
                        <a:rPr lang="en-US" sz="2800" dirty="0"/>
                        <a:t>RSI elements</a:t>
                      </a:r>
                    </a:p>
                  </a:txBody>
                  <a:tcPr anchor="ctr">
                    <a:solidFill>
                      <a:schemeClr val="tx2"/>
                    </a:solidFill>
                  </a:tcPr>
                </a:tc>
                <a:tc>
                  <a:txBody>
                    <a:bodyPr/>
                    <a:lstStyle/>
                    <a:p>
                      <a:r>
                        <a:rPr lang="en-US" sz="2800" b="1" dirty="0"/>
                        <a:t>1</a:t>
                      </a:r>
                    </a:p>
                  </a:txBody>
                  <a:tcPr anchor="ctr">
                    <a:solidFill>
                      <a:schemeClr val="tx2"/>
                    </a:solidFill>
                  </a:tcPr>
                </a:tc>
                <a:tc>
                  <a:txBody>
                    <a:bodyPr/>
                    <a:lstStyle/>
                    <a:p>
                      <a:r>
                        <a:rPr lang="en-US" sz="2800" dirty="0"/>
                        <a:t>2</a:t>
                      </a:r>
                    </a:p>
                  </a:txBody>
                  <a:tcPr anchor="ctr">
                    <a:solidFill>
                      <a:schemeClr val="tx2"/>
                    </a:solidFill>
                  </a:tcPr>
                </a:tc>
                <a:tc>
                  <a:txBody>
                    <a:bodyPr/>
                    <a:lstStyle/>
                    <a:p>
                      <a:r>
                        <a:rPr lang="en-US" sz="2800" dirty="0"/>
                        <a:t>3</a:t>
                      </a:r>
                    </a:p>
                  </a:txBody>
                  <a:tcPr anchor="ctr">
                    <a:solidFill>
                      <a:schemeClr val="tx2"/>
                    </a:solidFill>
                  </a:tcPr>
                </a:tc>
                <a:tc>
                  <a:txBody>
                    <a:bodyPr/>
                    <a:lstStyle/>
                    <a:p>
                      <a:r>
                        <a:rPr lang="en-US" sz="2800" dirty="0"/>
                        <a:t>4</a:t>
                      </a:r>
                    </a:p>
                  </a:txBody>
                  <a:tcPr anchor="ctr">
                    <a:solidFill>
                      <a:schemeClr val="tx2"/>
                    </a:solidFill>
                  </a:tcPr>
                </a:tc>
                <a:extLst>
                  <a:ext uri="{0D108BD9-81ED-4DB2-BD59-A6C34878D82A}">
                    <a16:rowId xmlns:a16="http://schemas.microsoft.com/office/drawing/2014/main" val="10000"/>
                  </a:ext>
                </a:extLst>
              </a:tr>
              <a:tr h="601662">
                <a:tc>
                  <a:txBody>
                    <a:bodyPr/>
                    <a:lstStyle/>
                    <a:p>
                      <a:r>
                        <a:rPr lang="en-US" sz="1800" dirty="0">
                          <a:solidFill>
                            <a:schemeClr val="tx2"/>
                          </a:solidFill>
                        </a:rPr>
                        <a:t>Changes in NOL by source</a:t>
                      </a:r>
                    </a:p>
                  </a:txBody>
                  <a:tcPr anchor="ctr"/>
                </a:tc>
                <a:tc>
                  <a:txBody>
                    <a:bodyPr/>
                    <a:lstStyle/>
                    <a:p>
                      <a:pPr algn="ctr"/>
                      <a:r>
                        <a:rPr lang="en-US" sz="1400" b="1" dirty="0">
                          <a:solidFill>
                            <a:schemeClr val="tx2"/>
                          </a:solidFill>
                        </a:rPr>
                        <a:t>Y</a:t>
                      </a:r>
                    </a:p>
                  </a:txBody>
                  <a:tcPr anchor="ctr"/>
                </a:tc>
                <a:tc>
                  <a:txBody>
                    <a:bodyPr/>
                    <a:lstStyle/>
                    <a:p>
                      <a:pPr algn="ctr"/>
                      <a:endParaRPr lang="en-US" sz="1400"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1"/>
                  </a:ext>
                </a:extLst>
              </a:tr>
              <a:tr h="601662">
                <a:tc>
                  <a:txBody>
                    <a:bodyPr/>
                    <a:lstStyle/>
                    <a:p>
                      <a:r>
                        <a:rPr lang="en-US" sz="1800" dirty="0">
                          <a:solidFill>
                            <a:schemeClr val="tx2"/>
                          </a:solidFill>
                        </a:rPr>
                        <a:t>Changes in NOL and related ratios</a:t>
                      </a:r>
                    </a:p>
                  </a:txBody>
                  <a:tcPr anchor="ctr"/>
                </a:tc>
                <a:tc>
                  <a:txBody>
                    <a:bodyPr/>
                    <a:lstStyle/>
                    <a:p>
                      <a:pPr algn="ctr"/>
                      <a:r>
                        <a:rPr lang="en-US" sz="1800" b="1"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2"/>
                  </a:ext>
                </a:extLst>
              </a:tr>
              <a:tr h="601662">
                <a:tc>
                  <a:txBody>
                    <a:bodyPr/>
                    <a:lstStyle/>
                    <a:p>
                      <a:r>
                        <a:rPr lang="en-US" sz="1800" dirty="0">
                          <a:solidFill>
                            <a:schemeClr val="tx2"/>
                          </a:solidFill>
                        </a:rPr>
                        <a:t>Proportionate share of NOL</a:t>
                      </a:r>
                    </a:p>
                  </a:txBody>
                  <a:tcPr anchor="ctr"/>
                </a:tc>
                <a:tc>
                  <a:txBody>
                    <a:bodyPr/>
                    <a:lstStyle/>
                    <a:p>
                      <a:pPr algn="ctr"/>
                      <a:endParaRPr lang="en-US" sz="1800" b="1"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3"/>
                  </a:ext>
                </a:extLst>
              </a:tr>
              <a:tr h="601662">
                <a:tc>
                  <a:txBody>
                    <a:bodyPr/>
                    <a:lstStyle/>
                    <a:p>
                      <a:r>
                        <a:rPr lang="en-US" sz="1800" dirty="0">
                          <a:solidFill>
                            <a:schemeClr val="tx2"/>
                          </a:solidFill>
                        </a:rPr>
                        <a:t>Employer contributions</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4"/>
                  </a:ext>
                </a:extLst>
              </a:tr>
              <a:tr h="601662">
                <a:tc>
                  <a:txBody>
                    <a:bodyPr/>
                    <a:lstStyle/>
                    <a:p>
                      <a:r>
                        <a:rPr lang="en-US" sz="1800" dirty="0">
                          <a:solidFill>
                            <a:schemeClr val="tx2"/>
                          </a:solidFill>
                        </a:rPr>
                        <a:t>Changes</a:t>
                      </a:r>
                      <a:r>
                        <a:rPr lang="en-US" sz="1800" baseline="0" dirty="0">
                          <a:solidFill>
                            <a:schemeClr val="tx2"/>
                          </a:solidFill>
                        </a:rPr>
                        <a:t> in TOL by source</a:t>
                      </a:r>
                      <a:endParaRPr lang="en-US" sz="1800" dirty="0">
                        <a:solidFill>
                          <a:schemeClr val="tx2"/>
                        </a:solidFill>
                      </a:endParaRP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5"/>
                  </a:ext>
                </a:extLst>
              </a:tr>
              <a:tr h="6016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TOL as a percent of covered employee</a:t>
                      </a:r>
                      <a:r>
                        <a:rPr lang="en-US" sz="1800" baseline="0" dirty="0">
                          <a:solidFill>
                            <a:schemeClr val="tx2"/>
                          </a:solidFill>
                        </a:rPr>
                        <a:t> payroll*</a:t>
                      </a:r>
                      <a:endParaRPr lang="en-US" sz="1800" dirty="0">
                        <a:solidFill>
                          <a:schemeClr val="tx2"/>
                        </a:solidFill>
                      </a:endParaRP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tc>
                  <a:txBody>
                    <a:bodyPr/>
                    <a:lstStyle/>
                    <a:p>
                      <a:pPr algn="ctr"/>
                      <a:endParaRPr lang="en-US" sz="1800" dirty="0">
                        <a:solidFill>
                          <a:schemeClr val="tx2"/>
                        </a:solidFill>
                      </a:endParaRPr>
                    </a:p>
                  </a:txBody>
                  <a:tcPr anchor="ctr"/>
                </a:tc>
                <a:extLst>
                  <a:ext uri="{0D108BD9-81ED-4DB2-BD59-A6C34878D82A}">
                    <a16:rowId xmlns:a16="http://schemas.microsoft.com/office/drawing/2014/main" val="10006"/>
                  </a:ext>
                </a:extLst>
              </a:tr>
              <a:tr h="6016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Proportionate share of TOL</a:t>
                      </a:r>
                    </a:p>
                  </a:txBody>
                  <a:tcPr anchor="ctr"/>
                </a:tc>
                <a:tc>
                  <a:txBody>
                    <a:bodyPr/>
                    <a:lstStyle/>
                    <a:p>
                      <a:pPr algn="ctr"/>
                      <a:endParaRPr lang="en-US" sz="1800" b="1"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endParaRPr lang="en-US" sz="1800" dirty="0">
                        <a:solidFill>
                          <a:schemeClr val="tx2"/>
                        </a:solidFill>
                      </a:endParaRP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7"/>
                  </a:ext>
                </a:extLst>
              </a:tr>
              <a:tr h="6016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Notes to RSI</a:t>
                      </a:r>
                    </a:p>
                  </a:txBody>
                  <a:tcPr anchor="ctr"/>
                </a:tc>
                <a:tc>
                  <a:txBody>
                    <a:bodyPr/>
                    <a:lstStyle/>
                    <a:p>
                      <a:pPr algn="ctr"/>
                      <a:r>
                        <a:rPr lang="en-US" sz="1800" b="1"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tc>
                  <a:txBody>
                    <a:bodyPr/>
                    <a:lstStyle/>
                    <a:p>
                      <a:pPr algn="ctr"/>
                      <a:r>
                        <a:rPr lang="en-US" sz="1800" dirty="0">
                          <a:solidFill>
                            <a:schemeClr val="tx2"/>
                          </a:solidFill>
                        </a:rPr>
                        <a:t>Y</a:t>
                      </a:r>
                    </a:p>
                  </a:txBody>
                  <a:tcPr anchor="ctr"/>
                </a:tc>
                <a:extLst>
                  <a:ext uri="{0D108BD9-81ED-4DB2-BD59-A6C34878D82A}">
                    <a16:rowId xmlns:a16="http://schemas.microsoft.com/office/drawing/2014/main" val="10008"/>
                  </a:ext>
                </a:extLst>
              </a:tr>
            </a:tbl>
          </a:graphicData>
        </a:graphic>
      </p:graphicFrame>
      <p:graphicFrame>
        <p:nvGraphicFramePr>
          <p:cNvPr id="9" name="Content Placeholder 8"/>
          <p:cNvGraphicFramePr>
            <a:graphicFrameLocks noGrp="1"/>
          </p:cNvGraphicFramePr>
          <p:nvPr>
            <p:ph idx="4294967295"/>
            <p:extLst>
              <p:ext uri="{D42A27DB-BD31-4B8C-83A1-F6EECF244321}">
                <p14:modId xmlns:p14="http://schemas.microsoft.com/office/powerpoint/2010/main" val="2362224514"/>
              </p:ext>
            </p:extLst>
          </p:nvPr>
        </p:nvGraphicFramePr>
        <p:xfrm>
          <a:off x="9728200" y="1189038"/>
          <a:ext cx="2286000" cy="296386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tblGrid>
              <a:tr h="524220">
                <a:tc>
                  <a:txBody>
                    <a:bodyPr/>
                    <a:lstStyle/>
                    <a:p>
                      <a:pPr algn="ctr"/>
                      <a:r>
                        <a:rPr lang="en-US" sz="2000" dirty="0"/>
                        <a:t>Type</a:t>
                      </a:r>
                    </a:p>
                  </a:txBody>
                  <a:tcPr anchor="ctr">
                    <a:solidFill>
                      <a:schemeClr val="tx2"/>
                    </a:solidFill>
                  </a:tcPr>
                </a:tc>
                <a:extLst>
                  <a:ext uri="{0D108BD9-81ED-4DB2-BD59-A6C34878D82A}">
                    <a16:rowId xmlns:a16="http://schemas.microsoft.com/office/drawing/2014/main" val="10000"/>
                  </a:ext>
                </a:extLst>
              </a:tr>
              <a:tr h="490617">
                <a:tc>
                  <a:txBody>
                    <a:bodyPr/>
                    <a:lstStyle/>
                    <a:p>
                      <a:r>
                        <a:rPr lang="en-US" sz="1400" dirty="0">
                          <a:solidFill>
                            <a:schemeClr val="tx2"/>
                          </a:solidFill>
                        </a:rPr>
                        <a:t>1 – </a:t>
                      </a:r>
                      <a:r>
                        <a:rPr lang="en-US" sz="1400" b="1" dirty="0">
                          <a:solidFill>
                            <a:schemeClr val="tx2"/>
                          </a:solidFill>
                        </a:rPr>
                        <a:t>Trust – Single / Agent</a:t>
                      </a:r>
                    </a:p>
                  </a:txBody>
                  <a:tcPr anchor="ctr"/>
                </a:tc>
                <a:extLst>
                  <a:ext uri="{0D108BD9-81ED-4DB2-BD59-A6C34878D82A}">
                    <a16:rowId xmlns:a16="http://schemas.microsoft.com/office/drawing/2014/main" val="10001"/>
                  </a:ext>
                </a:extLst>
              </a:tr>
              <a:tr h="490617">
                <a:tc>
                  <a:txBody>
                    <a:bodyPr/>
                    <a:lstStyle/>
                    <a:p>
                      <a:r>
                        <a:rPr lang="en-US" sz="1400" dirty="0">
                          <a:solidFill>
                            <a:schemeClr val="tx2"/>
                          </a:solidFill>
                        </a:rPr>
                        <a:t>2 – Trust – Cost sharing</a:t>
                      </a:r>
                    </a:p>
                  </a:txBody>
                  <a:tcPr anchor="ctr"/>
                </a:tc>
                <a:extLst>
                  <a:ext uri="{0D108BD9-81ED-4DB2-BD59-A6C34878D82A}">
                    <a16:rowId xmlns:a16="http://schemas.microsoft.com/office/drawing/2014/main" val="10002"/>
                  </a:ext>
                </a:extLst>
              </a:tr>
              <a:tr h="490617">
                <a:tc>
                  <a:txBody>
                    <a:bodyPr/>
                    <a:lstStyle/>
                    <a:p>
                      <a:r>
                        <a:rPr lang="en-US" sz="1400" dirty="0">
                          <a:solidFill>
                            <a:schemeClr val="tx2"/>
                          </a:solidFill>
                        </a:rPr>
                        <a:t>3 – Non-Trust – Single</a:t>
                      </a:r>
                    </a:p>
                  </a:txBody>
                  <a:tcPr anchor="ctr"/>
                </a:tc>
                <a:extLst>
                  <a:ext uri="{0D108BD9-81ED-4DB2-BD59-A6C34878D82A}">
                    <a16:rowId xmlns:a16="http://schemas.microsoft.com/office/drawing/2014/main" val="10003"/>
                  </a:ext>
                </a:extLst>
              </a:tr>
              <a:tr h="967792">
                <a:tc>
                  <a:txBody>
                    <a:bodyPr/>
                    <a:lstStyle/>
                    <a:p>
                      <a:r>
                        <a:rPr lang="en-US" sz="1400" dirty="0">
                          <a:solidFill>
                            <a:schemeClr val="tx2"/>
                          </a:solidFill>
                        </a:rPr>
                        <a:t>4 –</a:t>
                      </a:r>
                      <a:r>
                        <a:rPr lang="en-US" sz="1400" baseline="0" dirty="0">
                          <a:solidFill>
                            <a:schemeClr val="tx2"/>
                          </a:solidFill>
                        </a:rPr>
                        <a:t> Non-Trust – Primary Government and Component Unit Stand-Alone reporting</a:t>
                      </a:r>
                      <a:endParaRPr lang="en-US" sz="1400" dirty="0">
                        <a:solidFill>
                          <a:schemeClr val="tx2"/>
                        </a:solidFill>
                      </a:endParaRPr>
                    </a:p>
                  </a:txBody>
                  <a:tcPr anchor="ct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6E9A7496-3195-14D3-2FEE-D062CAB1937D}"/>
              </a:ext>
            </a:extLst>
          </p:cNvPr>
          <p:cNvSpPr txBox="1"/>
          <p:nvPr/>
        </p:nvSpPr>
        <p:spPr>
          <a:xfrm>
            <a:off x="9728200" y="4752975"/>
            <a:ext cx="2286000" cy="1015663"/>
          </a:xfrm>
          <a:prstGeom prst="rect">
            <a:avLst/>
          </a:prstGeom>
          <a:noFill/>
        </p:spPr>
        <p:txBody>
          <a:bodyPr wrap="square" rtlCol="0">
            <a:spAutoFit/>
          </a:bodyPr>
          <a:lstStyle/>
          <a:p>
            <a:r>
              <a:rPr lang="en-US" sz="1400" dirty="0">
                <a:solidFill>
                  <a:schemeClr val="tx2"/>
                </a:solidFill>
              </a:rPr>
              <a:t>*If contributions to the OPEB plan are based on pay, covered payroll is used</a:t>
            </a:r>
          </a:p>
          <a:p>
            <a:endParaRPr lang="en-US" dirty="0"/>
          </a:p>
        </p:txBody>
      </p:sp>
    </p:spTree>
    <p:extLst>
      <p:ext uri="{BB962C8B-B14F-4D97-AF65-F5344CB8AC3E}">
        <p14:creationId xmlns:p14="http://schemas.microsoft.com/office/powerpoint/2010/main" val="2802460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28CE66-79D4-A5A8-92FE-3AB856690432}"/>
              </a:ext>
            </a:extLst>
          </p:cNvPr>
          <p:cNvSpPr/>
          <p:nvPr/>
        </p:nvSpPr>
        <p:spPr>
          <a:xfrm>
            <a:off x="9677400" y="5080000"/>
            <a:ext cx="2387600" cy="1689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11582400" cy="914400"/>
          </a:xfrm>
        </p:spPr>
        <p:txBody>
          <a:bodyPr>
            <a:normAutofit/>
          </a:bodyPr>
          <a:lstStyle/>
          <a:p>
            <a:r>
              <a:rPr lang="en-US" dirty="0"/>
              <a:t>Defined contribution OPEB – easy </a:t>
            </a:r>
            <a:r>
              <a:rPr lang="en-US" dirty="0" err="1"/>
              <a:t>peasy</a:t>
            </a:r>
            <a:endParaRPr lang="en-US" dirty="0"/>
          </a:p>
        </p:txBody>
      </p:sp>
      <p:graphicFrame>
        <p:nvGraphicFramePr>
          <p:cNvPr id="6" name="Content Placeholder 5">
            <a:extLst>
              <a:ext uri="{FF2B5EF4-FFF2-40B4-BE49-F238E27FC236}">
                <a16:creationId xmlns:a16="http://schemas.microsoft.com/office/drawing/2014/main" id="{6F1F4BDA-C898-7887-7D69-6B50E241967A}"/>
              </a:ext>
            </a:extLst>
          </p:cNvPr>
          <p:cNvGraphicFramePr>
            <a:graphicFrameLocks noGrp="1"/>
          </p:cNvGraphicFramePr>
          <p:nvPr>
            <p:ph idx="1"/>
            <p:extLst>
              <p:ext uri="{D42A27DB-BD31-4B8C-83A1-F6EECF244321}">
                <p14:modId xmlns:p14="http://schemas.microsoft.com/office/powerpoint/2010/main" val="4268591353"/>
              </p:ext>
            </p:extLst>
          </p:nvPr>
        </p:nvGraphicFramePr>
        <p:xfrm>
          <a:off x="304800" y="1189038"/>
          <a:ext cx="11582400" cy="549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242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Employer’s </a:t>
            </a:r>
            <a:r>
              <a:rPr lang="en-US" i="1" dirty="0"/>
              <a:t>Implementation Guide</a:t>
            </a:r>
          </a:p>
        </p:txBody>
      </p:sp>
      <p:sp>
        <p:nvSpPr>
          <p:cNvPr id="9" name="Content Placeholder 8">
            <a:extLst>
              <a:ext uri="{FF2B5EF4-FFF2-40B4-BE49-F238E27FC236}">
                <a16:creationId xmlns:a16="http://schemas.microsoft.com/office/drawing/2014/main" id="{50C64DB6-8B77-6F05-6E15-4CE070D1A0A7}"/>
              </a:ext>
            </a:extLst>
          </p:cNvPr>
          <p:cNvSpPr>
            <a:spLocks noGrp="1"/>
          </p:cNvSpPr>
          <p:nvPr>
            <p:ph idx="1"/>
          </p:nvPr>
        </p:nvSpPr>
        <p:spPr>
          <a:xfrm>
            <a:off x="304253" y="1163320"/>
            <a:ext cx="11582400" cy="5491480"/>
          </a:xfrm>
        </p:spPr>
        <p:txBody>
          <a:bodyPr>
            <a:normAutofit fontScale="92500" lnSpcReduction="10000"/>
          </a:bodyPr>
          <a:lstStyle/>
          <a:p>
            <a:pPr>
              <a:lnSpc>
                <a:spcPct val="110000"/>
              </a:lnSpc>
            </a:pPr>
            <a:r>
              <a:rPr lang="en-US" sz="2800" b="1" dirty="0"/>
              <a:t>507 </a:t>
            </a:r>
            <a:r>
              <a:rPr lang="en-US" sz="2800" dirty="0"/>
              <a:t>Questions and Answers (You read that right…):</a:t>
            </a:r>
          </a:p>
          <a:p>
            <a:pPr lvl="1">
              <a:lnSpc>
                <a:spcPct val="110000"/>
              </a:lnSpc>
            </a:pPr>
            <a:r>
              <a:rPr lang="en-US" sz="2400" b="1" dirty="0">
                <a:solidFill>
                  <a:schemeClr val="tx2"/>
                </a:solidFill>
              </a:rPr>
              <a:t>But – only 19 ‘new’ questions</a:t>
            </a:r>
            <a:r>
              <a:rPr lang="en-US" sz="2400" dirty="0">
                <a:solidFill>
                  <a:schemeClr val="tx2"/>
                </a:solidFill>
              </a:rPr>
              <a:t> – rest are from existing </a:t>
            </a:r>
            <a:r>
              <a:rPr lang="en-US" sz="2400" i="1" dirty="0">
                <a:solidFill>
                  <a:schemeClr val="tx2"/>
                </a:solidFill>
              </a:rPr>
              <a:t>Guides.</a:t>
            </a:r>
            <a:endParaRPr lang="en-US" sz="2400" b="1" dirty="0">
              <a:solidFill>
                <a:schemeClr val="tx2"/>
              </a:solidFill>
            </a:endParaRPr>
          </a:p>
          <a:p>
            <a:pPr>
              <a:lnSpc>
                <a:spcPct val="110000"/>
              </a:lnSpc>
            </a:pPr>
            <a:r>
              <a:rPr lang="en-US" sz="2800" dirty="0"/>
              <a:t>4 New Questions and Answers that May Change GASB-74 reporting </a:t>
            </a:r>
            <a:r>
              <a:rPr lang="en-US" sz="2800" i="1" dirty="0"/>
              <a:t>in limited circumstances.</a:t>
            </a:r>
          </a:p>
          <a:p>
            <a:pPr>
              <a:lnSpc>
                <a:spcPct val="110000"/>
              </a:lnSpc>
            </a:pPr>
            <a:r>
              <a:rPr lang="en-US" sz="2800" dirty="0"/>
              <a:t>Categories of Illustrations:</a:t>
            </a:r>
          </a:p>
          <a:p>
            <a:pPr lvl="1">
              <a:lnSpc>
                <a:spcPct val="110000"/>
              </a:lnSpc>
            </a:pPr>
            <a:r>
              <a:rPr lang="en-US" sz="2400" dirty="0">
                <a:solidFill>
                  <a:schemeClr val="tx2"/>
                </a:solidFill>
              </a:rPr>
              <a:t>Determination of Benefit Payments If Blended Premium Rates Are Stated.</a:t>
            </a:r>
          </a:p>
          <a:p>
            <a:pPr lvl="1">
              <a:lnSpc>
                <a:spcPct val="110000"/>
              </a:lnSpc>
            </a:pPr>
            <a:r>
              <a:rPr lang="en-US" sz="2400" dirty="0">
                <a:solidFill>
                  <a:schemeClr val="tx2"/>
                </a:solidFill>
              </a:rPr>
              <a:t>Determination of the Discount Rate in Circumstances in Which Benefits Are Paid by the Employer with Its Own Resources as They Come Due and the OPEB Plan Is Administered through a Trust.</a:t>
            </a:r>
          </a:p>
          <a:p>
            <a:pPr lvl="1">
              <a:lnSpc>
                <a:spcPct val="110000"/>
              </a:lnSpc>
            </a:pPr>
            <a:r>
              <a:rPr lang="en-US" sz="2400" dirty="0">
                <a:solidFill>
                  <a:schemeClr val="tx2"/>
                </a:solidFill>
              </a:rPr>
              <a:t>Determination of Certain Amounts to Be Presented in </a:t>
            </a:r>
            <a:r>
              <a:rPr lang="en-US" sz="2400" b="1" dirty="0">
                <a:solidFill>
                  <a:schemeClr val="tx2"/>
                </a:solidFill>
              </a:rPr>
              <a:t>a Single or Agent Employer’s</a:t>
            </a:r>
            <a:r>
              <a:rPr lang="en-US" sz="2400" dirty="0">
                <a:solidFill>
                  <a:schemeClr val="tx2"/>
                </a:solidFill>
              </a:rPr>
              <a:t> RSI Schedule of Contribution-Related Information.</a:t>
            </a:r>
          </a:p>
          <a:p>
            <a:pPr lvl="1">
              <a:lnSpc>
                <a:spcPct val="110000"/>
              </a:lnSpc>
            </a:pPr>
            <a:r>
              <a:rPr lang="en-US" sz="2400" dirty="0">
                <a:solidFill>
                  <a:schemeClr val="tx2"/>
                </a:solidFill>
              </a:rPr>
              <a:t>Note Disclosures, RSI and Calculation of Certain Recognized Amounts for a </a:t>
            </a:r>
            <a:r>
              <a:rPr lang="en-US" sz="2400" b="1" dirty="0">
                <a:solidFill>
                  <a:schemeClr val="tx2"/>
                </a:solidFill>
              </a:rPr>
              <a:t>Cost-Sharing</a:t>
            </a:r>
            <a:r>
              <a:rPr lang="en-US" sz="2400" dirty="0">
                <a:solidFill>
                  <a:schemeClr val="tx2"/>
                </a:solidFill>
              </a:rPr>
              <a:t> Employer.</a:t>
            </a:r>
            <a:endParaRPr lang="en-US" sz="1800" dirty="0"/>
          </a:p>
        </p:txBody>
      </p:sp>
    </p:spTree>
    <p:extLst>
      <p:ext uri="{BB962C8B-B14F-4D97-AF65-F5344CB8AC3E}">
        <p14:creationId xmlns:p14="http://schemas.microsoft.com/office/powerpoint/2010/main" val="11084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DA600-870A-C64C-9209-3855CE23134B}"/>
              </a:ext>
            </a:extLst>
          </p:cNvPr>
          <p:cNvSpPr>
            <a:spLocks noGrp="1"/>
          </p:cNvSpPr>
          <p:nvPr>
            <p:ph type="title"/>
          </p:nvPr>
        </p:nvSpPr>
        <p:spPr>
          <a:xfrm>
            <a:off x="1828799" y="2057400"/>
            <a:ext cx="9514703" cy="4114800"/>
          </a:xfrm>
        </p:spPr>
        <p:txBody>
          <a:bodyPr anchor="t"/>
          <a:lstStyle/>
          <a:p>
            <a:r>
              <a:rPr lang="en-US" dirty="0"/>
              <a:t>GASB-87, </a:t>
            </a:r>
            <a:r>
              <a:rPr lang="en-US" i="1" dirty="0"/>
              <a:t>Leases</a:t>
            </a:r>
          </a:p>
        </p:txBody>
      </p:sp>
    </p:spTree>
    <p:extLst>
      <p:ext uri="{BB962C8B-B14F-4D97-AF65-F5344CB8AC3E}">
        <p14:creationId xmlns:p14="http://schemas.microsoft.com/office/powerpoint/2010/main" val="2351370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What is a Lease under GASB 87?</a:t>
            </a:r>
          </a:p>
        </p:txBody>
      </p:sp>
      <p:sp>
        <p:nvSpPr>
          <p:cNvPr id="3" name="Content Placeholder 2"/>
          <p:cNvSpPr>
            <a:spLocks noGrp="1"/>
          </p:cNvSpPr>
          <p:nvPr>
            <p:ph idx="1"/>
          </p:nvPr>
        </p:nvSpPr>
        <p:spPr>
          <a:xfrm>
            <a:off x="304800" y="1189038"/>
            <a:ext cx="11582400" cy="5491162"/>
          </a:xfrm>
        </p:spPr>
        <p:txBody>
          <a:bodyPr>
            <a:normAutofit/>
          </a:bodyPr>
          <a:lstStyle/>
          <a:p>
            <a:r>
              <a:rPr lang="en-US" dirty="0"/>
              <a:t>Definition:</a:t>
            </a:r>
          </a:p>
          <a:p>
            <a:pPr lvl="1"/>
            <a:r>
              <a:rPr lang="en-US" dirty="0"/>
              <a:t>A lease is defined as a contract that conveys control of the right to use another entity’s nonfinancial asset (e.g., land, buildings, vehicles, equipment) for a period of time in an exchange or exchange-like transaction.</a:t>
            </a:r>
          </a:p>
          <a:p>
            <a:r>
              <a:rPr lang="en-US" dirty="0"/>
              <a:t>Key Elements:</a:t>
            </a:r>
          </a:p>
          <a:p>
            <a:pPr lvl="1"/>
            <a:r>
              <a:rPr lang="en-US" dirty="0"/>
              <a:t>Control: The right to obtain present service capacity and determine the nature and manner of use.</a:t>
            </a:r>
          </a:p>
          <a:p>
            <a:pPr lvl="1"/>
            <a:r>
              <a:rPr lang="en-US" dirty="0"/>
              <a:t>Nonfinancial Asset: Tangible assets not held primarily for income or resale.</a:t>
            </a:r>
          </a:p>
          <a:p>
            <a:pPr lvl="1"/>
            <a:r>
              <a:rPr lang="en-US" dirty="0"/>
              <a:t>Exchange Transaction: Both parties receive and give up essentially equal value.</a:t>
            </a:r>
          </a:p>
          <a:p>
            <a:r>
              <a:rPr lang="en-US" dirty="0"/>
              <a:t>Exclusions:</a:t>
            </a:r>
          </a:p>
          <a:p>
            <a:pPr lvl="1"/>
            <a:r>
              <a:rPr lang="en-US" dirty="0"/>
              <a:t>Intangible assets (e.g., software licenses).</a:t>
            </a:r>
          </a:p>
          <a:p>
            <a:pPr lvl="1"/>
            <a:r>
              <a:rPr lang="en-US" dirty="0"/>
              <a:t>Biological assets (e.g., timber, living plants).</a:t>
            </a:r>
          </a:p>
          <a:p>
            <a:pPr lvl="1"/>
            <a:r>
              <a:rPr lang="en-US" dirty="0"/>
              <a:t>Inventory and service concession arrangements.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Lessee Accounting under GASB 87</a:t>
            </a:r>
          </a:p>
        </p:txBody>
      </p:sp>
      <p:sp>
        <p:nvSpPr>
          <p:cNvPr id="3" name="Content Placeholder 2"/>
          <p:cNvSpPr>
            <a:spLocks noGrp="1"/>
          </p:cNvSpPr>
          <p:nvPr>
            <p:ph idx="1"/>
          </p:nvPr>
        </p:nvSpPr>
        <p:spPr>
          <a:xfrm>
            <a:off x="304800" y="1189038"/>
            <a:ext cx="11582400" cy="5491162"/>
          </a:xfrm>
        </p:spPr>
        <p:txBody>
          <a:bodyPr>
            <a:normAutofit fontScale="92500" lnSpcReduction="10000"/>
          </a:bodyPr>
          <a:lstStyle/>
          <a:p>
            <a:r>
              <a:rPr lang="en-US" dirty="0"/>
              <a:t>Recognition:</a:t>
            </a:r>
          </a:p>
          <a:p>
            <a:pPr lvl="1"/>
            <a:r>
              <a:rPr lang="en-US" dirty="0"/>
              <a:t>Lease Liability: Present value of future lease payments.</a:t>
            </a:r>
          </a:p>
          <a:p>
            <a:pPr lvl="1"/>
            <a:r>
              <a:rPr lang="en-US" dirty="0"/>
              <a:t>Right-to-Use Asset: Equal to the lease liability, adjusted for prepayments or incentives.</a:t>
            </a:r>
          </a:p>
          <a:p>
            <a:r>
              <a:rPr lang="en-US" dirty="0"/>
              <a:t>Measurement:</a:t>
            </a:r>
          </a:p>
          <a:p>
            <a:pPr lvl="1"/>
            <a:r>
              <a:rPr lang="en-US" dirty="0"/>
              <a:t>Includes fixed payments, variable payments based on index/rate, and reasonably certain options to extend or terminate.</a:t>
            </a:r>
          </a:p>
          <a:p>
            <a:r>
              <a:rPr lang="en-US" dirty="0"/>
              <a:t>Amortization &amp; Interest:</a:t>
            </a:r>
          </a:p>
          <a:p>
            <a:pPr lvl="1"/>
            <a:r>
              <a:rPr lang="en-US" dirty="0"/>
              <a:t>Right-to-use asset is amortized over the lease term.</a:t>
            </a:r>
          </a:p>
          <a:p>
            <a:pPr lvl="1"/>
            <a:r>
              <a:rPr lang="en-US" dirty="0"/>
              <a:t>Lease liability is reduced as payments are made, with interest expense recognized.</a:t>
            </a:r>
          </a:p>
          <a:p>
            <a:r>
              <a:rPr lang="en-US" dirty="0"/>
              <a:t>Disclosures:</a:t>
            </a:r>
          </a:p>
          <a:p>
            <a:pPr lvl="1"/>
            <a:r>
              <a:rPr lang="en-US" dirty="0"/>
              <a:t>Description of leasing arrangements.</a:t>
            </a:r>
          </a:p>
          <a:p>
            <a:pPr lvl="1"/>
            <a:r>
              <a:rPr lang="en-US" dirty="0"/>
              <a:t>Schedule of future lease payments.</a:t>
            </a:r>
          </a:p>
          <a:p>
            <a:pPr lvl="1"/>
            <a:r>
              <a:rPr lang="en-US" dirty="0"/>
              <a:t>Lease term and discount rate assumptions.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582400" cy="914400"/>
          </a:xfrm>
        </p:spPr>
        <p:txBody>
          <a:bodyPr>
            <a:normAutofit/>
          </a:bodyPr>
          <a:lstStyle/>
          <a:p>
            <a:r>
              <a:rPr lang="en-US" dirty="0"/>
              <a:t>Lessor Accounting under GASB 87</a:t>
            </a:r>
          </a:p>
        </p:txBody>
      </p:sp>
      <p:sp>
        <p:nvSpPr>
          <p:cNvPr id="3" name="Content Placeholder 2"/>
          <p:cNvSpPr>
            <a:spLocks noGrp="1"/>
          </p:cNvSpPr>
          <p:nvPr>
            <p:ph idx="1"/>
          </p:nvPr>
        </p:nvSpPr>
        <p:spPr>
          <a:xfrm>
            <a:off x="304800" y="1189038"/>
            <a:ext cx="11582400" cy="5516562"/>
          </a:xfrm>
        </p:spPr>
        <p:txBody>
          <a:bodyPr>
            <a:normAutofit lnSpcReduction="10000"/>
          </a:bodyPr>
          <a:lstStyle/>
          <a:p>
            <a:r>
              <a:rPr lang="en-US" dirty="0"/>
              <a:t>Recognition:</a:t>
            </a:r>
          </a:p>
          <a:p>
            <a:pPr lvl="1"/>
            <a:r>
              <a:rPr lang="en-US" dirty="0"/>
              <a:t>Lease Receivable: Present value of future lease payments.</a:t>
            </a:r>
          </a:p>
          <a:p>
            <a:pPr lvl="1"/>
            <a:r>
              <a:rPr lang="en-US" dirty="0"/>
              <a:t>Deferred Inflow of Resources: Equal to the lease receivable plus any payments received at or before commencement.</a:t>
            </a:r>
          </a:p>
          <a:p>
            <a:r>
              <a:rPr lang="en-US" dirty="0"/>
              <a:t>Revenue Recognition:</a:t>
            </a:r>
          </a:p>
          <a:p>
            <a:pPr lvl="1"/>
            <a:r>
              <a:rPr lang="en-US" dirty="0"/>
              <a:t>Recognize lease revenue over the lease term in a systematic and rational manner.</a:t>
            </a:r>
          </a:p>
          <a:p>
            <a:r>
              <a:rPr lang="en-US" dirty="0"/>
              <a:t>Measurement:</a:t>
            </a:r>
          </a:p>
          <a:p>
            <a:pPr lvl="1"/>
            <a:r>
              <a:rPr lang="en-US" dirty="0"/>
              <a:t>Similar to lessee: includes fixed and certain variable payments.</a:t>
            </a:r>
          </a:p>
          <a:p>
            <a:r>
              <a:rPr lang="en-US" dirty="0"/>
              <a:t>Disclosures:</a:t>
            </a:r>
          </a:p>
          <a:p>
            <a:pPr lvl="1"/>
            <a:r>
              <a:rPr lang="en-US" dirty="0"/>
              <a:t>Description of leasing arrangements.</a:t>
            </a:r>
          </a:p>
          <a:p>
            <a:pPr lvl="1"/>
            <a:r>
              <a:rPr lang="en-US" dirty="0"/>
              <a:t>Schedule of future lease receipts.</a:t>
            </a:r>
          </a:p>
          <a:p>
            <a:pPr lvl="1"/>
            <a:r>
              <a:rPr lang="en-US" dirty="0"/>
              <a:t>Information about contingent lease payments.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DA600-870A-C64C-9209-3855CE23134B}"/>
              </a:ext>
            </a:extLst>
          </p:cNvPr>
          <p:cNvSpPr>
            <a:spLocks noGrp="1"/>
          </p:cNvSpPr>
          <p:nvPr>
            <p:ph type="title"/>
          </p:nvPr>
        </p:nvSpPr>
        <p:spPr>
          <a:xfrm>
            <a:off x="1828799" y="2057400"/>
            <a:ext cx="9514703" cy="4114800"/>
          </a:xfrm>
        </p:spPr>
        <p:txBody>
          <a:bodyPr anchor="t"/>
          <a:lstStyle/>
          <a:p>
            <a:r>
              <a:rPr lang="en-US" dirty="0"/>
              <a:t>GASB-96, </a:t>
            </a:r>
            <a:r>
              <a:rPr lang="en-US" i="1" dirty="0"/>
              <a:t>Subscription-based Information Technology arrangements</a:t>
            </a:r>
          </a:p>
        </p:txBody>
      </p:sp>
    </p:spTree>
    <p:extLst>
      <p:ext uri="{BB962C8B-B14F-4D97-AF65-F5344CB8AC3E}">
        <p14:creationId xmlns:p14="http://schemas.microsoft.com/office/powerpoint/2010/main" val="3992586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with her hand on her chin&#10;&#10;Description automatically generated">
            <a:extLst>
              <a:ext uri="{FF2B5EF4-FFF2-40B4-BE49-F238E27FC236}">
                <a16:creationId xmlns:a16="http://schemas.microsoft.com/office/drawing/2014/main" id="{298E4279-032A-0318-186F-F9FDF76433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4" name="Title 23">
            <a:extLst>
              <a:ext uri="{FF2B5EF4-FFF2-40B4-BE49-F238E27FC236}">
                <a16:creationId xmlns:a16="http://schemas.microsoft.com/office/drawing/2014/main" id="{2B798FB8-250D-61C5-7488-9754AF57DEFB}"/>
              </a:ext>
            </a:extLst>
          </p:cNvPr>
          <p:cNvSpPr>
            <a:spLocks noGrp="1"/>
          </p:cNvSpPr>
          <p:nvPr>
            <p:ph type="title"/>
          </p:nvPr>
        </p:nvSpPr>
        <p:spPr>
          <a:xfrm>
            <a:off x="6894285" y="216989"/>
            <a:ext cx="4992367" cy="754743"/>
          </a:xfrm>
        </p:spPr>
        <p:txBody>
          <a:bodyPr>
            <a:normAutofit/>
          </a:bodyPr>
          <a:lstStyle/>
          <a:p>
            <a:pPr algn="ctr"/>
            <a:r>
              <a:rPr lang="en-US" sz="4400"/>
              <a:t>What Is a SBITA?</a:t>
            </a:r>
          </a:p>
        </p:txBody>
      </p:sp>
      <p:sp>
        <p:nvSpPr>
          <p:cNvPr id="25" name="Content Placeholder 24">
            <a:extLst>
              <a:ext uri="{FF2B5EF4-FFF2-40B4-BE49-F238E27FC236}">
                <a16:creationId xmlns:a16="http://schemas.microsoft.com/office/drawing/2014/main" id="{8261E349-6D8A-73CB-9F35-07BD7A610816}"/>
              </a:ext>
            </a:extLst>
          </p:cNvPr>
          <p:cNvSpPr>
            <a:spLocks noGrp="1"/>
          </p:cNvSpPr>
          <p:nvPr>
            <p:ph idx="1"/>
          </p:nvPr>
        </p:nvSpPr>
        <p:spPr>
          <a:xfrm>
            <a:off x="6894285" y="971732"/>
            <a:ext cx="4992367" cy="5669279"/>
          </a:xfrm>
        </p:spPr>
        <p:txBody>
          <a:bodyPr>
            <a:normAutofit lnSpcReduction="10000"/>
          </a:bodyPr>
          <a:lstStyle/>
          <a:p>
            <a:pPr marL="0" indent="0">
              <a:lnSpc>
                <a:spcPct val="100000"/>
              </a:lnSpc>
              <a:spcAft>
                <a:spcPts val="1200"/>
              </a:spcAft>
              <a:buSzPct val="100000"/>
              <a:buNone/>
            </a:pPr>
            <a:r>
              <a:rPr lang="en-US" sz="2800" b="1" i="1" u="sng" dirty="0"/>
              <a:t>Paragraph 6</a:t>
            </a:r>
          </a:p>
          <a:p>
            <a:pPr marL="457200" indent="-457200">
              <a:lnSpc>
                <a:spcPct val="100000"/>
              </a:lnSpc>
              <a:spcAft>
                <a:spcPts val="1200"/>
              </a:spcAft>
              <a:buSzPct val="100000"/>
            </a:pPr>
            <a:r>
              <a:rPr lang="en-US" sz="2400" i="1" dirty="0"/>
              <a:t>“…a SBITA is defined as a contract that </a:t>
            </a:r>
            <a:r>
              <a:rPr lang="en-US" sz="2400" b="1" i="1" dirty="0"/>
              <a:t>conveys control </a:t>
            </a:r>
            <a:r>
              <a:rPr lang="en-US" sz="2400" i="1" dirty="0"/>
              <a:t>of the </a:t>
            </a:r>
            <a:r>
              <a:rPr lang="en-US" sz="2400" b="1" i="1" dirty="0"/>
              <a:t>right to use </a:t>
            </a:r>
            <a:r>
              <a:rPr lang="en-US" sz="2400" i="1" dirty="0"/>
              <a:t>another party’s </a:t>
            </a:r>
            <a:r>
              <a:rPr lang="en-US" sz="2400" b="1" i="1" dirty="0"/>
              <a:t>IT software*</a:t>
            </a:r>
            <a:r>
              <a:rPr lang="en-US" sz="2400" i="1" dirty="0"/>
              <a:t>, alone or in combination with tangible capital assets…as specified in the contract for a </a:t>
            </a:r>
            <a:r>
              <a:rPr lang="en-US" sz="2400" b="1" i="1" dirty="0"/>
              <a:t>period of time </a:t>
            </a:r>
            <a:r>
              <a:rPr lang="en-US" sz="2400" i="1" dirty="0"/>
              <a:t>in an </a:t>
            </a:r>
            <a:r>
              <a:rPr lang="en-US" sz="2400" b="1" i="1" dirty="0"/>
              <a:t>exchange or exchange-like </a:t>
            </a:r>
            <a:r>
              <a:rPr lang="en-US" sz="2400" i="1" dirty="0"/>
              <a:t>transaction.”</a:t>
            </a:r>
            <a:endParaRPr lang="en-US" sz="2400" b="1" i="1" dirty="0"/>
          </a:p>
          <a:p>
            <a:pPr marL="457200" indent="-457200">
              <a:lnSpc>
                <a:spcPct val="100000"/>
              </a:lnSpc>
              <a:spcAft>
                <a:spcPts val="1200"/>
              </a:spcAft>
              <a:buClr>
                <a:srgbClr val="000000"/>
              </a:buClr>
              <a:buSzPct val="100000"/>
            </a:pPr>
            <a:r>
              <a:rPr lang="en-US" sz="2400" i="1" dirty="0"/>
              <a:t>*Common examples include SaaS products, IaaS (Infrastructure as a Service), and PaaS (Platform as a Service).</a:t>
            </a:r>
            <a:endParaRPr lang="en-US" sz="2400" dirty="0"/>
          </a:p>
          <a:p>
            <a:pPr marL="457200" indent="-457200">
              <a:lnSpc>
                <a:spcPct val="100000"/>
              </a:lnSpc>
              <a:spcAft>
                <a:spcPts val="1200"/>
              </a:spcAft>
              <a:buSzPct val="100000"/>
            </a:pPr>
            <a:r>
              <a:rPr lang="en-US" sz="2400" b="1" dirty="0"/>
              <a:t>Yes – the definition of a SBITA nearly mirrors the definition of a lease under GASB 87.</a:t>
            </a:r>
            <a:endParaRPr lang="en-US" sz="2400" dirty="0"/>
          </a:p>
        </p:txBody>
      </p:sp>
    </p:spTree>
    <p:extLst>
      <p:ext uri="{BB962C8B-B14F-4D97-AF65-F5344CB8AC3E}">
        <p14:creationId xmlns:p14="http://schemas.microsoft.com/office/powerpoint/2010/main" val="90043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B56C3E-3053-4277-B6D8-0203C208FFD7}"/>
              </a:ext>
            </a:extLst>
          </p:cNvPr>
          <p:cNvSpPr>
            <a:spLocks noGrp="1"/>
          </p:cNvSpPr>
          <p:nvPr>
            <p:ph type="title"/>
          </p:nvPr>
        </p:nvSpPr>
        <p:spPr/>
        <p:txBody>
          <a:bodyPr>
            <a:normAutofit/>
          </a:bodyPr>
          <a:lstStyle/>
          <a:p>
            <a:r>
              <a:rPr lang="en-US" dirty="0"/>
              <a:t>Today’s agenda for Critical gasb pronouncements</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
            <p:extLst>
              <p:ext uri="{D42A27DB-BD31-4B8C-83A1-F6EECF244321}">
                <p14:modId xmlns:p14="http://schemas.microsoft.com/office/powerpoint/2010/main" val="3475050809"/>
              </p:ext>
            </p:extLst>
          </p:nvPr>
        </p:nvGraphicFramePr>
        <p:xfrm>
          <a:off x="304800" y="1189038"/>
          <a:ext cx="11582400" cy="45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43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desk&#10;&#10;Description automatically generated">
            <a:extLst>
              <a:ext uri="{FF2B5EF4-FFF2-40B4-BE49-F238E27FC236}">
                <a16:creationId xmlns:a16="http://schemas.microsoft.com/office/drawing/2014/main" id="{6F53ABBA-F189-51E8-A7EA-01DA587AB0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0" name="Rectangle: Rounded Corners 9">
            <a:extLst>
              <a:ext uri="{FF2B5EF4-FFF2-40B4-BE49-F238E27FC236}">
                <a16:creationId xmlns:a16="http://schemas.microsoft.com/office/drawing/2014/main" id="{2D0862B3-33D2-52AF-72A3-C4F02FD794D5}"/>
              </a:ext>
            </a:extLst>
          </p:cNvPr>
          <p:cNvSpPr/>
          <p:nvPr/>
        </p:nvSpPr>
        <p:spPr>
          <a:xfrm>
            <a:off x="368300" y="342900"/>
            <a:ext cx="6870700" cy="61722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5400" b="1">
                <a:latin typeface="+mj-lt"/>
              </a:rPr>
              <a:t>WHAT IS A SBITA?</a:t>
            </a:r>
          </a:p>
          <a:p>
            <a:pPr marL="497839" lvl="0" indent="-457200">
              <a:spcAft>
                <a:spcPts val="1200"/>
              </a:spcAft>
              <a:buFont typeface="Arial" panose="020B0604020202020204" pitchFamily="34" charset="0"/>
              <a:buChar char="•"/>
            </a:pPr>
            <a:r>
              <a:rPr lang="en-US" sz="2800" b="1" u="sng"/>
              <a:t>Period Of Time Has Been Key.</a:t>
            </a:r>
          </a:p>
          <a:p>
            <a:pPr marL="497839" lvl="0" indent="-457200">
              <a:spcAft>
                <a:spcPts val="1200"/>
              </a:spcAft>
              <a:buFont typeface="Arial" panose="020B0604020202020204" pitchFamily="34" charset="0"/>
              <a:buChar char="•"/>
            </a:pPr>
            <a:r>
              <a:rPr lang="en-US" sz="2800"/>
              <a:t>Some contracts have no time (other than monthly or annual renewals until canceled).</a:t>
            </a:r>
          </a:p>
          <a:p>
            <a:pPr marL="497839" indent="-457200">
              <a:spcAft>
                <a:spcPts val="1200"/>
              </a:spcAft>
              <a:buFont typeface="Arial" panose="020B0604020202020204" pitchFamily="34" charset="0"/>
              <a:buChar char="•"/>
            </a:pPr>
            <a:r>
              <a:rPr lang="en-US" sz="2800"/>
              <a:t>If contract has a cancellation provision: </a:t>
            </a:r>
          </a:p>
          <a:p>
            <a:pPr marL="769609" lvl="1" indent="-342900">
              <a:spcAft>
                <a:spcPts val="1200"/>
              </a:spcAft>
              <a:buFont typeface="Arial" panose="020B0604020202020204" pitchFamily="34" charset="0"/>
              <a:buChar char="•"/>
            </a:pPr>
            <a:r>
              <a:rPr lang="en-US" sz="2400"/>
              <a:t>It may be a short-term contract. Don’t just throw it away, inventory it to include with disclosures.</a:t>
            </a:r>
          </a:p>
          <a:p>
            <a:pPr marL="769609" lvl="1" indent="-342900">
              <a:spcAft>
                <a:spcPts val="1200"/>
              </a:spcAft>
              <a:buFont typeface="Arial" panose="020B0604020202020204" pitchFamily="34" charset="0"/>
              <a:buChar char="•"/>
            </a:pPr>
            <a:r>
              <a:rPr lang="en-US" sz="2400"/>
              <a:t>Will not be a perpetual license (purchase of SBITA also unlikely)!</a:t>
            </a:r>
          </a:p>
        </p:txBody>
      </p:sp>
    </p:spTree>
    <p:extLst>
      <p:ext uri="{BB962C8B-B14F-4D97-AF65-F5344CB8AC3E}">
        <p14:creationId xmlns:p14="http://schemas.microsoft.com/office/powerpoint/2010/main" val="2680603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blue cloud with a white light&#10;&#10;Description automatically generated with medium confidence">
            <a:extLst>
              <a:ext uri="{FF2B5EF4-FFF2-40B4-BE49-F238E27FC236}">
                <a16:creationId xmlns:a16="http://schemas.microsoft.com/office/drawing/2014/main" id="{20479F27-33C7-40C0-3A98-F2C36262DF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6989" cy="6858000"/>
          </a:xfrm>
          <a:prstGeom prst="rect">
            <a:avLst/>
          </a:prstGeom>
        </p:spPr>
      </p:pic>
      <p:sp>
        <p:nvSpPr>
          <p:cNvPr id="15" name="Rectangle: Rounded Corners 14">
            <a:extLst>
              <a:ext uri="{FF2B5EF4-FFF2-40B4-BE49-F238E27FC236}">
                <a16:creationId xmlns:a16="http://schemas.microsoft.com/office/drawing/2014/main" id="{DE2B11D3-52AD-FFE4-3F3D-207201D89920}"/>
              </a:ext>
            </a:extLst>
          </p:cNvPr>
          <p:cNvSpPr/>
          <p:nvPr/>
        </p:nvSpPr>
        <p:spPr>
          <a:xfrm>
            <a:off x="6718300" y="387350"/>
            <a:ext cx="5143500" cy="6083300"/>
          </a:xfrm>
          <a:prstGeom prst="roundRect">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a:latin typeface="+mj-lt"/>
              </a:rPr>
              <a:t>WHAT ABOUT ‘CLOUD-BASED’ STORAGE?</a:t>
            </a:r>
          </a:p>
          <a:p>
            <a:pPr marL="457200" lvl="0" indent="-457200">
              <a:lnSpc>
                <a:spcPct val="100000"/>
              </a:lnSpc>
              <a:spcAft>
                <a:spcPts val="1200"/>
              </a:spcAft>
              <a:buFont typeface="Arial" panose="020B0604020202020204" pitchFamily="34" charset="0"/>
              <a:buChar char="•"/>
            </a:pPr>
            <a:r>
              <a:rPr lang="en-US" sz="2400">
                <a:solidFill>
                  <a:schemeClr val="bg1"/>
                </a:solidFill>
              </a:rPr>
              <a:t>Pervasive Issue: cloud-based systems may or may not be SBITAs!</a:t>
            </a:r>
          </a:p>
          <a:p>
            <a:pPr marL="457200" lvl="0" indent="-457200">
              <a:lnSpc>
                <a:spcPct val="100000"/>
              </a:lnSpc>
              <a:spcAft>
                <a:spcPts val="1200"/>
              </a:spcAft>
              <a:buFont typeface="Arial" panose="020B0604020202020204" pitchFamily="34" charset="0"/>
              <a:buChar char="•"/>
            </a:pPr>
            <a:r>
              <a:rPr lang="en-US" sz="2400">
                <a:solidFill>
                  <a:schemeClr val="bg1"/>
                </a:solidFill>
              </a:rPr>
              <a:t>Models provide a right-to-use combination of IT Hardware and Software.</a:t>
            </a:r>
          </a:p>
          <a:p>
            <a:pPr marL="457200" lvl="0" indent="-457200">
              <a:lnSpc>
                <a:spcPct val="100000"/>
              </a:lnSpc>
              <a:spcAft>
                <a:spcPts val="1200"/>
              </a:spcAft>
              <a:buFont typeface="Arial" panose="020B0604020202020204" pitchFamily="34" charset="0"/>
              <a:buChar char="•"/>
            </a:pPr>
            <a:r>
              <a:rPr lang="en-US" sz="2400">
                <a:solidFill>
                  <a:schemeClr val="bg1"/>
                </a:solidFill>
              </a:rPr>
              <a:t>Key Question – </a:t>
            </a:r>
            <a:r>
              <a:rPr lang="en-US" sz="2400" b="1" i="1" u="sng">
                <a:solidFill>
                  <a:schemeClr val="bg1"/>
                </a:solidFill>
              </a:rPr>
              <a:t>Is There Control</a:t>
            </a:r>
            <a:r>
              <a:rPr lang="en-US" sz="2400">
                <a:solidFill>
                  <a:schemeClr val="bg1"/>
                </a:solidFill>
              </a:rPr>
              <a:t> of the storage space?</a:t>
            </a:r>
          </a:p>
          <a:p>
            <a:pPr marL="800100" lvl="1" indent="-342900">
              <a:lnSpc>
                <a:spcPct val="100000"/>
              </a:lnSpc>
              <a:spcAft>
                <a:spcPts val="1200"/>
              </a:spcAft>
              <a:buFont typeface="Arial" panose="020B0604020202020204" pitchFamily="34" charset="0"/>
              <a:buChar char="•"/>
            </a:pPr>
            <a:r>
              <a:rPr lang="en-US" sz="2000" b="1" i="1">
                <a:solidFill>
                  <a:schemeClr val="bg1"/>
                </a:solidFill>
              </a:rPr>
              <a:t>If Yes</a:t>
            </a:r>
            <a:r>
              <a:rPr lang="en-US" sz="2000">
                <a:solidFill>
                  <a:schemeClr val="bg1"/>
                </a:solidFill>
              </a:rPr>
              <a:t> – SBITA</a:t>
            </a:r>
          </a:p>
          <a:p>
            <a:pPr marL="800100" lvl="1" indent="-342900">
              <a:lnSpc>
                <a:spcPct val="100000"/>
              </a:lnSpc>
              <a:spcAft>
                <a:spcPts val="1200"/>
              </a:spcAft>
              <a:buFont typeface="Arial" panose="020B0604020202020204" pitchFamily="34" charset="0"/>
              <a:buChar char="•"/>
            </a:pPr>
            <a:r>
              <a:rPr lang="en-US" sz="2000" b="1" i="1">
                <a:solidFill>
                  <a:schemeClr val="bg1"/>
                </a:solidFill>
              </a:rPr>
              <a:t>If No</a:t>
            </a:r>
            <a:r>
              <a:rPr lang="en-US" sz="2000">
                <a:solidFill>
                  <a:schemeClr val="bg1"/>
                </a:solidFill>
              </a:rPr>
              <a:t> – Not a SBITA</a:t>
            </a:r>
            <a:endParaRPr lang="en-US">
              <a:solidFill>
                <a:schemeClr val="bg1"/>
              </a:solidFill>
            </a:endParaRPr>
          </a:p>
        </p:txBody>
      </p:sp>
    </p:spTree>
    <p:extLst>
      <p:ext uri="{BB962C8B-B14F-4D97-AF65-F5344CB8AC3E}">
        <p14:creationId xmlns:p14="http://schemas.microsoft.com/office/powerpoint/2010/main" val="1093874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B3CDC01-9A41-B1EB-13E5-A47AB4EFCD6A}"/>
              </a:ext>
            </a:extLst>
          </p:cNvPr>
          <p:cNvSpPr>
            <a:spLocks noGrp="1"/>
          </p:cNvSpPr>
          <p:nvPr>
            <p:ph type="title"/>
          </p:nvPr>
        </p:nvSpPr>
        <p:spPr/>
        <p:txBody>
          <a:bodyPr>
            <a:normAutofit/>
          </a:bodyPr>
          <a:lstStyle/>
          <a:p>
            <a:r>
              <a:rPr lang="en-US" dirty="0"/>
              <a:t>GASB 96 and GASB 87 Are Different!</a:t>
            </a:r>
          </a:p>
        </p:txBody>
      </p:sp>
      <p:sp>
        <p:nvSpPr>
          <p:cNvPr id="15" name="Content Placeholder 14">
            <a:extLst>
              <a:ext uri="{FF2B5EF4-FFF2-40B4-BE49-F238E27FC236}">
                <a16:creationId xmlns:a16="http://schemas.microsoft.com/office/drawing/2014/main" id="{9B93AE8F-90DF-0608-C4AC-C18CAFCE43F2}"/>
              </a:ext>
            </a:extLst>
          </p:cNvPr>
          <p:cNvSpPr>
            <a:spLocks noGrp="1"/>
          </p:cNvSpPr>
          <p:nvPr>
            <p:ph idx="1"/>
          </p:nvPr>
        </p:nvSpPr>
        <p:spPr>
          <a:xfrm>
            <a:off x="304800" y="1054100"/>
            <a:ext cx="11582400" cy="5651500"/>
          </a:xfrm>
        </p:spPr>
        <p:txBody>
          <a:bodyPr>
            <a:normAutofit/>
          </a:bodyPr>
          <a:lstStyle/>
          <a:p>
            <a:pPr marL="457200" indent="-457200">
              <a:lnSpc>
                <a:spcPct val="100000"/>
              </a:lnSpc>
              <a:spcAft>
                <a:spcPts val="1200"/>
              </a:spcAft>
              <a:buClr>
                <a:schemeClr val="dk2"/>
              </a:buClr>
              <a:buSzPct val="100000"/>
            </a:pPr>
            <a:r>
              <a:rPr lang="en-US" sz="2800" i="0" u="none" strike="noStrike" cap="none" dirty="0"/>
              <a:t>GASB 96 solely provides guidance for </a:t>
            </a:r>
            <a:r>
              <a:rPr lang="en-US" sz="2800" b="1" i="1" u="sng" strike="noStrike" cap="none" dirty="0"/>
              <a:t>Users</a:t>
            </a:r>
            <a:r>
              <a:rPr lang="en-US" sz="2800" i="0" u="none" strike="noStrike" cap="none" dirty="0"/>
              <a:t> of IT software.</a:t>
            </a:r>
          </a:p>
          <a:p>
            <a:pPr marL="457200" indent="-457200">
              <a:lnSpc>
                <a:spcPct val="100000"/>
              </a:lnSpc>
              <a:spcAft>
                <a:spcPts val="1200"/>
              </a:spcAft>
              <a:buClr>
                <a:schemeClr val="dk2"/>
              </a:buClr>
              <a:buSzPct val="100000"/>
            </a:pPr>
            <a:r>
              <a:rPr lang="en-US" sz="2800" i="0" u="none" strike="noStrike" cap="none" dirty="0"/>
              <a:t>GASB 96 does </a:t>
            </a:r>
            <a:r>
              <a:rPr lang="en-US" sz="2800" b="1" i="1" u="sng" strike="noStrike" cap="none" dirty="0"/>
              <a:t>Not </a:t>
            </a:r>
            <a:r>
              <a:rPr lang="en-US" sz="2800" i="0" u="none" strike="noStrike" cap="none" dirty="0"/>
              <a:t>apply when the IT software component is </a:t>
            </a:r>
            <a:r>
              <a:rPr lang="en-US" sz="2800" b="1" i="1" strike="noStrike" cap="none" dirty="0"/>
              <a:t>insignificant</a:t>
            </a:r>
            <a:r>
              <a:rPr lang="en-US" sz="2800" b="1" i="0" strike="noStrike" cap="none" dirty="0"/>
              <a:t> </a:t>
            </a:r>
            <a:r>
              <a:rPr lang="en-US" sz="2800" i="0" u="none" strike="noStrike" cap="none" dirty="0"/>
              <a:t>compared to the costs of the tangible capital asset.</a:t>
            </a:r>
          </a:p>
          <a:p>
            <a:pPr marL="457200" indent="-457200">
              <a:lnSpc>
                <a:spcPct val="100000"/>
              </a:lnSpc>
              <a:spcAft>
                <a:spcPts val="1200"/>
              </a:spcAft>
              <a:buClr>
                <a:schemeClr val="dk2"/>
              </a:buClr>
              <a:buSzPct val="100000"/>
            </a:pPr>
            <a:r>
              <a:rPr lang="en-US" sz="2800" i="0" u="none" strike="noStrike" cap="none" dirty="0"/>
              <a:t>SBITAs effectively meet the definition of a lease per </a:t>
            </a:r>
            <a:r>
              <a:rPr lang="en-US" sz="2800" b="1" i="0" u="none" strike="noStrike" cap="none" dirty="0"/>
              <a:t>GASB 87.</a:t>
            </a:r>
            <a:endParaRPr lang="en-US" sz="2800" i="0" u="none" strike="noStrike" cap="none" dirty="0"/>
          </a:p>
          <a:p>
            <a:pPr marL="457200" indent="-457200">
              <a:lnSpc>
                <a:spcPct val="100000"/>
              </a:lnSpc>
              <a:spcAft>
                <a:spcPts val="1200"/>
              </a:spcAft>
              <a:buClr>
                <a:schemeClr val="dk2"/>
              </a:buClr>
              <a:buSzPct val="100000"/>
            </a:pPr>
            <a:r>
              <a:rPr lang="en-US" sz="2800" i="0" u="none" strike="noStrike" cap="none" dirty="0"/>
              <a:t>Whether a SBITA is in scope for </a:t>
            </a:r>
            <a:r>
              <a:rPr lang="en-US" sz="2800" b="1" i="0" u="none" strike="noStrike" cap="none" dirty="0"/>
              <a:t>GASB 96 </a:t>
            </a:r>
            <a:r>
              <a:rPr lang="en-US" sz="2800" i="0" u="none" strike="noStrike" cap="none" dirty="0"/>
              <a:t>depends on the underlying assets involved:</a:t>
            </a:r>
          </a:p>
          <a:p>
            <a:pPr marL="939800">
              <a:lnSpc>
                <a:spcPct val="100000"/>
              </a:lnSpc>
              <a:spcAft>
                <a:spcPts val="1200"/>
              </a:spcAft>
              <a:buClr>
                <a:schemeClr val="dk2"/>
              </a:buClr>
              <a:buSzPct val="100000"/>
            </a:pPr>
            <a:r>
              <a:rPr lang="en-US" sz="2400" i="0" u="none" strike="noStrike" cap="none" dirty="0"/>
              <a:t>IT software only – </a:t>
            </a:r>
            <a:r>
              <a:rPr lang="en-US" sz="2400" b="1" i="0" u="none" strike="noStrike" cap="none" dirty="0"/>
              <a:t>GASB 96.</a:t>
            </a:r>
          </a:p>
          <a:p>
            <a:pPr marL="939800">
              <a:lnSpc>
                <a:spcPct val="100000"/>
              </a:lnSpc>
              <a:spcAft>
                <a:spcPts val="1200"/>
              </a:spcAft>
              <a:buClr>
                <a:schemeClr val="dk2"/>
              </a:buClr>
              <a:buSzPct val="100000"/>
            </a:pPr>
            <a:r>
              <a:rPr lang="en-US" sz="2400" i="0" u="none" strike="noStrike" cap="none" dirty="0"/>
              <a:t>Tangible IT asset only – </a:t>
            </a:r>
            <a:r>
              <a:rPr lang="en-US" sz="2400" b="1" i="0" u="none" strike="noStrike" cap="none" dirty="0"/>
              <a:t>GASB 87.</a:t>
            </a:r>
          </a:p>
          <a:p>
            <a:pPr marL="939800">
              <a:lnSpc>
                <a:spcPct val="100000"/>
              </a:lnSpc>
              <a:spcAft>
                <a:spcPts val="1200"/>
              </a:spcAft>
              <a:buClr>
                <a:schemeClr val="dk2"/>
              </a:buClr>
              <a:buSzPct val="100000"/>
            </a:pPr>
            <a:r>
              <a:rPr lang="en-US" sz="2400" i="0" u="none" strike="noStrike" cap="none" dirty="0"/>
              <a:t>Combination of IT software and tangible IT asset:</a:t>
            </a:r>
          </a:p>
          <a:p>
            <a:pPr marL="1339850" lvl="1" indent="-285750">
              <a:lnSpc>
                <a:spcPct val="100000"/>
              </a:lnSpc>
              <a:spcAft>
                <a:spcPts val="1200"/>
              </a:spcAft>
              <a:buClr>
                <a:schemeClr val="dk2"/>
              </a:buClr>
              <a:buSzPct val="100000"/>
            </a:pPr>
            <a:r>
              <a:rPr lang="en-US" i="0" u="none" strike="noStrike" cap="none" dirty="0">
                <a:solidFill>
                  <a:schemeClr val="tx2"/>
                </a:solidFill>
              </a:rPr>
              <a:t>If the software component is insignificant compared to the tangible IT asset – </a:t>
            </a:r>
            <a:r>
              <a:rPr lang="en-US" b="1" i="0" u="none" strike="noStrike" cap="none" dirty="0">
                <a:solidFill>
                  <a:schemeClr val="tx2"/>
                </a:solidFill>
              </a:rPr>
              <a:t>GASB 87.</a:t>
            </a:r>
          </a:p>
          <a:p>
            <a:pPr marL="1339850" lvl="1" indent="-285750">
              <a:lnSpc>
                <a:spcPct val="100000"/>
              </a:lnSpc>
              <a:spcAft>
                <a:spcPts val="1200"/>
              </a:spcAft>
              <a:buClr>
                <a:schemeClr val="dk2"/>
              </a:buClr>
              <a:buSzPct val="100000"/>
            </a:pPr>
            <a:r>
              <a:rPr lang="en-US" i="0" u="none" strike="noStrike" cap="none" dirty="0">
                <a:solidFill>
                  <a:schemeClr val="tx2"/>
                </a:solidFill>
              </a:rPr>
              <a:t>If not – </a:t>
            </a:r>
            <a:r>
              <a:rPr lang="en-US" b="1" i="0" u="none" strike="noStrike" cap="none" dirty="0">
                <a:solidFill>
                  <a:schemeClr val="tx2"/>
                </a:solidFill>
              </a:rPr>
              <a:t>GASB 96.</a:t>
            </a:r>
            <a:endParaRPr lang="en-US" dirty="0"/>
          </a:p>
        </p:txBody>
      </p:sp>
    </p:spTree>
    <p:extLst>
      <p:ext uri="{BB962C8B-B14F-4D97-AF65-F5344CB8AC3E}">
        <p14:creationId xmlns:p14="http://schemas.microsoft.com/office/powerpoint/2010/main" val="2705266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D675E-153A-FC48-16AB-FCA71E12F5D4}"/>
              </a:ext>
            </a:extLst>
          </p:cNvPr>
          <p:cNvSpPr>
            <a:spLocks noGrp="1"/>
          </p:cNvSpPr>
          <p:nvPr>
            <p:ph type="title"/>
          </p:nvPr>
        </p:nvSpPr>
        <p:spPr/>
        <p:txBody>
          <a:bodyPr/>
          <a:lstStyle/>
          <a:p>
            <a:r>
              <a:rPr lang="en-US"/>
              <a:t>An Example Will Help You Understand</a:t>
            </a:r>
          </a:p>
        </p:txBody>
      </p:sp>
      <p:sp>
        <p:nvSpPr>
          <p:cNvPr id="6" name="Text Placeholder 5">
            <a:extLst>
              <a:ext uri="{FF2B5EF4-FFF2-40B4-BE49-F238E27FC236}">
                <a16:creationId xmlns:a16="http://schemas.microsoft.com/office/drawing/2014/main" id="{C9060503-716C-D767-90BD-22461A7D75D8}"/>
              </a:ext>
            </a:extLst>
          </p:cNvPr>
          <p:cNvSpPr>
            <a:spLocks noGrp="1"/>
          </p:cNvSpPr>
          <p:nvPr>
            <p:ph idx="1"/>
          </p:nvPr>
        </p:nvSpPr>
        <p:spPr>
          <a:xfrm>
            <a:off x="304253" y="1188720"/>
            <a:ext cx="5439323" cy="5326380"/>
          </a:xfrm>
          <a:noFill/>
          <a:ln w="57150">
            <a:noFill/>
          </a:ln>
        </p:spPr>
        <p:txBody>
          <a:bodyPr>
            <a:normAutofit/>
          </a:bodyPr>
          <a:lstStyle/>
          <a:p>
            <a:pPr>
              <a:lnSpc>
                <a:spcPct val="100000"/>
              </a:lnSpc>
              <a:spcAft>
                <a:spcPts val="1200"/>
              </a:spcAft>
            </a:pPr>
            <a:r>
              <a:rPr lang="en-US" sz="3600" b="1"/>
              <a:t>Subscription Liability</a:t>
            </a:r>
            <a:br>
              <a:rPr lang="en-US" sz="2800"/>
            </a:br>
            <a:r>
              <a:rPr lang="en-US" sz="2800" i="1"/>
              <a:t>Initially measured at the “present value of payments expected to be made during the subscription term.”</a:t>
            </a:r>
            <a:endParaRPr lang="en-US" sz="2800"/>
          </a:p>
          <a:p>
            <a:pPr>
              <a:lnSpc>
                <a:spcPct val="100000"/>
              </a:lnSpc>
              <a:spcAft>
                <a:spcPts val="1200"/>
              </a:spcAft>
            </a:pPr>
            <a:r>
              <a:rPr lang="en-US" sz="3600" b="1"/>
              <a:t>Subscription Asset</a:t>
            </a:r>
            <a:br>
              <a:rPr lang="en-US" sz="2800"/>
            </a:br>
            <a:r>
              <a:rPr lang="en-US" sz="2800" i="1"/>
              <a:t>Initially measured at the lease liability value + </a:t>
            </a:r>
            <a:r>
              <a:rPr lang="en-US" sz="2800" i="1" u="sng"/>
              <a:t>capitalizable</a:t>
            </a:r>
            <a:r>
              <a:rPr lang="en-US" sz="2800" i="1"/>
              <a:t> initial implementation costs.</a:t>
            </a:r>
          </a:p>
        </p:txBody>
      </p:sp>
      <p:sp>
        <p:nvSpPr>
          <p:cNvPr id="7" name="Text Placeholder 6">
            <a:extLst>
              <a:ext uri="{FF2B5EF4-FFF2-40B4-BE49-F238E27FC236}">
                <a16:creationId xmlns:a16="http://schemas.microsoft.com/office/drawing/2014/main" id="{446E5A57-2FC2-D721-8273-C60067F57F1C}"/>
              </a:ext>
            </a:extLst>
          </p:cNvPr>
          <p:cNvSpPr>
            <a:spLocks noGrp="1"/>
          </p:cNvSpPr>
          <p:nvPr>
            <p:ph type="body" sz="quarter" idx="4294967295"/>
          </p:nvPr>
        </p:nvSpPr>
        <p:spPr>
          <a:xfrm>
            <a:off x="6143626" y="1188720"/>
            <a:ext cx="5551070" cy="4951412"/>
          </a:xfrm>
          <a:noFill/>
          <a:ln w="57150">
            <a:noFill/>
          </a:ln>
        </p:spPr>
        <p:txBody>
          <a:bodyPr>
            <a:normAutofit/>
          </a:bodyPr>
          <a:lstStyle/>
          <a:p>
            <a:pPr marL="0" marR="0" lvl="0" indent="0" algn="l" rtl="0">
              <a:lnSpc>
                <a:spcPct val="100000"/>
              </a:lnSpc>
              <a:spcBef>
                <a:spcPts val="0"/>
              </a:spcBef>
              <a:spcAft>
                <a:spcPts val="600"/>
              </a:spcAft>
              <a:buClr>
                <a:srgbClr val="000000"/>
              </a:buClr>
              <a:buSzPts val="1800"/>
              <a:buFont typeface="Arial"/>
              <a:buNone/>
            </a:pPr>
            <a:r>
              <a:rPr lang="en-US" sz="3600" b="1" u="none" strike="noStrike" cap="none">
                <a:ea typeface="Fira Sans Book" panose="020B0503050000020004" pitchFamily="34" charset="0"/>
                <a:cs typeface="Lato"/>
                <a:sym typeface="Lato"/>
              </a:rPr>
              <a:t>Example Details</a:t>
            </a:r>
          </a:p>
          <a:p>
            <a:pPr marL="285750" marR="0" lvl="0" indent="-285750" algn="l" rtl="0">
              <a:lnSpc>
                <a:spcPct val="100000"/>
              </a:lnSpc>
              <a:spcAft>
                <a:spcPts val="600"/>
              </a:spcAft>
              <a:buClr>
                <a:schemeClr val="dk2"/>
              </a:buClr>
              <a:buSzPts val="1600"/>
              <a:buFont typeface="Lato"/>
              <a:buChar char="•"/>
            </a:pPr>
            <a:r>
              <a:rPr lang="en-US" sz="2800" u="none" strike="noStrike" cap="none">
                <a:ea typeface="Fira Sans Book" panose="020B0503050000020004" pitchFamily="34" charset="0"/>
                <a:cs typeface="Lato"/>
                <a:sym typeface="Lato"/>
              </a:rPr>
              <a:t>Three-year contract starting 7/1.</a:t>
            </a:r>
          </a:p>
          <a:p>
            <a:pPr marL="285750" marR="0" lvl="0" indent="-285750" algn="l" rtl="0">
              <a:lnSpc>
                <a:spcPct val="100000"/>
              </a:lnSpc>
              <a:spcBef>
                <a:spcPts val="0"/>
              </a:spcBef>
              <a:spcAft>
                <a:spcPts val="600"/>
              </a:spcAft>
              <a:buClr>
                <a:schemeClr val="dk2"/>
              </a:buClr>
              <a:buSzPts val="1600"/>
              <a:buFont typeface="Lato"/>
              <a:buChar char="•"/>
            </a:pPr>
            <a:r>
              <a:rPr lang="en-US" sz="2800">
                <a:ea typeface="Fira Sans Book" panose="020B0503050000020004" pitchFamily="34" charset="0"/>
                <a:cs typeface="Lato"/>
                <a:sym typeface="Lato"/>
              </a:rPr>
              <a:t>Contract termed as a ‘lease’ (common for SBITAs – be careful!).</a:t>
            </a:r>
            <a:endParaRPr lang="en-US" sz="2800" u="none" strike="noStrike" cap="none">
              <a:ea typeface="Fira Sans Book" panose="020B0503050000020004" pitchFamily="34" charset="0"/>
              <a:cs typeface="Lato"/>
              <a:sym typeface="Lato"/>
            </a:endParaRPr>
          </a:p>
          <a:p>
            <a:pPr marL="285750" marR="0" lvl="0" indent="-285750" algn="l" rtl="0">
              <a:lnSpc>
                <a:spcPct val="100000"/>
              </a:lnSpc>
              <a:spcBef>
                <a:spcPts val="0"/>
              </a:spcBef>
              <a:spcAft>
                <a:spcPts val="600"/>
              </a:spcAft>
              <a:buClr>
                <a:schemeClr val="dk2"/>
              </a:buClr>
              <a:buSzPts val="1600"/>
              <a:buFont typeface="Lato"/>
              <a:buChar char="•"/>
            </a:pPr>
            <a:r>
              <a:rPr lang="en-US" sz="2800" u="none" strike="noStrike" cap="none">
                <a:ea typeface="Fira Sans Book" panose="020B0503050000020004" pitchFamily="34" charset="0"/>
                <a:cs typeface="Lato"/>
                <a:sym typeface="Lato"/>
              </a:rPr>
              <a:t>Annual payments of $5,000.</a:t>
            </a:r>
          </a:p>
          <a:p>
            <a:pPr marL="285750" marR="0" lvl="0" indent="-285750" algn="l" rtl="0">
              <a:lnSpc>
                <a:spcPct val="100000"/>
              </a:lnSpc>
              <a:spcBef>
                <a:spcPts val="0"/>
              </a:spcBef>
              <a:spcAft>
                <a:spcPts val="600"/>
              </a:spcAft>
              <a:buClr>
                <a:schemeClr val="dk2"/>
              </a:buClr>
              <a:buSzPts val="1600"/>
              <a:buFont typeface="Lato"/>
              <a:buChar char="•"/>
            </a:pPr>
            <a:r>
              <a:rPr lang="en-US" sz="2800" u="none" strike="noStrike" cap="none">
                <a:ea typeface="Fira Sans Book" panose="020B0503050000020004" pitchFamily="34" charset="0"/>
                <a:cs typeface="Lato"/>
                <a:sym typeface="Lato"/>
              </a:rPr>
              <a:t>Discount rate of 2%.</a:t>
            </a:r>
          </a:p>
          <a:p>
            <a:pPr marL="285750" marR="0" lvl="0" indent="-285750" algn="l" rtl="0">
              <a:lnSpc>
                <a:spcPct val="100000"/>
              </a:lnSpc>
              <a:spcBef>
                <a:spcPts val="0"/>
              </a:spcBef>
              <a:spcAft>
                <a:spcPts val="600"/>
              </a:spcAft>
              <a:buClr>
                <a:schemeClr val="dk2"/>
              </a:buClr>
              <a:buSzPts val="1600"/>
              <a:buFont typeface="Lato"/>
              <a:buChar char="•"/>
            </a:pPr>
            <a:r>
              <a:rPr lang="en-US" sz="2800" u="none" strike="noStrike" cap="none">
                <a:ea typeface="Fira Sans Book" panose="020B0503050000020004" pitchFamily="34" charset="0"/>
                <a:cs typeface="Lato"/>
                <a:sym typeface="Lato"/>
              </a:rPr>
              <a:t>Incurred implementation costs of $2,000.</a:t>
            </a:r>
            <a:endParaRPr lang="en-US" sz="2400"/>
          </a:p>
        </p:txBody>
      </p:sp>
    </p:spTree>
    <p:extLst>
      <p:ext uri="{BB962C8B-B14F-4D97-AF65-F5344CB8AC3E}">
        <p14:creationId xmlns:p14="http://schemas.microsoft.com/office/powerpoint/2010/main" val="1109972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D675E-153A-FC48-16AB-FCA71E12F5D4}"/>
              </a:ext>
            </a:extLst>
          </p:cNvPr>
          <p:cNvSpPr>
            <a:spLocks noGrp="1"/>
          </p:cNvSpPr>
          <p:nvPr>
            <p:ph type="title"/>
          </p:nvPr>
        </p:nvSpPr>
        <p:spPr/>
        <p:txBody>
          <a:bodyPr/>
          <a:lstStyle/>
          <a:p>
            <a:r>
              <a:rPr lang="en-US"/>
              <a:t>An Example Will Help You Understand</a:t>
            </a:r>
          </a:p>
        </p:txBody>
      </p:sp>
      <p:sp>
        <p:nvSpPr>
          <p:cNvPr id="3" name="Text Placeholder 2">
            <a:extLst>
              <a:ext uri="{FF2B5EF4-FFF2-40B4-BE49-F238E27FC236}">
                <a16:creationId xmlns:a16="http://schemas.microsoft.com/office/drawing/2014/main" id="{10A610D8-78F2-900E-5587-7E1E9E7FF4FB}"/>
              </a:ext>
            </a:extLst>
          </p:cNvPr>
          <p:cNvSpPr>
            <a:spLocks noGrp="1"/>
          </p:cNvSpPr>
          <p:nvPr>
            <p:ph idx="1"/>
          </p:nvPr>
        </p:nvSpPr>
        <p:spPr>
          <a:xfrm>
            <a:off x="304253" y="1188720"/>
            <a:ext cx="5448847" cy="5212080"/>
          </a:xfrm>
        </p:spPr>
        <p:txBody>
          <a:bodyPr/>
          <a:lstStyle/>
          <a:p>
            <a:pPr marL="457200" indent="-457200">
              <a:lnSpc>
                <a:spcPct val="100000"/>
              </a:lnSpc>
              <a:spcAft>
                <a:spcPts val="1200"/>
              </a:spcAft>
              <a:buClr>
                <a:srgbClr val="000000"/>
              </a:buClr>
              <a:buSzPct val="100000"/>
            </a:pPr>
            <a:r>
              <a:rPr lang="en-US" sz="3600" b="1" dirty="0"/>
              <a:t>Subscription Liability</a:t>
            </a:r>
          </a:p>
          <a:p>
            <a:pPr marL="728970" lvl="1">
              <a:lnSpc>
                <a:spcPct val="100000"/>
              </a:lnSpc>
              <a:spcAft>
                <a:spcPts val="1200"/>
              </a:spcAft>
              <a:buClr>
                <a:srgbClr val="000000"/>
              </a:buClr>
              <a:buSzPct val="100000"/>
            </a:pPr>
            <a:r>
              <a:rPr lang="en-US" sz="2800" dirty="0">
                <a:solidFill>
                  <a:schemeClr val="dk2"/>
                </a:solidFill>
                <a:ea typeface="Fira Sans Book" panose="020B0503050000020004" pitchFamily="34" charset="0"/>
                <a:cs typeface="Lato"/>
                <a:sym typeface="Lato"/>
              </a:rPr>
              <a:t>Calculated to be $14,708 using software.</a:t>
            </a:r>
            <a:endParaRPr lang="en-US" sz="2800" dirty="0"/>
          </a:p>
          <a:p>
            <a:pPr marL="457200" indent="-457200">
              <a:lnSpc>
                <a:spcPct val="100000"/>
              </a:lnSpc>
              <a:spcAft>
                <a:spcPts val="1200"/>
              </a:spcAft>
              <a:buClr>
                <a:srgbClr val="000000"/>
              </a:buClr>
              <a:buSzPct val="100000"/>
            </a:pPr>
            <a:r>
              <a:rPr lang="en-US" sz="3600" b="1" dirty="0"/>
              <a:t>Subscription Asset</a:t>
            </a:r>
            <a:endParaRPr lang="en-US" sz="3600" dirty="0"/>
          </a:p>
          <a:p>
            <a:pPr marL="728970" lvl="1">
              <a:lnSpc>
                <a:spcPct val="100000"/>
              </a:lnSpc>
              <a:spcAft>
                <a:spcPts val="1200"/>
              </a:spcAft>
              <a:buClr>
                <a:srgbClr val="000000"/>
              </a:buClr>
              <a:buSzPct val="100000"/>
            </a:pPr>
            <a:r>
              <a:rPr lang="en-US" sz="2800" dirty="0">
                <a:solidFill>
                  <a:schemeClr val="dk2"/>
                </a:solidFill>
                <a:ea typeface="Fira Sans Book" panose="020B0503050000020004" pitchFamily="34" charset="0"/>
                <a:cs typeface="Lato"/>
                <a:sym typeface="Lato"/>
              </a:rPr>
              <a:t>I</a:t>
            </a:r>
            <a:r>
              <a:rPr lang="en-US" sz="2800" u="none" strike="noStrike" cap="none" dirty="0">
                <a:solidFill>
                  <a:schemeClr val="dk2"/>
                </a:solidFill>
                <a:ea typeface="Fira Sans Book" panose="020B0503050000020004" pitchFamily="34" charset="0"/>
                <a:cs typeface="Lato"/>
                <a:sym typeface="Lato"/>
              </a:rPr>
              <a:t>nitially measured at the lease liability value:</a:t>
            </a:r>
            <a:endParaRPr lang="en-US" sz="2800" u="none" strike="noStrike" cap="none" dirty="0">
              <a:solidFill>
                <a:srgbClr val="000000"/>
              </a:solidFill>
              <a:ea typeface="Fira Sans Book" panose="020B0503050000020004" pitchFamily="34" charset="0"/>
              <a:cs typeface="Lato"/>
              <a:sym typeface="Lato"/>
            </a:endParaRPr>
          </a:p>
          <a:p>
            <a:pPr marL="989320" lvl="1" indent="-457200">
              <a:lnSpc>
                <a:spcPct val="100000"/>
              </a:lnSpc>
              <a:spcAft>
                <a:spcPts val="1200"/>
              </a:spcAft>
              <a:buClr>
                <a:srgbClr val="000000"/>
              </a:buClr>
              <a:buSzPct val="100000"/>
            </a:pPr>
            <a:r>
              <a:rPr lang="en-US" sz="2400" u="none" strike="noStrike" cap="none" dirty="0">
                <a:solidFill>
                  <a:schemeClr val="tx1"/>
                </a:solidFill>
                <a:ea typeface="Fira Sans Book" panose="020B0503050000020004" pitchFamily="34" charset="0"/>
                <a:cs typeface="Lato"/>
                <a:sym typeface="Lato"/>
              </a:rPr>
              <a:t>+ </a:t>
            </a:r>
            <a:r>
              <a:rPr lang="en-US" sz="2400" u="sng" strike="noStrike" cap="none" dirty="0">
                <a:solidFill>
                  <a:schemeClr val="dk2"/>
                </a:solidFill>
                <a:ea typeface="Fira Sans Book" panose="020B0503050000020004" pitchFamily="34" charset="0"/>
                <a:cs typeface="Lato"/>
                <a:sym typeface="Lato"/>
              </a:rPr>
              <a:t>capitalizable</a:t>
            </a:r>
            <a:r>
              <a:rPr lang="en-US" sz="2400" u="none" strike="noStrike" cap="none" dirty="0">
                <a:solidFill>
                  <a:schemeClr val="dk2"/>
                </a:solidFill>
                <a:ea typeface="Fira Sans Book" panose="020B0503050000020004" pitchFamily="34" charset="0"/>
                <a:cs typeface="Lato"/>
                <a:sym typeface="Lato"/>
              </a:rPr>
              <a:t> initial implementation costs…hmmm…</a:t>
            </a:r>
            <a:endParaRPr lang="en-US" sz="2400" dirty="0"/>
          </a:p>
        </p:txBody>
      </p:sp>
      <p:sp>
        <p:nvSpPr>
          <p:cNvPr id="7" name="Text Placeholder 6">
            <a:extLst>
              <a:ext uri="{FF2B5EF4-FFF2-40B4-BE49-F238E27FC236}">
                <a16:creationId xmlns:a16="http://schemas.microsoft.com/office/drawing/2014/main" id="{446E5A57-2FC2-D721-8273-C60067F57F1C}"/>
              </a:ext>
            </a:extLst>
          </p:cNvPr>
          <p:cNvSpPr>
            <a:spLocks noGrp="1"/>
          </p:cNvSpPr>
          <p:nvPr>
            <p:ph type="body" sz="quarter" idx="4294967295"/>
          </p:nvPr>
        </p:nvSpPr>
        <p:spPr>
          <a:xfrm>
            <a:off x="6438902" y="1188720"/>
            <a:ext cx="5448298" cy="4951412"/>
          </a:xfrm>
          <a:noFill/>
          <a:ln w="57150">
            <a:noFill/>
          </a:ln>
        </p:spPr>
        <p:txBody>
          <a:bodyPr/>
          <a:lstStyle/>
          <a:p>
            <a:pPr marL="0" marR="0" lvl="0" indent="0" algn="l" rtl="0">
              <a:lnSpc>
                <a:spcPct val="100000"/>
              </a:lnSpc>
              <a:spcBef>
                <a:spcPts val="0"/>
              </a:spcBef>
              <a:spcAft>
                <a:spcPts val="600"/>
              </a:spcAft>
              <a:buClr>
                <a:srgbClr val="000000"/>
              </a:buClr>
              <a:buSzPts val="1800"/>
              <a:buFont typeface="Arial"/>
              <a:buNone/>
            </a:pPr>
            <a:r>
              <a:rPr lang="en-US" sz="3600" b="1" u="none" strike="noStrike" cap="none">
                <a:ea typeface="Fira Sans Book" panose="020B0503050000020004" pitchFamily="34" charset="0"/>
                <a:cs typeface="Lato"/>
                <a:sym typeface="Lato"/>
              </a:rPr>
              <a:t>Example Details</a:t>
            </a:r>
          </a:p>
          <a:p>
            <a:pPr>
              <a:lnSpc>
                <a:spcPct val="100000"/>
              </a:lnSpc>
              <a:spcAft>
                <a:spcPts val="600"/>
              </a:spcAft>
              <a:buClr>
                <a:schemeClr val="dk2"/>
              </a:buClr>
              <a:buSzPct val="100000"/>
            </a:pPr>
            <a:r>
              <a:rPr lang="en-US" sz="2800" u="none" strike="noStrike" cap="none">
                <a:ea typeface="Fira Sans Book" panose="020B0503050000020004" pitchFamily="34" charset="0"/>
                <a:cs typeface="Lato"/>
                <a:sym typeface="Lato"/>
              </a:rPr>
              <a:t>Three-year contract starting 7/1.</a:t>
            </a:r>
          </a:p>
          <a:p>
            <a:pPr>
              <a:lnSpc>
                <a:spcPct val="100000"/>
              </a:lnSpc>
              <a:spcAft>
                <a:spcPts val="600"/>
              </a:spcAft>
              <a:buClr>
                <a:schemeClr val="dk2"/>
              </a:buClr>
              <a:buSzPct val="100000"/>
            </a:pPr>
            <a:r>
              <a:rPr lang="en-US" sz="2800">
                <a:ea typeface="Fira Sans Book" panose="020B0503050000020004" pitchFamily="34" charset="0"/>
                <a:cs typeface="Lato"/>
                <a:sym typeface="Lato"/>
              </a:rPr>
              <a:t>Contract termed as a ‘lease’ (common for SBITAs – be careful!).</a:t>
            </a:r>
            <a:endParaRPr lang="en-US" sz="2800" u="none" strike="noStrike" cap="none">
              <a:ea typeface="Fira Sans Book" panose="020B0503050000020004" pitchFamily="34" charset="0"/>
              <a:cs typeface="Lato"/>
              <a:sym typeface="Lato"/>
            </a:endParaRPr>
          </a:p>
          <a:p>
            <a:pPr>
              <a:lnSpc>
                <a:spcPct val="100000"/>
              </a:lnSpc>
              <a:spcAft>
                <a:spcPts val="600"/>
              </a:spcAft>
              <a:buClr>
                <a:schemeClr val="dk2"/>
              </a:buClr>
              <a:buSzPct val="100000"/>
            </a:pPr>
            <a:r>
              <a:rPr lang="en-US" sz="2800" u="none" strike="noStrike" cap="none">
                <a:ea typeface="Fira Sans Book" panose="020B0503050000020004" pitchFamily="34" charset="0"/>
                <a:cs typeface="Lato"/>
                <a:sym typeface="Lato"/>
              </a:rPr>
              <a:t>Annual payments of $5,000.</a:t>
            </a:r>
          </a:p>
          <a:p>
            <a:pPr>
              <a:lnSpc>
                <a:spcPct val="100000"/>
              </a:lnSpc>
              <a:spcAft>
                <a:spcPts val="600"/>
              </a:spcAft>
              <a:buClr>
                <a:schemeClr val="dk2"/>
              </a:buClr>
              <a:buSzPct val="100000"/>
            </a:pPr>
            <a:r>
              <a:rPr lang="en-US" sz="2800" u="none" strike="noStrike" cap="none">
                <a:ea typeface="Fira Sans Book" panose="020B0503050000020004" pitchFamily="34" charset="0"/>
                <a:cs typeface="Lato"/>
                <a:sym typeface="Lato"/>
              </a:rPr>
              <a:t>Discount rate of 2%.</a:t>
            </a:r>
          </a:p>
          <a:p>
            <a:pPr>
              <a:lnSpc>
                <a:spcPct val="100000"/>
              </a:lnSpc>
              <a:spcAft>
                <a:spcPts val="600"/>
              </a:spcAft>
              <a:buClr>
                <a:schemeClr val="dk2"/>
              </a:buClr>
              <a:buSzPct val="100000"/>
            </a:pPr>
            <a:r>
              <a:rPr lang="en-US" sz="2800" u="none" strike="noStrike" cap="none">
                <a:ea typeface="Fira Sans Book" panose="020B0503050000020004" pitchFamily="34" charset="0"/>
                <a:cs typeface="Lato"/>
                <a:sym typeface="Lato"/>
              </a:rPr>
              <a:t>Incurred implementation costs of $2,000.</a:t>
            </a:r>
            <a:endParaRPr lang="en-US" sz="2800"/>
          </a:p>
        </p:txBody>
      </p:sp>
    </p:spTree>
    <p:extLst>
      <p:ext uri="{BB962C8B-B14F-4D97-AF65-F5344CB8AC3E}">
        <p14:creationId xmlns:p14="http://schemas.microsoft.com/office/powerpoint/2010/main" val="1917081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7D675E-153A-FC48-16AB-FCA71E12F5D4}"/>
              </a:ext>
            </a:extLst>
          </p:cNvPr>
          <p:cNvSpPr>
            <a:spLocks noGrp="1"/>
          </p:cNvSpPr>
          <p:nvPr>
            <p:ph type="title"/>
          </p:nvPr>
        </p:nvSpPr>
        <p:spPr/>
        <p:txBody>
          <a:bodyPr/>
          <a:lstStyle/>
          <a:p>
            <a:r>
              <a:rPr lang="en-US"/>
              <a:t>An Example Will Help You Understand</a:t>
            </a:r>
          </a:p>
        </p:txBody>
      </p:sp>
      <p:sp>
        <p:nvSpPr>
          <p:cNvPr id="6" name="Text Placeholder 5">
            <a:extLst>
              <a:ext uri="{FF2B5EF4-FFF2-40B4-BE49-F238E27FC236}">
                <a16:creationId xmlns:a16="http://schemas.microsoft.com/office/drawing/2014/main" id="{C9060503-716C-D767-90BD-22461A7D75D8}"/>
              </a:ext>
            </a:extLst>
          </p:cNvPr>
          <p:cNvSpPr>
            <a:spLocks noGrp="1"/>
          </p:cNvSpPr>
          <p:nvPr>
            <p:ph idx="1"/>
          </p:nvPr>
        </p:nvSpPr>
        <p:spPr>
          <a:xfrm>
            <a:off x="304253" y="1188720"/>
            <a:ext cx="5653785" cy="5212080"/>
          </a:xfrm>
          <a:noFill/>
          <a:ln w="57150">
            <a:noFill/>
          </a:ln>
        </p:spPr>
        <p:txBody>
          <a:bodyPr>
            <a:normAutofit/>
          </a:bodyPr>
          <a:lstStyle/>
          <a:p>
            <a:pPr marL="342900">
              <a:lnSpc>
                <a:spcPct val="100000"/>
              </a:lnSpc>
              <a:spcBef>
                <a:spcPts val="0"/>
              </a:spcBef>
              <a:spcAft>
                <a:spcPts val="1200"/>
              </a:spcAft>
              <a:buClr>
                <a:srgbClr val="000000"/>
              </a:buClr>
              <a:buSzPct val="100000"/>
            </a:pPr>
            <a:r>
              <a:rPr lang="en-US" sz="3600" b="1"/>
              <a:t>Subscription Liability</a:t>
            </a:r>
            <a:endParaRPr lang="en-US" sz="3600"/>
          </a:p>
          <a:p>
            <a:pPr marL="728970" lvl="1">
              <a:lnSpc>
                <a:spcPct val="100000"/>
              </a:lnSpc>
              <a:spcBef>
                <a:spcPts val="0"/>
              </a:spcBef>
              <a:spcAft>
                <a:spcPts val="1200"/>
              </a:spcAft>
              <a:buClr>
                <a:srgbClr val="000000"/>
              </a:buClr>
              <a:buSzPct val="100000"/>
            </a:pPr>
            <a:r>
              <a:rPr lang="en-US" sz="2800">
                <a:solidFill>
                  <a:schemeClr val="tx2"/>
                </a:solidFill>
                <a:ea typeface="Fira Sans Book" panose="020B0503050000020004" pitchFamily="34" charset="0"/>
                <a:cs typeface="Lato"/>
                <a:sym typeface="Lato"/>
              </a:rPr>
              <a:t>Calculated to be $14,708 using software.</a:t>
            </a:r>
            <a:endParaRPr lang="en-US" sz="2800">
              <a:solidFill>
                <a:schemeClr val="tx2"/>
              </a:solidFill>
            </a:endParaRPr>
          </a:p>
          <a:p>
            <a:pPr marL="342900">
              <a:lnSpc>
                <a:spcPct val="100000"/>
              </a:lnSpc>
              <a:spcBef>
                <a:spcPts val="0"/>
              </a:spcBef>
              <a:spcAft>
                <a:spcPts val="1200"/>
              </a:spcAft>
              <a:buClr>
                <a:srgbClr val="000000"/>
              </a:buClr>
              <a:buSzPct val="100000"/>
            </a:pPr>
            <a:r>
              <a:rPr lang="en-US" sz="3600" b="1"/>
              <a:t>Subscription Asset</a:t>
            </a:r>
            <a:endParaRPr lang="en-US" sz="3600"/>
          </a:p>
          <a:p>
            <a:pPr marL="728970" lvl="1">
              <a:lnSpc>
                <a:spcPct val="100000"/>
              </a:lnSpc>
              <a:spcBef>
                <a:spcPts val="0"/>
              </a:spcBef>
              <a:spcAft>
                <a:spcPts val="1200"/>
              </a:spcAft>
              <a:buClr>
                <a:srgbClr val="000000"/>
              </a:buClr>
              <a:buSzPct val="100000"/>
            </a:pPr>
            <a:r>
              <a:rPr lang="en-US" sz="2800">
                <a:solidFill>
                  <a:schemeClr val="tx2"/>
                </a:solidFill>
                <a:ea typeface="Fira Sans Book" panose="020B0503050000020004" pitchFamily="34" charset="0"/>
                <a:cs typeface="Lato"/>
                <a:sym typeface="Lato"/>
              </a:rPr>
              <a:t>Calculated as follows:</a:t>
            </a:r>
          </a:p>
          <a:p>
            <a:pPr marL="1106913" lvl="2">
              <a:lnSpc>
                <a:spcPct val="100000"/>
              </a:lnSpc>
              <a:spcBef>
                <a:spcPts val="0"/>
              </a:spcBef>
              <a:spcAft>
                <a:spcPts val="1200"/>
              </a:spcAft>
              <a:buClr>
                <a:srgbClr val="000000"/>
              </a:buClr>
              <a:buSzPct val="100000"/>
            </a:pPr>
            <a:r>
              <a:rPr lang="en-US" sz="2400">
                <a:solidFill>
                  <a:schemeClr val="tx2"/>
                </a:solidFill>
                <a:ea typeface="Fira Sans Book" panose="020B0503050000020004" pitchFamily="34" charset="0"/>
                <a:cs typeface="Lato"/>
                <a:sym typeface="Lato"/>
              </a:rPr>
              <a:t>$14,708 for initial liability +</a:t>
            </a:r>
          </a:p>
          <a:p>
            <a:pPr marL="1106913" lvl="2">
              <a:lnSpc>
                <a:spcPct val="100000"/>
              </a:lnSpc>
              <a:spcBef>
                <a:spcPts val="0"/>
              </a:spcBef>
              <a:spcAft>
                <a:spcPts val="1200"/>
              </a:spcAft>
              <a:buClr>
                <a:srgbClr val="000000"/>
              </a:buClr>
              <a:buSzPct val="100000"/>
            </a:pPr>
            <a:r>
              <a:rPr lang="en-US" sz="2400">
                <a:solidFill>
                  <a:schemeClr val="tx2"/>
                </a:solidFill>
                <a:ea typeface="Fira Sans Book" panose="020B0503050000020004" pitchFamily="34" charset="0"/>
                <a:cs typeface="Lato"/>
                <a:sym typeface="Lato"/>
              </a:rPr>
              <a:t>$</a:t>
            </a:r>
            <a:r>
              <a:rPr lang="en-US" sz="2400" u="sng">
                <a:solidFill>
                  <a:schemeClr val="tx2"/>
                </a:solidFill>
                <a:ea typeface="Fira Sans Book" panose="020B0503050000020004" pitchFamily="34" charset="0"/>
                <a:cs typeface="Lato"/>
                <a:sym typeface="Lato"/>
              </a:rPr>
              <a:t>2,000</a:t>
            </a:r>
            <a:r>
              <a:rPr lang="en-US" sz="2400">
                <a:solidFill>
                  <a:schemeClr val="tx2"/>
                </a:solidFill>
                <a:ea typeface="Fira Sans Book" panose="020B0503050000020004" pitchFamily="34" charset="0"/>
                <a:cs typeface="Lato"/>
                <a:sym typeface="Lato"/>
              </a:rPr>
              <a:t> of implementation costs =</a:t>
            </a:r>
          </a:p>
          <a:p>
            <a:pPr marL="1106913" lvl="2">
              <a:lnSpc>
                <a:spcPct val="100000"/>
              </a:lnSpc>
              <a:spcBef>
                <a:spcPts val="0"/>
              </a:spcBef>
              <a:spcAft>
                <a:spcPts val="1200"/>
              </a:spcAft>
              <a:buClr>
                <a:srgbClr val="000000"/>
              </a:buClr>
              <a:buSzPct val="100000"/>
            </a:pPr>
            <a:r>
              <a:rPr lang="en-US" sz="2400">
                <a:solidFill>
                  <a:schemeClr val="tx2"/>
                </a:solidFill>
                <a:ea typeface="Fira Sans Book" panose="020B0503050000020004" pitchFamily="34" charset="0"/>
                <a:cs typeface="Lato"/>
                <a:sym typeface="Lato"/>
              </a:rPr>
              <a:t>$16,708 initial subscription asset value</a:t>
            </a:r>
            <a:endParaRPr lang="en-US" sz="2400">
              <a:solidFill>
                <a:schemeClr val="tx2"/>
              </a:solidFill>
              <a:ea typeface="Fira Sans Book" panose="020B0503050000020004" pitchFamily="34" charset="0"/>
              <a:cs typeface="Lato"/>
            </a:endParaRPr>
          </a:p>
        </p:txBody>
      </p:sp>
      <p:sp>
        <p:nvSpPr>
          <p:cNvPr id="7" name="Text Placeholder 6">
            <a:extLst>
              <a:ext uri="{FF2B5EF4-FFF2-40B4-BE49-F238E27FC236}">
                <a16:creationId xmlns:a16="http://schemas.microsoft.com/office/drawing/2014/main" id="{446E5A57-2FC2-D721-8273-C60067F57F1C}"/>
              </a:ext>
            </a:extLst>
          </p:cNvPr>
          <p:cNvSpPr>
            <a:spLocks noGrp="1"/>
          </p:cNvSpPr>
          <p:nvPr>
            <p:ph type="body" sz="quarter" idx="4294967295"/>
          </p:nvPr>
        </p:nvSpPr>
        <p:spPr>
          <a:xfrm>
            <a:off x="6233965" y="1188720"/>
            <a:ext cx="5653236" cy="4706937"/>
          </a:xfrm>
          <a:noFill/>
          <a:ln w="57150">
            <a:noFill/>
          </a:ln>
        </p:spPr>
        <p:txBody>
          <a:bodyPr>
            <a:normAutofit/>
          </a:bodyPr>
          <a:lstStyle/>
          <a:p>
            <a:pPr marL="0" marR="0" lvl="0" indent="0" algn="l" rtl="0">
              <a:lnSpc>
                <a:spcPct val="100000"/>
              </a:lnSpc>
              <a:spcAft>
                <a:spcPts val="1200"/>
              </a:spcAft>
              <a:buClr>
                <a:srgbClr val="000000"/>
              </a:buClr>
              <a:buSzPts val="1800"/>
              <a:buFont typeface="Arial"/>
              <a:buNone/>
            </a:pPr>
            <a:r>
              <a:rPr lang="en-US" sz="3600" b="1" u="none" strike="noStrike" cap="none">
                <a:ea typeface="Fira Sans Book" panose="020B0503050000020004" pitchFamily="34" charset="0"/>
                <a:cs typeface="Lato"/>
                <a:sym typeface="Lato"/>
              </a:rPr>
              <a:t>Example Details</a:t>
            </a:r>
          </a:p>
          <a:p>
            <a:pPr>
              <a:lnSpc>
                <a:spcPct val="100000"/>
              </a:lnSpc>
              <a:spcAft>
                <a:spcPts val="1200"/>
              </a:spcAft>
              <a:buClr>
                <a:schemeClr val="dk2"/>
              </a:buClr>
              <a:buSzPct val="100000"/>
            </a:pPr>
            <a:r>
              <a:rPr lang="en-US" sz="2800" u="none" strike="noStrike" cap="none">
                <a:ea typeface="Fira Sans Book" panose="020B0503050000020004" pitchFamily="34" charset="0"/>
                <a:cs typeface="Lato"/>
                <a:sym typeface="Lato"/>
              </a:rPr>
              <a:t>Three-year contract starting 7/1.</a:t>
            </a:r>
          </a:p>
          <a:p>
            <a:pPr>
              <a:lnSpc>
                <a:spcPct val="100000"/>
              </a:lnSpc>
              <a:spcAft>
                <a:spcPts val="1200"/>
              </a:spcAft>
              <a:buClr>
                <a:schemeClr val="dk2"/>
              </a:buClr>
              <a:buSzPct val="100000"/>
            </a:pPr>
            <a:r>
              <a:rPr lang="en-US" sz="2800">
                <a:ea typeface="Fira Sans Book" panose="020B0503050000020004" pitchFamily="34" charset="0"/>
                <a:cs typeface="Lato"/>
                <a:sym typeface="Lato"/>
              </a:rPr>
              <a:t>Contract termed as a ‘lease’ (common for SBITAs – be careful!).</a:t>
            </a:r>
            <a:endParaRPr lang="en-US" sz="2800" u="none" strike="noStrike" cap="none">
              <a:ea typeface="Fira Sans Book" panose="020B0503050000020004" pitchFamily="34" charset="0"/>
              <a:cs typeface="Lato"/>
              <a:sym typeface="Lato"/>
            </a:endParaRPr>
          </a:p>
          <a:p>
            <a:pPr>
              <a:lnSpc>
                <a:spcPct val="100000"/>
              </a:lnSpc>
              <a:spcAft>
                <a:spcPts val="1200"/>
              </a:spcAft>
              <a:buClr>
                <a:schemeClr val="dk2"/>
              </a:buClr>
              <a:buSzPct val="100000"/>
            </a:pPr>
            <a:r>
              <a:rPr lang="en-US" sz="2800" u="none" strike="noStrike" cap="none">
                <a:ea typeface="Fira Sans Book" panose="020B0503050000020004" pitchFamily="34" charset="0"/>
                <a:cs typeface="Lato"/>
                <a:sym typeface="Lato"/>
              </a:rPr>
              <a:t>Annual payments of $5,000.</a:t>
            </a:r>
          </a:p>
          <a:p>
            <a:pPr>
              <a:lnSpc>
                <a:spcPct val="100000"/>
              </a:lnSpc>
              <a:spcAft>
                <a:spcPts val="1200"/>
              </a:spcAft>
              <a:buClr>
                <a:schemeClr val="dk2"/>
              </a:buClr>
              <a:buSzPct val="100000"/>
            </a:pPr>
            <a:r>
              <a:rPr lang="en-US" sz="2800" u="none" strike="noStrike" cap="none">
                <a:ea typeface="Fira Sans Book" panose="020B0503050000020004" pitchFamily="34" charset="0"/>
                <a:cs typeface="Lato"/>
                <a:sym typeface="Lato"/>
              </a:rPr>
              <a:t>Discount rate of 2%.</a:t>
            </a:r>
          </a:p>
          <a:p>
            <a:pPr>
              <a:lnSpc>
                <a:spcPct val="100000"/>
              </a:lnSpc>
              <a:spcAft>
                <a:spcPts val="1200"/>
              </a:spcAft>
              <a:buClr>
                <a:schemeClr val="dk2"/>
              </a:buClr>
              <a:buSzPct val="100000"/>
            </a:pPr>
            <a:r>
              <a:rPr lang="en-US" sz="2800" u="none" strike="noStrike" cap="none">
                <a:ea typeface="Fira Sans Book" panose="020B0503050000020004" pitchFamily="34" charset="0"/>
                <a:cs typeface="Lato"/>
                <a:sym typeface="Lato"/>
              </a:rPr>
              <a:t>Incurred implementation costs of $2,000.</a:t>
            </a:r>
            <a:endParaRPr lang="en-US"/>
          </a:p>
        </p:txBody>
      </p:sp>
    </p:spTree>
    <p:extLst>
      <p:ext uri="{BB962C8B-B14F-4D97-AF65-F5344CB8AC3E}">
        <p14:creationId xmlns:p14="http://schemas.microsoft.com/office/powerpoint/2010/main" val="865202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a piggy bank&#10;&#10;Description automatically generated">
            <a:extLst>
              <a:ext uri="{FF2B5EF4-FFF2-40B4-BE49-F238E27FC236}">
                <a16:creationId xmlns:a16="http://schemas.microsoft.com/office/drawing/2014/main" id="{58F7DD91-AD0B-D1CB-61C8-F7D5299D83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Title 13">
            <a:extLst>
              <a:ext uri="{FF2B5EF4-FFF2-40B4-BE49-F238E27FC236}">
                <a16:creationId xmlns:a16="http://schemas.microsoft.com/office/drawing/2014/main" id="{A7C4025F-5111-F1F4-FE3C-2F28F39D6B97}"/>
              </a:ext>
            </a:extLst>
          </p:cNvPr>
          <p:cNvSpPr>
            <a:spLocks noGrp="1"/>
          </p:cNvSpPr>
          <p:nvPr>
            <p:ph type="title"/>
          </p:nvPr>
        </p:nvSpPr>
        <p:spPr>
          <a:xfrm>
            <a:off x="304800" y="252251"/>
            <a:ext cx="5791200" cy="1299411"/>
          </a:xfrm>
        </p:spPr>
        <p:txBody>
          <a:bodyPr>
            <a:normAutofit/>
          </a:bodyPr>
          <a:lstStyle/>
          <a:p>
            <a:r>
              <a:rPr lang="en-US" dirty="0"/>
              <a:t>How Did We Calculate the Liability? It May Include…</a:t>
            </a:r>
          </a:p>
        </p:txBody>
      </p:sp>
      <p:sp>
        <p:nvSpPr>
          <p:cNvPr id="5" name="Text Placeholder 4">
            <a:extLst>
              <a:ext uri="{FF2B5EF4-FFF2-40B4-BE49-F238E27FC236}">
                <a16:creationId xmlns:a16="http://schemas.microsoft.com/office/drawing/2014/main" id="{3BA9F737-6346-4AEA-8837-C2CA395632F3}"/>
              </a:ext>
            </a:extLst>
          </p:cNvPr>
          <p:cNvSpPr>
            <a:spLocks noGrp="1"/>
          </p:cNvSpPr>
          <p:nvPr>
            <p:ph idx="1"/>
          </p:nvPr>
        </p:nvSpPr>
        <p:spPr>
          <a:xfrm>
            <a:off x="304800" y="1551662"/>
            <a:ext cx="5518484" cy="5026341"/>
          </a:xfrm>
        </p:spPr>
        <p:txBody>
          <a:bodyPr vert="horz" lIns="90000" tIns="46800" rIns="90000" bIns="46800" rtlCol="0">
            <a:noAutofit/>
          </a:bodyPr>
          <a:lstStyle/>
          <a:p>
            <a:pPr>
              <a:lnSpc>
                <a:spcPct val="100000"/>
              </a:lnSpc>
              <a:spcAft>
                <a:spcPts val="1200"/>
              </a:spcAft>
            </a:pPr>
            <a:r>
              <a:rPr lang="en-US" sz="2200" dirty="0"/>
              <a:t>Fixed payments.</a:t>
            </a:r>
          </a:p>
          <a:p>
            <a:pPr>
              <a:lnSpc>
                <a:spcPct val="100000"/>
              </a:lnSpc>
              <a:spcAft>
                <a:spcPts val="1200"/>
              </a:spcAft>
            </a:pPr>
            <a:r>
              <a:rPr lang="en-US" sz="2200" dirty="0"/>
              <a:t>Variable payments that depend on an index or rate (such as CPI measured at the beginning of the term).</a:t>
            </a:r>
          </a:p>
          <a:p>
            <a:pPr>
              <a:lnSpc>
                <a:spcPct val="100000"/>
              </a:lnSpc>
              <a:spcAft>
                <a:spcPts val="1200"/>
              </a:spcAft>
            </a:pPr>
            <a:r>
              <a:rPr lang="en-US" sz="2200" dirty="0"/>
              <a:t>Variable payments with minimums or maximums.</a:t>
            </a:r>
          </a:p>
          <a:p>
            <a:pPr>
              <a:lnSpc>
                <a:spcPct val="100000"/>
              </a:lnSpc>
              <a:spcAft>
                <a:spcPts val="1200"/>
              </a:spcAft>
            </a:pPr>
            <a:r>
              <a:rPr lang="en-US" sz="2200" dirty="0"/>
              <a:t>Penalties for terminations if exercised due to options, fiscal funding or cancellations.</a:t>
            </a:r>
          </a:p>
          <a:p>
            <a:pPr>
              <a:lnSpc>
                <a:spcPct val="100000"/>
              </a:lnSpc>
              <a:spcAft>
                <a:spcPts val="1200"/>
              </a:spcAft>
            </a:pPr>
            <a:r>
              <a:rPr lang="en-US" sz="2200" dirty="0"/>
              <a:t>SBITA contract receivables from the vendor (offsets liability).</a:t>
            </a:r>
          </a:p>
          <a:p>
            <a:pPr>
              <a:lnSpc>
                <a:spcPct val="100000"/>
              </a:lnSpc>
              <a:spcAft>
                <a:spcPts val="1200"/>
              </a:spcAft>
            </a:pPr>
            <a:r>
              <a:rPr lang="en-US" sz="2200" dirty="0"/>
              <a:t>Any other payments to the vendor if reasonably certain.</a:t>
            </a:r>
          </a:p>
        </p:txBody>
      </p:sp>
    </p:spTree>
    <p:extLst>
      <p:ext uri="{BB962C8B-B14F-4D97-AF65-F5344CB8AC3E}">
        <p14:creationId xmlns:p14="http://schemas.microsoft.com/office/powerpoint/2010/main" val="4231314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ED41A8-D00E-4CFD-80A3-7DE022B00853}"/>
              </a:ext>
            </a:extLst>
          </p:cNvPr>
          <p:cNvSpPr>
            <a:spLocks noGrp="1"/>
          </p:cNvSpPr>
          <p:nvPr>
            <p:ph type="title"/>
          </p:nvPr>
        </p:nvSpPr>
        <p:spPr>
          <a:xfrm>
            <a:off x="304800" y="0"/>
            <a:ext cx="11582400" cy="914400"/>
          </a:xfrm>
        </p:spPr>
        <p:txBody>
          <a:bodyPr>
            <a:normAutofit fontScale="90000"/>
          </a:bodyPr>
          <a:lstStyle/>
          <a:p>
            <a:r>
              <a:rPr lang="en-US"/>
              <a:t>What If You Have Outlays Other than Subscription Payments?</a:t>
            </a:r>
          </a:p>
        </p:txBody>
      </p:sp>
      <p:sp>
        <p:nvSpPr>
          <p:cNvPr id="2" name="Text Placeholder 1">
            <a:extLst>
              <a:ext uri="{FF2B5EF4-FFF2-40B4-BE49-F238E27FC236}">
                <a16:creationId xmlns:a16="http://schemas.microsoft.com/office/drawing/2014/main" id="{86047467-8676-449B-92A2-D10DE039CE12}"/>
              </a:ext>
            </a:extLst>
          </p:cNvPr>
          <p:cNvSpPr>
            <a:spLocks noGrp="1"/>
          </p:cNvSpPr>
          <p:nvPr>
            <p:ph idx="1"/>
          </p:nvPr>
        </p:nvSpPr>
        <p:spPr>
          <a:xfrm>
            <a:off x="304800" y="1189038"/>
            <a:ext cx="6845300" cy="5376862"/>
          </a:xfrm>
        </p:spPr>
        <p:txBody>
          <a:bodyPr>
            <a:normAutofit/>
          </a:bodyPr>
          <a:lstStyle/>
          <a:p>
            <a:pPr>
              <a:lnSpc>
                <a:spcPct val="100000"/>
              </a:lnSpc>
              <a:spcAft>
                <a:spcPts val="1200"/>
              </a:spcAft>
            </a:pPr>
            <a:r>
              <a:rPr lang="en-US" sz="3200" b="1" dirty="0">
                <a:sym typeface="Lato"/>
              </a:rPr>
              <a:t>PARAGRAPH 29</a:t>
            </a:r>
          </a:p>
          <a:p>
            <a:pPr lvl="1">
              <a:lnSpc>
                <a:spcPct val="100000"/>
              </a:lnSpc>
              <a:spcAft>
                <a:spcPts val="1200"/>
              </a:spcAft>
            </a:pPr>
            <a:r>
              <a:rPr lang="en-US" sz="2800" dirty="0">
                <a:solidFill>
                  <a:schemeClr val="tx2"/>
                </a:solidFill>
                <a:sym typeface="Lato"/>
              </a:rPr>
              <a:t>Activities associated with a SBITA – other than a government making subscription payments to the SBITA vendor for the right to use the underlying IT assets – should be grouped into the following stages:</a:t>
            </a:r>
          </a:p>
          <a:p>
            <a:pPr lvl="2">
              <a:lnSpc>
                <a:spcPct val="100000"/>
              </a:lnSpc>
              <a:spcAft>
                <a:spcPts val="1200"/>
              </a:spcAft>
            </a:pPr>
            <a:r>
              <a:rPr lang="en-US" sz="2400" dirty="0">
                <a:solidFill>
                  <a:schemeClr val="tx2"/>
                </a:solidFill>
                <a:sym typeface="Lato"/>
              </a:rPr>
              <a:t>Preliminary Project Stage (expensed as incurred).</a:t>
            </a:r>
          </a:p>
          <a:p>
            <a:pPr lvl="2">
              <a:lnSpc>
                <a:spcPct val="100000"/>
              </a:lnSpc>
              <a:spcAft>
                <a:spcPts val="1200"/>
              </a:spcAft>
            </a:pPr>
            <a:r>
              <a:rPr lang="en-US" sz="2400" dirty="0">
                <a:solidFill>
                  <a:schemeClr val="tx2"/>
                </a:solidFill>
                <a:sym typeface="Lato"/>
              </a:rPr>
              <a:t>Initial Implementation Stage (capitalized).</a:t>
            </a:r>
          </a:p>
          <a:p>
            <a:pPr lvl="2">
              <a:lnSpc>
                <a:spcPct val="100000"/>
              </a:lnSpc>
              <a:spcAft>
                <a:spcPts val="1200"/>
              </a:spcAft>
            </a:pPr>
            <a:r>
              <a:rPr lang="en-US" sz="2400" dirty="0">
                <a:solidFill>
                  <a:schemeClr val="tx2"/>
                </a:solidFill>
                <a:sym typeface="Lato"/>
              </a:rPr>
              <a:t>Operational &amp; Additional Implementation </a:t>
            </a:r>
            <a:br>
              <a:rPr lang="en-US" sz="2400" dirty="0">
                <a:solidFill>
                  <a:schemeClr val="tx2"/>
                </a:solidFill>
                <a:sym typeface="Lato"/>
              </a:rPr>
            </a:br>
            <a:r>
              <a:rPr lang="en-US" sz="2400" dirty="0">
                <a:solidFill>
                  <a:schemeClr val="tx2"/>
                </a:solidFill>
                <a:sym typeface="Lato"/>
              </a:rPr>
              <a:t>Stage (generally expensed as incurred).</a:t>
            </a:r>
          </a:p>
        </p:txBody>
      </p:sp>
      <p:pic>
        <p:nvPicPr>
          <p:cNvPr id="12" name="Graphic 11" descr="Loan with solid fill">
            <a:extLst>
              <a:ext uri="{FF2B5EF4-FFF2-40B4-BE49-F238E27FC236}">
                <a16:creationId xmlns:a16="http://schemas.microsoft.com/office/drawing/2014/main" id="{67361308-8981-C6A3-01A9-E28BC4CE48D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68689" y="1169788"/>
            <a:ext cx="4846003" cy="4846003"/>
          </a:xfrm>
          <a:prstGeom prst="rect">
            <a:avLst/>
          </a:prstGeom>
        </p:spPr>
      </p:pic>
    </p:spTree>
    <p:extLst>
      <p:ext uri="{BB962C8B-B14F-4D97-AF65-F5344CB8AC3E}">
        <p14:creationId xmlns:p14="http://schemas.microsoft.com/office/powerpoint/2010/main" val="676873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D3A8-FABF-48BE-907B-7DBBBDA8CA5D}"/>
              </a:ext>
            </a:extLst>
          </p:cNvPr>
          <p:cNvSpPr>
            <a:spLocks noGrp="1"/>
          </p:cNvSpPr>
          <p:nvPr>
            <p:ph type="title"/>
          </p:nvPr>
        </p:nvSpPr>
        <p:spPr/>
        <p:txBody>
          <a:bodyPr/>
          <a:lstStyle/>
          <a:p>
            <a:r>
              <a:rPr lang="en-US"/>
              <a:t>What About Large Projects that Are SBITAs?</a:t>
            </a:r>
          </a:p>
        </p:txBody>
      </p:sp>
      <p:sp>
        <p:nvSpPr>
          <p:cNvPr id="4" name="Text Placeholder 3">
            <a:extLst>
              <a:ext uri="{FF2B5EF4-FFF2-40B4-BE49-F238E27FC236}">
                <a16:creationId xmlns:a16="http://schemas.microsoft.com/office/drawing/2014/main" id="{BD0137A2-91C1-4F8F-A21A-F36391ADBC13}"/>
              </a:ext>
            </a:extLst>
          </p:cNvPr>
          <p:cNvSpPr>
            <a:spLocks noGrp="1"/>
          </p:cNvSpPr>
          <p:nvPr>
            <p:ph idx="1"/>
          </p:nvPr>
        </p:nvSpPr>
        <p:spPr>
          <a:ln w="57150">
            <a:noFill/>
          </a:ln>
        </p:spPr>
        <p:txBody>
          <a:bodyPr/>
          <a:lstStyle/>
          <a:p>
            <a:pPr marL="383539" indent="-342900">
              <a:lnSpc>
                <a:spcPct val="100000"/>
              </a:lnSpc>
              <a:spcAft>
                <a:spcPts val="1200"/>
              </a:spcAft>
              <a:buFont typeface="Arial" panose="020B0604020202020204" pitchFamily="34" charset="0"/>
              <a:buChar char="•"/>
            </a:pPr>
            <a:r>
              <a:rPr lang="en-US" sz="2400" dirty="0"/>
              <a:t>Enterprise Resource Planning (ERP) systems tend to be:</a:t>
            </a:r>
          </a:p>
          <a:p>
            <a:pPr marL="769609" lvl="1" indent="-342900">
              <a:lnSpc>
                <a:spcPct val="100000"/>
              </a:lnSpc>
              <a:spcAft>
                <a:spcPts val="1200"/>
              </a:spcAft>
              <a:buFont typeface="Arial" panose="020B0604020202020204" pitchFamily="34" charset="0"/>
              <a:buChar char="•"/>
            </a:pPr>
            <a:r>
              <a:rPr lang="en-US" dirty="0">
                <a:solidFill>
                  <a:schemeClr val="tx2"/>
                </a:solidFill>
              </a:rPr>
              <a:t>Multiyear implementations</a:t>
            </a:r>
          </a:p>
          <a:p>
            <a:pPr marL="769609" lvl="1" indent="-342900">
              <a:lnSpc>
                <a:spcPct val="100000"/>
              </a:lnSpc>
              <a:spcAft>
                <a:spcPts val="1200"/>
              </a:spcAft>
              <a:buFont typeface="Arial" panose="020B0604020202020204" pitchFamily="34" charset="0"/>
              <a:buChar char="•"/>
            </a:pPr>
            <a:r>
              <a:rPr lang="en-US" dirty="0">
                <a:solidFill>
                  <a:schemeClr val="tx2"/>
                </a:solidFill>
              </a:rPr>
              <a:t>Complex</a:t>
            </a:r>
          </a:p>
          <a:p>
            <a:pPr marL="769609" lvl="1" indent="-342900">
              <a:lnSpc>
                <a:spcPct val="100000"/>
              </a:lnSpc>
              <a:spcAft>
                <a:spcPts val="1200"/>
              </a:spcAft>
              <a:buFont typeface="Arial" panose="020B0604020202020204" pitchFamily="34" charset="0"/>
              <a:buChar char="•"/>
            </a:pPr>
            <a:r>
              <a:rPr lang="en-US" dirty="0">
                <a:solidFill>
                  <a:schemeClr val="tx2"/>
                </a:solidFill>
              </a:rPr>
              <a:t>Costly</a:t>
            </a:r>
          </a:p>
          <a:p>
            <a:pPr marL="383539" indent="-342900">
              <a:lnSpc>
                <a:spcPct val="100000"/>
              </a:lnSpc>
              <a:spcAft>
                <a:spcPts val="1200"/>
              </a:spcAft>
              <a:buFont typeface="Arial" panose="020B0604020202020204" pitchFamily="34" charset="0"/>
              <a:buChar char="•"/>
            </a:pPr>
            <a:r>
              <a:rPr lang="en-US" sz="2400" dirty="0"/>
              <a:t>Reminder – Multiple phases of implementation drive accounting decisions:</a:t>
            </a:r>
          </a:p>
          <a:p>
            <a:pPr marL="769609" lvl="1" indent="-342900">
              <a:lnSpc>
                <a:spcPct val="100000"/>
              </a:lnSpc>
              <a:spcAft>
                <a:spcPts val="1200"/>
              </a:spcAft>
              <a:buFont typeface="Arial" panose="020B0604020202020204" pitchFamily="34" charset="0"/>
              <a:buChar char="•"/>
            </a:pPr>
            <a:r>
              <a:rPr lang="en-US" dirty="0">
                <a:solidFill>
                  <a:schemeClr val="tx2"/>
                </a:solidFill>
              </a:rPr>
              <a:t>New modules must add new functionality to be capitalized.</a:t>
            </a:r>
          </a:p>
        </p:txBody>
      </p:sp>
      <p:grpSp>
        <p:nvGrpSpPr>
          <p:cNvPr id="8" name="Group 7">
            <a:extLst>
              <a:ext uri="{FF2B5EF4-FFF2-40B4-BE49-F238E27FC236}">
                <a16:creationId xmlns:a16="http://schemas.microsoft.com/office/drawing/2014/main" id="{FEB91E2F-A8DF-3412-FB2B-0B8B6E7A6404}"/>
              </a:ext>
            </a:extLst>
          </p:cNvPr>
          <p:cNvGrpSpPr/>
          <p:nvPr/>
        </p:nvGrpSpPr>
        <p:grpSpPr>
          <a:xfrm>
            <a:off x="2117922" y="4325836"/>
            <a:ext cx="7956155" cy="944442"/>
            <a:chOff x="2381793" y="3846786"/>
            <a:chExt cx="7332824" cy="1517256"/>
          </a:xfrm>
        </p:grpSpPr>
        <p:sp>
          <p:nvSpPr>
            <p:cNvPr id="9" name="Freeform 8">
              <a:extLst>
                <a:ext uri="{FF2B5EF4-FFF2-40B4-BE49-F238E27FC236}">
                  <a16:creationId xmlns:a16="http://schemas.microsoft.com/office/drawing/2014/main" id="{CC7C4552-DFDB-BECD-ECF2-60903753555D}"/>
                </a:ext>
              </a:extLst>
            </p:cNvPr>
            <p:cNvSpPr/>
            <p:nvPr/>
          </p:nvSpPr>
          <p:spPr>
            <a:xfrm>
              <a:off x="2381793" y="3846786"/>
              <a:ext cx="1929690" cy="1517256"/>
            </a:xfrm>
            <a:custGeom>
              <a:avLst/>
              <a:gdLst>
                <a:gd name="connsiteX0" fmla="*/ 0 w 1929690"/>
                <a:gd name="connsiteY0" fmla="*/ 151726 h 1517256"/>
                <a:gd name="connsiteX1" fmla="*/ 151726 w 1929690"/>
                <a:gd name="connsiteY1" fmla="*/ 0 h 1517256"/>
                <a:gd name="connsiteX2" fmla="*/ 1777964 w 1929690"/>
                <a:gd name="connsiteY2" fmla="*/ 0 h 1517256"/>
                <a:gd name="connsiteX3" fmla="*/ 1929690 w 1929690"/>
                <a:gd name="connsiteY3" fmla="*/ 151726 h 1517256"/>
                <a:gd name="connsiteX4" fmla="*/ 1929690 w 1929690"/>
                <a:gd name="connsiteY4" fmla="*/ 1365530 h 1517256"/>
                <a:gd name="connsiteX5" fmla="*/ 1777964 w 1929690"/>
                <a:gd name="connsiteY5" fmla="*/ 1517256 h 1517256"/>
                <a:gd name="connsiteX6" fmla="*/ 151726 w 1929690"/>
                <a:gd name="connsiteY6" fmla="*/ 1517256 h 1517256"/>
                <a:gd name="connsiteX7" fmla="*/ 0 w 1929690"/>
                <a:gd name="connsiteY7" fmla="*/ 1365530 h 1517256"/>
                <a:gd name="connsiteX8" fmla="*/ 0 w 1929690"/>
                <a:gd name="connsiteY8" fmla="*/ 151726 h 15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90" h="1517256">
                  <a:moveTo>
                    <a:pt x="0" y="151726"/>
                  </a:moveTo>
                  <a:cubicBezTo>
                    <a:pt x="0" y="67930"/>
                    <a:pt x="67930" y="0"/>
                    <a:pt x="151726" y="0"/>
                  </a:cubicBezTo>
                  <a:lnTo>
                    <a:pt x="1777964" y="0"/>
                  </a:lnTo>
                  <a:cubicBezTo>
                    <a:pt x="1861760" y="0"/>
                    <a:pt x="1929690" y="67930"/>
                    <a:pt x="1929690" y="151726"/>
                  </a:cubicBezTo>
                  <a:lnTo>
                    <a:pt x="1929690" y="1365530"/>
                  </a:lnTo>
                  <a:cubicBezTo>
                    <a:pt x="1929690" y="1449326"/>
                    <a:pt x="1861760" y="1517256"/>
                    <a:pt x="1777964" y="1517256"/>
                  </a:cubicBezTo>
                  <a:lnTo>
                    <a:pt x="151726" y="1517256"/>
                  </a:lnTo>
                  <a:cubicBezTo>
                    <a:pt x="67930" y="1517256"/>
                    <a:pt x="0" y="1449326"/>
                    <a:pt x="0" y="1365530"/>
                  </a:cubicBezTo>
                  <a:lnTo>
                    <a:pt x="0" y="151726"/>
                  </a:lnTo>
                  <a:close/>
                </a:path>
              </a:pathLst>
            </a:custGeom>
            <a:solidFill>
              <a:schemeClr val="tx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24449" tIns="124449" rIns="124449" bIns="124449" numCol="1" spcCol="1270" anchor="ctr" anchorCtr="0">
              <a:noAutofit/>
            </a:bodyPr>
            <a:lstStyle/>
            <a:p>
              <a:pPr marL="0" lvl="0" indent="0" algn="ctr" defTabSz="933450">
                <a:spcBef>
                  <a:spcPct val="0"/>
                </a:spcBef>
                <a:spcAft>
                  <a:spcPct val="35000"/>
                </a:spcAft>
                <a:buNone/>
              </a:pPr>
              <a:r>
                <a:rPr lang="en-US" sz="2100" b="1" kern="1200" dirty="0">
                  <a:solidFill>
                    <a:schemeClr val="bg1"/>
                  </a:solidFill>
                </a:rPr>
                <a:t>Preliminary Project Stage - Expense</a:t>
              </a:r>
            </a:p>
          </p:txBody>
        </p:sp>
        <p:sp>
          <p:nvSpPr>
            <p:cNvPr id="10" name="Freeform 9">
              <a:extLst>
                <a:ext uri="{FF2B5EF4-FFF2-40B4-BE49-F238E27FC236}">
                  <a16:creationId xmlns:a16="http://schemas.microsoft.com/office/drawing/2014/main" id="{CBDD13B6-581D-8495-63AF-914E6A2393C4}"/>
                </a:ext>
              </a:extLst>
            </p:cNvPr>
            <p:cNvSpPr/>
            <p:nvPr/>
          </p:nvSpPr>
          <p:spPr>
            <a:xfrm>
              <a:off x="4504452" y="4366132"/>
              <a:ext cx="409094" cy="478563"/>
            </a:xfrm>
            <a:custGeom>
              <a:avLst/>
              <a:gdLst>
                <a:gd name="connsiteX0" fmla="*/ 0 w 409094"/>
                <a:gd name="connsiteY0" fmla="*/ 95713 h 478563"/>
                <a:gd name="connsiteX1" fmla="*/ 204547 w 409094"/>
                <a:gd name="connsiteY1" fmla="*/ 95713 h 478563"/>
                <a:gd name="connsiteX2" fmla="*/ 204547 w 409094"/>
                <a:gd name="connsiteY2" fmla="*/ 0 h 478563"/>
                <a:gd name="connsiteX3" fmla="*/ 409094 w 409094"/>
                <a:gd name="connsiteY3" fmla="*/ 239282 h 478563"/>
                <a:gd name="connsiteX4" fmla="*/ 204547 w 409094"/>
                <a:gd name="connsiteY4" fmla="*/ 478563 h 478563"/>
                <a:gd name="connsiteX5" fmla="*/ 204547 w 409094"/>
                <a:gd name="connsiteY5" fmla="*/ 382850 h 478563"/>
                <a:gd name="connsiteX6" fmla="*/ 0 w 409094"/>
                <a:gd name="connsiteY6" fmla="*/ 382850 h 478563"/>
                <a:gd name="connsiteX7" fmla="*/ 0 w 409094"/>
                <a:gd name="connsiteY7" fmla="*/ 95713 h 47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094" h="478563">
                  <a:moveTo>
                    <a:pt x="0" y="95713"/>
                  </a:moveTo>
                  <a:lnTo>
                    <a:pt x="204547" y="95713"/>
                  </a:lnTo>
                  <a:lnTo>
                    <a:pt x="204547" y="0"/>
                  </a:lnTo>
                  <a:lnTo>
                    <a:pt x="409094" y="239282"/>
                  </a:lnTo>
                  <a:lnTo>
                    <a:pt x="204547" y="478563"/>
                  </a:lnTo>
                  <a:lnTo>
                    <a:pt x="204547" y="382850"/>
                  </a:lnTo>
                  <a:lnTo>
                    <a:pt x="0" y="382850"/>
                  </a:lnTo>
                  <a:lnTo>
                    <a:pt x="0" y="95713"/>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95713" rIns="122728" bIns="9571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1" name="Freeform 10">
              <a:extLst>
                <a:ext uri="{FF2B5EF4-FFF2-40B4-BE49-F238E27FC236}">
                  <a16:creationId xmlns:a16="http://schemas.microsoft.com/office/drawing/2014/main" id="{255AC1D0-D574-91B1-8204-50259E4FD7C4}"/>
                </a:ext>
              </a:extLst>
            </p:cNvPr>
            <p:cNvSpPr/>
            <p:nvPr/>
          </p:nvSpPr>
          <p:spPr>
            <a:xfrm>
              <a:off x="5083360" y="3846786"/>
              <a:ext cx="1929690" cy="1517256"/>
            </a:xfrm>
            <a:custGeom>
              <a:avLst/>
              <a:gdLst>
                <a:gd name="connsiteX0" fmla="*/ 0 w 1929690"/>
                <a:gd name="connsiteY0" fmla="*/ 151726 h 1517256"/>
                <a:gd name="connsiteX1" fmla="*/ 151726 w 1929690"/>
                <a:gd name="connsiteY1" fmla="*/ 0 h 1517256"/>
                <a:gd name="connsiteX2" fmla="*/ 1777964 w 1929690"/>
                <a:gd name="connsiteY2" fmla="*/ 0 h 1517256"/>
                <a:gd name="connsiteX3" fmla="*/ 1929690 w 1929690"/>
                <a:gd name="connsiteY3" fmla="*/ 151726 h 1517256"/>
                <a:gd name="connsiteX4" fmla="*/ 1929690 w 1929690"/>
                <a:gd name="connsiteY4" fmla="*/ 1365530 h 1517256"/>
                <a:gd name="connsiteX5" fmla="*/ 1777964 w 1929690"/>
                <a:gd name="connsiteY5" fmla="*/ 1517256 h 1517256"/>
                <a:gd name="connsiteX6" fmla="*/ 151726 w 1929690"/>
                <a:gd name="connsiteY6" fmla="*/ 1517256 h 1517256"/>
                <a:gd name="connsiteX7" fmla="*/ 0 w 1929690"/>
                <a:gd name="connsiteY7" fmla="*/ 1365530 h 1517256"/>
                <a:gd name="connsiteX8" fmla="*/ 0 w 1929690"/>
                <a:gd name="connsiteY8" fmla="*/ 151726 h 15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90" h="1517256">
                  <a:moveTo>
                    <a:pt x="0" y="151726"/>
                  </a:moveTo>
                  <a:cubicBezTo>
                    <a:pt x="0" y="67930"/>
                    <a:pt x="67930" y="0"/>
                    <a:pt x="151726" y="0"/>
                  </a:cubicBezTo>
                  <a:lnTo>
                    <a:pt x="1777964" y="0"/>
                  </a:lnTo>
                  <a:cubicBezTo>
                    <a:pt x="1861760" y="0"/>
                    <a:pt x="1929690" y="67930"/>
                    <a:pt x="1929690" y="151726"/>
                  </a:cubicBezTo>
                  <a:lnTo>
                    <a:pt x="1929690" y="1365530"/>
                  </a:lnTo>
                  <a:cubicBezTo>
                    <a:pt x="1929690" y="1449326"/>
                    <a:pt x="1861760" y="1517256"/>
                    <a:pt x="1777964" y="1517256"/>
                  </a:cubicBezTo>
                  <a:lnTo>
                    <a:pt x="151726" y="1517256"/>
                  </a:lnTo>
                  <a:cubicBezTo>
                    <a:pt x="67930" y="1517256"/>
                    <a:pt x="0" y="1449326"/>
                    <a:pt x="0" y="1365530"/>
                  </a:cubicBezTo>
                  <a:lnTo>
                    <a:pt x="0" y="151726"/>
                  </a:lnTo>
                  <a:close/>
                </a:path>
              </a:pathLst>
            </a:custGeom>
            <a:solidFill>
              <a:schemeClr val="accent3"/>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24449" tIns="124449" rIns="124449" bIns="124449" numCol="1" spcCol="1270" anchor="ctr" anchorCtr="0">
              <a:noAutofit/>
            </a:bodyPr>
            <a:lstStyle/>
            <a:p>
              <a:pPr marL="0" lvl="0" indent="0" algn="ctr" defTabSz="933450">
                <a:spcBef>
                  <a:spcPct val="0"/>
                </a:spcBef>
                <a:spcAft>
                  <a:spcPct val="35000"/>
                </a:spcAft>
                <a:buNone/>
              </a:pPr>
              <a:r>
                <a:rPr lang="en-US" sz="2100" b="1" kern="1200">
                  <a:solidFill>
                    <a:schemeClr val="bg1"/>
                  </a:solidFill>
                </a:rPr>
                <a:t>Application Development - Capitalize</a:t>
              </a:r>
            </a:p>
          </p:txBody>
        </p:sp>
        <p:sp>
          <p:nvSpPr>
            <p:cNvPr id="12" name="Freeform 11">
              <a:extLst>
                <a:ext uri="{FF2B5EF4-FFF2-40B4-BE49-F238E27FC236}">
                  <a16:creationId xmlns:a16="http://schemas.microsoft.com/office/drawing/2014/main" id="{CF5D2866-FABE-DD40-39A3-AFC2A0BD7A8B}"/>
                </a:ext>
              </a:extLst>
            </p:cNvPr>
            <p:cNvSpPr/>
            <p:nvPr/>
          </p:nvSpPr>
          <p:spPr>
            <a:xfrm>
              <a:off x="7206019" y="4366132"/>
              <a:ext cx="409094" cy="478563"/>
            </a:xfrm>
            <a:custGeom>
              <a:avLst/>
              <a:gdLst>
                <a:gd name="connsiteX0" fmla="*/ 0 w 409094"/>
                <a:gd name="connsiteY0" fmla="*/ 95713 h 478563"/>
                <a:gd name="connsiteX1" fmla="*/ 204547 w 409094"/>
                <a:gd name="connsiteY1" fmla="*/ 95713 h 478563"/>
                <a:gd name="connsiteX2" fmla="*/ 204547 w 409094"/>
                <a:gd name="connsiteY2" fmla="*/ 0 h 478563"/>
                <a:gd name="connsiteX3" fmla="*/ 409094 w 409094"/>
                <a:gd name="connsiteY3" fmla="*/ 239282 h 478563"/>
                <a:gd name="connsiteX4" fmla="*/ 204547 w 409094"/>
                <a:gd name="connsiteY4" fmla="*/ 478563 h 478563"/>
                <a:gd name="connsiteX5" fmla="*/ 204547 w 409094"/>
                <a:gd name="connsiteY5" fmla="*/ 382850 h 478563"/>
                <a:gd name="connsiteX6" fmla="*/ 0 w 409094"/>
                <a:gd name="connsiteY6" fmla="*/ 382850 h 478563"/>
                <a:gd name="connsiteX7" fmla="*/ 0 w 409094"/>
                <a:gd name="connsiteY7" fmla="*/ 95713 h 47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094" h="478563">
                  <a:moveTo>
                    <a:pt x="0" y="95713"/>
                  </a:moveTo>
                  <a:lnTo>
                    <a:pt x="204547" y="95713"/>
                  </a:lnTo>
                  <a:lnTo>
                    <a:pt x="204547" y="0"/>
                  </a:lnTo>
                  <a:lnTo>
                    <a:pt x="409094" y="239282"/>
                  </a:lnTo>
                  <a:lnTo>
                    <a:pt x="204547" y="478563"/>
                  </a:lnTo>
                  <a:lnTo>
                    <a:pt x="204547" y="382850"/>
                  </a:lnTo>
                  <a:lnTo>
                    <a:pt x="0" y="382850"/>
                  </a:lnTo>
                  <a:lnTo>
                    <a:pt x="0" y="95713"/>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95713" rIns="122728" bIns="9571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3" name="Freeform 12">
              <a:extLst>
                <a:ext uri="{FF2B5EF4-FFF2-40B4-BE49-F238E27FC236}">
                  <a16:creationId xmlns:a16="http://schemas.microsoft.com/office/drawing/2014/main" id="{CB1A8600-8B68-681B-2FD7-6D84D1BEB0F5}"/>
                </a:ext>
              </a:extLst>
            </p:cNvPr>
            <p:cNvSpPr/>
            <p:nvPr/>
          </p:nvSpPr>
          <p:spPr>
            <a:xfrm>
              <a:off x="7784927" y="3846786"/>
              <a:ext cx="1929690" cy="1517256"/>
            </a:xfrm>
            <a:custGeom>
              <a:avLst/>
              <a:gdLst>
                <a:gd name="connsiteX0" fmla="*/ 0 w 1929690"/>
                <a:gd name="connsiteY0" fmla="*/ 151726 h 1517256"/>
                <a:gd name="connsiteX1" fmla="*/ 151726 w 1929690"/>
                <a:gd name="connsiteY1" fmla="*/ 0 h 1517256"/>
                <a:gd name="connsiteX2" fmla="*/ 1777964 w 1929690"/>
                <a:gd name="connsiteY2" fmla="*/ 0 h 1517256"/>
                <a:gd name="connsiteX3" fmla="*/ 1929690 w 1929690"/>
                <a:gd name="connsiteY3" fmla="*/ 151726 h 1517256"/>
                <a:gd name="connsiteX4" fmla="*/ 1929690 w 1929690"/>
                <a:gd name="connsiteY4" fmla="*/ 1365530 h 1517256"/>
                <a:gd name="connsiteX5" fmla="*/ 1777964 w 1929690"/>
                <a:gd name="connsiteY5" fmla="*/ 1517256 h 1517256"/>
                <a:gd name="connsiteX6" fmla="*/ 151726 w 1929690"/>
                <a:gd name="connsiteY6" fmla="*/ 1517256 h 1517256"/>
                <a:gd name="connsiteX7" fmla="*/ 0 w 1929690"/>
                <a:gd name="connsiteY7" fmla="*/ 1365530 h 1517256"/>
                <a:gd name="connsiteX8" fmla="*/ 0 w 1929690"/>
                <a:gd name="connsiteY8" fmla="*/ 151726 h 151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90" h="1517256">
                  <a:moveTo>
                    <a:pt x="0" y="151726"/>
                  </a:moveTo>
                  <a:cubicBezTo>
                    <a:pt x="0" y="67930"/>
                    <a:pt x="67930" y="0"/>
                    <a:pt x="151726" y="0"/>
                  </a:cubicBezTo>
                  <a:lnTo>
                    <a:pt x="1777964" y="0"/>
                  </a:lnTo>
                  <a:cubicBezTo>
                    <a:pt x="1861760" y="0"/>
                    <a:pt x="1929690" y="67930"/>
                    <a:pt x="1929690" y="151726"/>
                  </a:cubicBezTo>
                  <a:lnTo>
                    <a:pt x="1929690" y="1365530"/>
                  </a:lnTo>
                  <a:cubicBezTo>
                    <a:pt x="1929690" y="1449326"/>
                    <a:pt x="1861760" y="1517256"/>
                    <a:pt x="1777964" y="1517256"/>
                  </a:cubicBezTo>
                  <a:lnTo>
                    <a:pt x="151726" y="1517256"/>
                  </a:lnTo>
                  <a:cubicBezTo>
                    <a:pt x="67930" y="1517256"/>
                    <a:pt x="0" y="1449326"/>
                    <a:pt x="0" y="1365530"/>
                  </a:cubicBezTo>
                  <a:lnTo>
                    <a:pt x="0" y="151726"/>
                  </a:lnTo>
                  <a:close/>
                </a:path>
              </a:pathLst>
            </a:custGeom>
            <a:solidFill>
              <a:schemeClr val="tx2"/>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24449" tIns="124449" rIns="124449" bIns="124449" numCol="1" spcCol="1270" anchor="ctr" anchorCtr="0">
              <a:noAutofit/>
            </a:bodyPr>
            <a:lstStyle/>
            <a:p>
              <a:pPr marL="0" lvl="0" indent="0" algn="ctr" defTabSz="933450">
                <a:spcBef>
                  <a:spcPct val="0"/>
                </a:spcBef>
                <a:spcAft>
                  <a:spcPct val="35000"/>
                </a:spcAft>
                <a:buNone/>
              </a:pPr>
              <a:r>
                <a:rPr lang="en-US" sz="2100" b="1" kern="1200">
                  <a:solidFill>
                    <a:schemeClr val="bg1"/>
                  </a:solidFill>
                </a:rPr>
                <a:t>Subscription, Operations, Expense </a:t>
              </a:r>
            </a:p>
          </p:txBody>
        </p:sp>
      </p:grpSp>
      <p:sp>
        <p:nvSpPr>
          <p:cNvPr id="6" name="Arrow: Notched Right 5">
            <a:extLst>
              <a:ext uri="{FF2B5EF4-FFF2-40B4-BE49-F238E27FC236}">
                <a16:creationId xmlns:a16="http://schemas.microsoft.com/office/drawing/2014/main" id="{423B284B-BD6F-4D7B-AD32-D78178C36188}"/>
              </a:ext>
            </a:extLst>
          </p:cNvPr>
          <p:cNvSpPr/>
          <p:nvPr/>
        </p:nvSpPr>
        <p:spPr>
          <a:xfrm>
            <a:off x="2469547" y="5414656"/>
            <a:ext cx="7252907" cy="734683"/>
          </a:xfrm>
          <a:prstGeom prst="notched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Training Is Expensed!</a:t>
            </a:r>
            <a:endParaRPr lang="en-US" sz="1050" b="1" dirty="0">
              <a:solidFill>
                <a:schemeClr val="bg1"/>
              </a:solidFill>
            </a:endParaRPr>
          </a:p>
        </p:txBody>
      </p:sp>
    </p:spTree>
    <p:extLst>
      <p:ext uri="{BB962C8B-B14F-4D97-AF65-F5344CB8AC3E}">
        <p14:creationId xmlns:p14="http://schemas.microsoft.com/office/powerpoint/2010/main" val="284057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3C4B-20BD-49CB-BACE-7AEDCE1C58B6}"/>
              </a:ext>
            </a:extLst>
          </p:cNvPr>
          <p:cNvSpPr>
            <a:spLocks noGrp="1"/>
          </p:cNvSpPr>
          <p:nvPr>
            <p:ph type="title"/>
          </p:nvPr>
        </p:nvSpPr>
        <p:spPr/>
        <p:txBody>
          <a:bodyPr/>
          <a:lstStyle/>
          <a:p>
            <a:r>
              <a:rPr lang="en-US"/>
              <a:t>Cheat Sheet for SBITA Stages</a:t>
            </a:r>
          </a:p>
        </p:txBody>
      </p:sp>
      <p:graphicFrame>
        <p:nvGraphicFramePr>
          <p:cNvPr id="5" name="Table 7">
            <a:extLst>
              <a:ext uri="{FF2B5EF4-FFF2-40B4-BE49-F238E27FC236}">
                <a16:creationId xmlns:a16="http://schemas.microsoft.com/office/drawing/2014/main" id="{FEB91ED0-93D7-49C7-910F-888FF5A6508F}"/>
              </a:ext>
            </a:extLst>
          </p:cNvPr>
          <p:cNvGraphicFramePr>
            <a:graphicFrameLocks/>
          </p:cNvGraphicFramePr>
          <p:nvPr>
            <p:extLst>
              <p:ext uri="{D42A27DB-BD31-4B8C-83A1-F6EECF244321}">
                <p14:modId xmlns:p14="http://schemas.microsoft.com/office/powerpoint/2010/main" val="1650857135"/>
              </p:ext>
            </p:extLst>
          </p:nvPr>
        </p:nvGraphicFramePr>
        <p:xfrm>
          <a:off x="240714" y="1207881"/>
          <a:ext cx="11646486" cy="4538404"/>
        </p:xfrm>
        <a:graphic>
          <a:graphicData uri="http://schemas.openxmlformats.org/drawingml/2006/table">
            <a:tbl>
              <a:tblPr firstRow="1" bandRow="1">
                <a:tableStyleId>{7E9639D4-E3E2-4D34-9284-5A2195B3D0D7}</a:tableStyleId>
              </a:tblPr>
              <a:tblGrid>
                <a:gridCol w="3882162">
                  <a:extLst>
                    <a:ext uri="{9D8B030D-6E8A-4147-A177-3AD203B41FA5}">
                      <a16:colId xmlns:a16="http://schemas.microsoft.com/office/drawing/2014/main" val="3738818243"/>
                    </a:ext>
                  </a:extLst>
                </a:gridCol>
                <a:gridCol w="3882162">
                  <a:extLst>
                    <a:ext uri="{9D8B030D-6E8A-4147-A177-3AD203B41FA5}">
                      <a16:colId xmlns:a16="http://schemas.microsoft.com/office/drawing/2014/main" val="69084809"/>
                    </a:ext>
                  </a:extLst>
                </a:gridCol>
                <a:gridCol w="3882162">
                  <a:extLst>
                    <a:ext uri="{9D8B030D-6E8A-4147-A177-3AD203B41FA5}">
                      <a16:colId xmlns:a16="http://schemas.microsoft.com/office/drawing/2014/main" val="369225796"/>
                    </a:ext>
                  </a:extLst>
                </a:gridCol>
              </a:tblGrid>
              <a:tr h="796819">
                <a:tc>
                  <a:txBody>
                    <a:bodyPr/>
                    <a:lstStyle/>
                    <a:p>
                      <a:pPr algn="ctr"/>
                      <a:r>
                        <a:rPr lang="en-US" sz="2000" b="1" dirty="0">
                          <a:solidFill>
                            <a:schemeClr val="bg1"/>
                          </a:solidFill>
                        </a:rPr>
                        <a:t>Preliminary Project Stage (EXPENSE)</a:t>
                      </a:r>
                    </a:p>
                  </a:txBody>
                  <a:tcPr>
                    <a:solidFill>
                      <a:schemeClr val="tx2"/>
                    </a:solidFill>
                  </a:tcPr>
                </a:tc>
                <a:tc>
                  <a:txBody>
                    <a:bodyPr/>
                    <a:lstStyle/>
                    <a:p>
                      <a:pPr algn="ctr"/>
                      <a:r>
                        <a:rPr lang="en-US" sz="2000" b="1">
                          <a:solidFill>
                            <a:schemeClr val="bg1"/>
                          </a:solidFill>
                        </a:rPr>
                        <a:t>Initial Implementation Stage (CAPITALIZE)</a:t>
                      </a:r>
                    </a:p>
                  </a:txBody>
                  <a:tcPr>
                    <a:solidFill>
                      <a:schemeClr val="accent3"/>
                    </a:solidFill>
                  </a:tcPr>
                </a:tc>
                <a:tc>
                  <a:txBody>
                    <a:bodyPr/>
                    <a:lstStyle/>
                    <a:p>
                      <a:pPr algn="ctr"/>
                      <a:r>
                        <a:rPr lang="en-US" sz="2000" b="1" dirty="0">
                          <a:solidFill>
                            <a:schemeClr val="bg1"/>
                          </a:solidFill>
                        </a:rPr>
                        <a:t>Operational and Additional Implementation Stage (EXPENSE)</a:t>
                      </a:r>
                    </a:p>
                  </a:txBody>
                  <a:tcPr>
                    <a:solidFill>
                      <a:schemeClr val="tx2"/>
                    </a:solidFill>
                  </a:tcPr>
                </a:tc>
                <a:extLst>
                  <a:ext uri="{0D108BD9-81ED-4DB2-BD59-A6C34878D82A}">
                    <a16:rowId xmlns:a16="http://schemas.microsoft.com/office/drawing/2014/main" val="1618249399"/>
                  </a:ext>
                </a:extLst>
              </a:tr>
              <a:tr h="450376">
                <a:tc>
                  <a:txBody>
                    <a:bodyPr/>
                    <a:lstStyle/>
                    <a:p>
                      <a:r>
                        <a:rPr lang="en-US" sz="2000" b="1" dirty="0">
                          <a:solidFill>
                            <a:schemeClr val="bg1"/>
                          </a:solidFill>
                        </a:rPr>
                        <a:t>Requests for Proposals Costs</a:t>
                      </a:r>
                    </a:p>
                  </a:txBody>
                  <a:tcPr>
                    <a:solidFill>
                      <a:schemeClr val="tx2"/>
                    </a:solidFill>
                  </a:tcPr>
                </a:tc>
                <a:tc>
                  <a:txBody>
                    <a:bodyPr/>
                    <a:lstStyle/>
                    <a:p>
                      <a:r>
                        <a:rPr lang="en-US" sz="2000" b="1">
                          <a:solidFill>
                            <a:schemeClr val="bg1"/>
                          </a:solidFill>
                        </a:rPr>
                        <a:t>Configuration</a:t>
                      </a:r>
                    </a:p>
                  </a:txBody>
                  <a:tcPr>
                    <a:solidFill>
                      <a:schemeClr val="accent3"/>
                    </a:solidFill>
                  </a:tcPr>
                </a:tc>
                <a:tc>
                  <a:txBody>
                    <a:bodyPr/>
                    <a:lstStyle/>
                    <a:p>
                      <a:r>
                        <a:rPr lang="en-US" sz="2000" b="1" dirty="0">
                          <a:solidFill>
                            <a:schemeClr val="bg1"/>
                          </a:solidFill>
                        </a:rPr>
                        <a:t>Stabilization</a:t>
                      </a:r>
                    </a:p>
                  </a:txBody>
                  <a:tcPr>
                    <a:solidFill>
                      <a:schemeClr val="tx2"/>
                    </a:solidFill>
                  </a:tcPr>
                </a:tc>
                <a:extLst>
                  <a:ext uri="{0D108BD9-81ED-4DB2-BD59-A6C34878D82A}">
                    <a16:rowId xmlns:a16="http://schemas.microsoft.com/office/drawing/2014/main" val="134250155"/>
                  </a:ext>
                </a:extLst>
              </a:tr>
              <a:tr h="450376">
                <a:tc>
                  <a:txBody>
                    <a:bodyPr/>
                    <a:lstStyle/>
                    <a:p>
                      <a:r>
                        <a:rPr lang="en-US" sz="2000" b="1">
                          <a:solidFill>
                            <a:schemeClr val="bg1"/>
                          </a:solidFill>
                        </a:rPr>
                        <a:t>Demonstration Costs</a:t>
                      </a:r>
                    </a:p>
                  </a:txBody>
                  <a:tcPr>
                    <a:solidFill>
                      <a:schemeClr val="tx2"/>
                    </a:solidFill>
                  </a:tcPr>
                </a:tc>
                <a:tc>
                  <a:txBody>
                    <a:bodyPr/>
                    <a:lstStyle/>
                    <a:p>
                      <a:r>
                        <a:rPr lang="en-US" sz="2000" b="1">
                          <a:solidFill>
                            <a:schemeClr val="bg1"/>
                          </a:solidFill>
                        </a:rPr>
                        <a:t>Coding</a:t>
                      </a:r>
                    </a:p>
                  </a:txBody>
                  <a:tcPr>
                    <a:solidFill>
                      <a:schemeClr val="accent3"/>
                    </a:solidFill>
                  </a:tcPr>
                </a:tc>
                <a:tc>
                  <a:txBody>
                    <a:bodyPr/>
                    <a:lstStyle/>
                    <a:p>
                      <a:r>
                        <a:rPr lang="en-US" sz="2000" b="1" dirty="0">
                          <a:solidFill>
                            <a:schemeClr val="bg1"/>
                          </a:solidFill>
                        </a:rPr>
                        <a:t>Training</a:t>
                      </a:r>
                    </a:p>
                  </a:txBody>
                  <a:tcPr>
                    <a:solidFill>
                      <a:schemeClr val="tx2"/>
                    </a:solidFill>
                  </a:tcPr>
                </a:tc>
                <a:extLst>
                  <a:ext uri="{0D108BD9-81ED-4DB2-BD59-A6C34878D82A}">
                    <a16:rowId xmlns:a16="http://schemas.microsoft.com/office/drawing/2014/main" val="1383999899"/>
                  </a:ext>
                </a:extLst>
              </a:tr>
              <a:tr h="1143262">
                <a:tc>
                  <a:txBody>
                    <a:bodyPr/>
                    <a:lstStyle/>
                    <a:p>
                      <a:r>
                        <a:rPr lang="en-US" sz="2000" b="1" dirty="0">
                          <a:solidFill>
                            <a:schemeClr val="bg1"/>
                          </a:solidFill>
                        </a:rPr>
                        <a:t>Project Management Office (PMO) Costs BEFORE selection of final alternatives</a:t>
                      </a:r>
                    </a:p>
                  </a:txBody>
                  <a:tcPr>
                    <a:solidFill>
                      <a:schemeClr val="tx2"/>
                    </a:solidFill>
                  </a:tcPr>
                </a:tc>
                <a:tc>
                  <a:txBody>
                    <a:bodyPr/>
                    <a:lstStyle/>
                    <a:p>
                      <a:r>
                        <a:rPr lang="en-US" sz="2000" b="1">
                          <a:solidFill>
                            <a:schemeClr val="bg1"/>
                          </a:solidFill>
                        </a:rPr>
                        <a:t>Testing, Parallel Processing prior to Go Live and installation</a:t>
                      </a:r>
                    </a:p>
                  </a:txBody>
                  <a:tcPr>
                    <a:solidFill>
                      <a:schemeClr val="accent3"/>
                    </a:solidFill>
                  </a:tcPr>
                </a:tc>
                <a:tc>
                  <a:txBody>
                    <a:bodyPr/>
                    <a:lstStyle/>
                    <a:p>
                      <a:r>
                        <a:rPr lang="en-US" sz="2000" b="1" dirty="0">
                          <a:solidFill>
                            <a:schemeClr val="bg1"/>
                          </a:solidFill>
                        </a:rPr>
                        <a:t>Conversion of unneeded data / archived / legacy data</a:t>
                      </a:r>
                    </a:p>
                  </a:txBody>
                  <a:tcPr>
                    <a:solidFill>
                      <a:schemeClr val="tx2"/>
                    </a:solidFill>
                  </a:tcPr>
                </a:tc>
                <a:extLst>
                  <a:ext uri="{0D108BD9-81ED-4DB2-BD59-A6C34878D82A}">
                    <a16:rowId xmlns:a16="http://schemas.microsoft.com/office/drawing/2014/main" val="2416089077"/>
                  </a:ext>
                </a:extLst>
              </a:tr>
              <a:tr h="796819">
                <a:tc>
                  <a:txBody>
                    <a:bodyPr/>
                    <a:lstStyle/>
                    <a:p>
                      <a:r>
                        <a:rPr lang="en-US" sz="2000" b="1">
                          <a:solidFill>
                            <a:schemeClr val="bg1"/>
                          </a:solidFill>
                        </a:rPr>
                        <a:t>Legal to review RFP</a:t>
                      </a:r>
                    </a:p>
                  </a:txBody>
                  <a:tcPr>
                    <a:solidFill>
                      <a:schemeClr val="tx2"/>
                    </a:solidFill>
                  </a:tcPr>
                </a:tc>
                <a:tc>
                  <a:txBody>
                    <a:bodyPr/>
                    <a:lstStyle/>
                    <a:p>
                      <a:r>
                        <a:rPr lang="en-US" sz="2000" b="1" dirty="0">
                          <a:solidFill>
                            <a:schemeClr val="bg1"/>
                          </a:solidFill>
                        </a:rPr>
                        <a:t>Initial conversion to get the system to “Go Live”</a:t>
                      </a:r>
                    </a:p>
                  </a:txBody>
                  <a:tcPr>
                    <a:solidFill>
                      <a:schemeClr val="accent3"/>
                    </a:solidFill>
                  </a:tcPr>
                </a:tc>
                <a:tc>
                  <a:txBody>
                    <a:bodyPr/>
                    <a:lstStyle/>
                    <a:p>
                      <a:r>
                        <a:rPr lang="en-US" sz="2000" b="1" dirty="0">
                          <a:solidFill>
                            <a:schemeClr val="bg1"/>
                          </a:solidFill>
                        </a:rPr>
                        <a:t>Outlays after go live that do not increase functionality / efficiency</a:t>
                      </a:r>
                    </a:p>
                  </a:txBody>
                  <a:tcPr>
                    <a:solidFill>
                      <a:schemeClr val="tx2"/>
                    </a:solidFill>
                  </a:tcPr>
                </a:tc>
                <a:extLst>
                  <a:ext uri="{0D108BD9-81ED-4DB2-BD59-A6C34878D82A}">
                    <a16:rowId xmlns:a16="http://schemas.microsoft.com/office/drawing/2014/main" val="363858147"/>
                  </a:ext>
                </a:extLst>
              </a:tr>
              <a:tr h="450376">
                <a:tc>
                  <a:txBody>
                    <a:bodyPr/>
                    <a:lstStyle/>
                    <a:p>
                      <a:r>
                        <a:rPr lang="en-US" sz="2000" b="1">
                          <a:solidFill>
                            <a:schemeClr val="bg1"/>
                          </a:solidFill>
                        </a:rPr>
                        <a:t>Prior System Costs</a:t>
                      </a:r>
                    </a:p>
                  </a:txBody>
                  <a:tcPr>
                    <a:solidFill>
                      <a:schemeClr val="tx2"/>
                    </a:solidFill>
                  </a:tcPr>
                </a:tc>
                <a:tc>
                  <a:txBody>
                    <a:bodyPr/>
                    <a:lstStyle/>
                    <a:p>
                      <a:r>
                        <a:rPr lang="en-US" sz="2000" b="1" dirty="0">
                          <a:solidFill>
                            <a:schemeClr val="bg1"/>
                          </a:solidFill>
                        </a:rPr>
                        <a:t>PMO Costs after Go Ahead</a:t>
                      </a:r>
                    </a:p>
                  </a:txBody>
                  <a:tcPr>
                    <a:solidFill>
                      <a:schemeClr val="accent3"/>
                    </a:solidFill>
                  </a:tcPr>
                </a:tc>
                <a:tc>
                  <a:txBody>
                    <a:bodyPr/>
                    <a:lstStyle/>
                    <a:p>
                      <a:endParaRPr lang="en-US" sz="2000" b="1" dirty="0">
                        <a:solidFill>
                          <a:schemeClr val="bg1"/>
                        </a:solidFill>
                      </a:endParaRPr>
                    </a:p>
                  </a:txBody>
                  <a:tcPr>
                    <a:solidFill>
                      <a:schemeClr val="tx2"/>
                    </a:solidFill>
                  </a:tcPr>
                </a:tc>
                <a:extLst>
                  <a:ext uri="{0D108BD9-81ED-4DB2-BD59-A6C34878D82A}">
                    <a16:rowId xmlns:a16="http://schemas.microsoft.com/office/drawing/2014/main" val="308625383"/>
                  </a:ext>
                </a:extLst>
              </a:tr>
              <a:tr h="450376">
                <a:tc>
                  <a:txBody>
                    <a:bodyPr/>
                    <a:lstStyle/>
                    <a:p>
                      <a:pPr algn="ctr"/>
                      <a:r>
                        <a:rPr lang="en-US" sz="2000" b="1" dirty="0">
                          <a:solidFill>
                            <a:schemeClr val="bg1"/>
                          </a:solidFill>
                        </a:rPr>
                        <a:t>PERIOD TO GO AHEAD</a:t>
                      </a:r>
                    </a:p>
                  </a:txBody>
                  <a:tcPr>
                    <a:solidFill>
                      <a:schemeClr val="tx2"/>
                    </a:solidFill>
                  </a:tcPr>
                </a:tc>
                <a:tc>
                  <a:txBody>
                    <a:bodyPr/>
                    <a:lstStyle/>
                    <a:p>
                      <a:pPr algn="ctr"/>
                      <a:r>
                        <a:rPr lang="en-US" sz="2000" b="1" dirty="0">
                          <a:solidFill>
                            <a:schemeClr val="bg1"/>
                          </a:solidFill>
                        </a:rPr>
                        <a:t>PERIOD TO GO LIVE</a:t>
                      </a:r>
                    </a:p>
                  </a:txBody>
                  <a:tcPr>
                    <a:solidFill>
                      <a:schemeClr val="accent3"/>
                    </a:solidFill>
                  </a:tcPr>
                </a:tc>
                <a:tc>
                  <a:txBody>
                    <a:bodyPr/>
                    <a:lstStyle/>
                    <a:p>
                      <a:pPr algn="ctr"/>
                      <a:r>
                        <a:rPr lang="en-US" sz="2000" b="1" dirty="0">
                          <a:solidFill>
                            <a:schemeClr val="bg1"/>
                          </a:solidFill>
                        </a:rPr>
                        <a:t>AFTER GO LIVE</a:t>
                      </a:r>
                    </a:p>
                  </a:txBody>
                  <a:tcPr>
                    <a:solidFill>
                      <a:schemeClr val="tx2"/>
                    </a:solidFill>
                  </a:tcPr>
                </a:tc>
                <a:extLst>
                  <a:ext uri="{0D108BD9-81ED-4DB2-BD59-A6C34878D82A}">
                    <a16:rowId xmlns:a16="http://schemas.microsoft.com/office/drawing/2014/main" val="544462436"/>
                  </a:ext>
                </a:extLst>
              </a:tr>
            </a:tbl>
          </a:graphicData>
        </a:graphic>
      </p:graphicFrame>
    </p:spTree>
    <p:extLst>
      <p:ext uri="{BB962C8B-B14F-4D97-AF65-F5344CB8AC3E}">
        <p14:creationId xmlns:p14="http://schemas.microsoft.com/office/powerpoint/2010/main" val="146268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E23465-D813-094A-18E8-59703C87E668}"/>
              </a:ext>
            </a:extLst>
          </p:cNvPr>
          <p:cNvPicPr>
            <a:picLocks noChangeAspect="1"/>
          </p:cNvPicPr>
          <p:nvPr/>
        </p:nvPicPr>
        <p:blipFill>
          <a:blip r:embed="rId2"/>
          <a:stretch>
            <a:fillRect/>
          </a:stretch>
        </p:blipFill>
        <p:spPr>
          <a:xfrm>
            <a:off x="3891730" y="195800"/>
            <a:ext cx="4408540" cy="6466400"/>
          </a:xfrm>
          <a:prstGeom prst="rect">
            <a:avLst/>
          </a:prstGeom>
        </p:spPr>
      </p:pic>
      <p:cxnSp>
        <p:nvCxnSpPr>
          <p:cNvPr id="5" name="Straight Connector 4">
            <a:extLst>
              <a:ext uri="{FF2B5EF4-FFF2-40B4-BE49-F238E27FC236}">
                <a16:creationId xmlns:a16="http://schemas.microsoft.com/office/drawing/2014/main" id="{ED947F62-7A1E-BCD2-78D0-7A40A7B887B7}"/>
              </a:ext>
            </a:extLst>
          </p:cNvPr>
          <p:cNvCxnSpPr/>
          <p:nvPr/>
        </p:nvCxnSpPr>
        <p:spPr>
          <a:xfrm>
            <a:off x="0" y="31894"/>
            <a:ext cx="12192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44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2F572B-C0BA-4093-EC15-0B1882DD7F0F}"/>
              </a:ext>
            </a:extLst>
          </p:cNvPr>
          <p:cNvSpPr>
            <a:spLocks noGrp="1"/>
          </p:cNvSpPr>
          <p:nvPr>
            <p:ph type="title"/>
          </p:nvPr>
        </p:nvSpPr>
        <p:spPr/>
        <p:txBody>
          <a:bodyPr/>
          <a:lstStyle/>
          <a:p>
            <a:r>
              <a:rPr lang="en-US"/>
              <a:t>Bottom Line on GASB-87 vs. 96</a:t>
            </a:r>
          </a:p>
        </p:txBody>
      </p:sp>
      <p:sp>
        <p:nvSpPr>
          <p:cNvPr id="6" name="Text Placeholder 5">
            <a:extLst>
              <a:ext uri="{FF2B5EF4-FFF2-40B4-BE49-F238E27FC236}">
                <a16:creationId xmlns:a16="http://schemas.microsoft.com/office/drawing/2014/main" id="{E2D2EF77-2EE5-B430-FA64-F94665FCE0C8}"/>
              </a:ext>
            </a:extLst>
          </p:cNvPr>
          <p:cNvSpPr>
            <a:spLocks noGrp="1"/>
          </p:cNvSpPr>
          <p:nvPr>
            <p:ph idx="1"/>
          </p:nvPr>
        </p:nvSpPr>
        <p:spPr>
          <a:xfrm>
            <a:off x="304801" y="1188720"/>
            <a:ext cx="5601904" cy="5212080"/>
          </a:xfrm>
          <a:ln w="57150">
            <a:noFill/>
          </a:ln>
        </p:spPr>
        <p:txBody>
          <a:bodyPr>
            <a:normAutofit/>
          </a:bodyPr>
          <a:lstStyle/>
          <a:p>
            <a:pPr marL="383539" indent="-342900">
              <a:lnSpc>
                <a:spcPct val="100000"/>
              </a:lnSpc>
              <a:spcAft>
                <a:spcPts val="1200"/>
              </a:spcAft>
              <a:buFont typeface="Arial" panose="020B0604020202020204" pitchFamily="34" charset="0"/>
              <a:buChar char="•"/>
            </a:pPr>
            <a:r>
              <a:rPr lang="en-US" sz="2400"/>
              <a:t>Terminology – specific terms to each.</a:t>
            </a:r>
          </a:p>
          <a:p>
            <a:pPr marL="383539" indent="-342900">
              <a:lnSpc>
                <a:spcPct val="100000"/>
              </a:lnSpc>
              <a:spcAft>
                <a:spcPts val="1200"/>
              </a:spcAft>
              <a:buFont typeface="Arial" panose="020B0604020202020204" pitchFamily="34" charset="0"/>
              <a:buChar char="•"/>
            </a:pPr>
            <a:r>
              <a:rPr lang="en-US" sz="2400"/>
              <a:t>GASB-87 should be implemented by most governments by now, GASB-96 just starting.</a:t>
            </a:r>
          </a:p>
          <a:p>
            <a:pPr marL="383539" indent="-342900">
              <a:lnSpc>
                <a:spcPct val="100000"/>
              </a:lnSpc>
              <a:spcAft>
                <a:spcPts val="1200"/>
              </a:spcAft>
              <a:buFont typeface="Arial" panose="020B0604020202020204" pitchFamily="34" charset="0"/>
              <a:buChar char="•"/>
            </a:pPr>
            <a:r>
              <a:rPr lang="en-US" sz="2400"/>
              <a:t>GASB-87 involves tangible capital assets, results in lease liability and a right-to-use asset for lessees.</a:t>
            </a:r>
          </a:p>
          <a:p>
            <a:pPr marL="383539" indent="-342900">
              <a:lnSpc>
                <a:spcPct val="100000"/>
              </a:lnSpc>
              <a:spcAft>
                <a:spcPts val="1200"/>
              </a:spcAft>
              <a:buFont typeface="Arial" panose="020B0604020202020204" pitchFamily="34" charset="0"/>
              <a:buChar char="•"/>
            </a:pPr>
            <a:r>
              <a:rPr lang="en-US" sz="2400"/>
              <a:t>GASB-87 has lessor provisions.</a:t>
            </a:r>
            <a:endParaRPr lang="en-US"/>
          </a:p>
        </p:txBody>
      </p:sp>
      <p:sp>
        <p:nvSpPr>
          <p:cNvPr id="7" name="Text Placeholder 6">
            <a:extLst>
              <a:ext uri="{FF2B5EF4-FFF2-40B4-BE49-F238E27FC236}">
                <a16:creationId xmlns:a16="http://schemas.microsoft.com/office/drawing/2014/main" id="{6730B819-4F13-B4AC-EC07-61F3E015F6C9}"/>
              </a:ext>
            </a:extLst>
          </p:cNvPr>
          <p:cNvSpPr>
            <a:spLocks noGrp="1"/>
          </p:cNvSpPr>
          <p:nvPr>
            <p:ph type="body" sz="quarter" idx="4294967295"/>
          </p:nvPr>
        </p:nvSpPr>
        <p:spPr>
          <a:xfrm>
            <a:off x="6285296" y="1188720"/>
            <a:ext cx="5669279" cy="5104607"/>
          </a:xfrm>
          <a:ln w="57150">
            <a:noFill/>
          </a:ln>
        </p:spPr>
        <p:txBody>
          <a:bodyPr>
            <a:normAutofit/>
          </a:bodyPr>
          <a:lstStyle/>
          <a:p>
            <a:pPr marL="383539" indent="-342900">
              <a:lnSpc>
                <a:spcPct val="100000"/>
              </a:lnSpc>
              <a:spcAft>
                <a:spcPts val="1200"/>
              </a:spcAft>
              <a:buFont typeface="Arial" panose="020B0604020202020204" pitchFamily="34" charset="0"/>
              <a:buChar char="•"/>
            </a:pPr>
            <a:r>
              <a:rPr lang="en-US" sz="2400" dirty="0"/>
              <a:t>GASB-96 involves only the end-user, no GASB GAAP for vendors.</a:t>
            </a:r>
          </a:p>
          <a:p>
            <a:pPr marL="383539" indent="-342900">
              <a:lnSpc>
                <a:spcPct val="100000"/>
              </a:lnSpc>
              <a:spcAft>
                <a:spcPts val="1200"/>
              </a:spcAft>
              <a:buFont typeface="Arial" panose="020B0604020202020204" pitchFamily="34" charset="0"/>
              <a:buChar char="•"/>
            </a:pPr>
            <a:r>
              <a:rPr lang="en-US" sz="2400" dirty="0"/>
              <a:t>GASB-96 involves a subscription for software, hardware or a combination.</a:t>
            </a:r>
          </a:p>
          <a:p>
            <a:pPr marL="383539" indent="-342900">
              <a:lnSpc>
                <a:spcPct val="100000"/>
              </a:lnSpc>
              <a:spcAft>
                <a:spcPts val="1200"/>
              </a:spcAft>
              <a:buFont typeface="Arial" panose="020B0604020202020204" pitchFamily="34" charset="0"/>
              <a:buChar char="•"/>
            </a:pPr>
            <a:r>
              <a:rPr lang="en-US" sz="2400" dirty="0"/>
              <a:t>GASB-96 results in a right-to-use asset and a SBITA liability (unless paid in advance).</a:t>
            </a:r>
          </a:p>
          <a:p>
            <a:pPr marL="383539" indent="-342900">
              <a:lnSpc>
                <a:spcPct val="100000"/>
              </a:lnSpc>
              <a:spcAft>
                <a:spcPts val="1200"/>
              </a:spcAft>
              <a:buFont typeface="Arial" panose="020B0604020202020204" pitchFamily="34" charset="0"/>
              <a:buChar char="•"/>
            </a:pPr>
            <a:r>
              <a:rPr lang="en-US" sz="2400" dirty="0"/>
              <a:t>SBITAs have capitalizable implementation costs – but not </a:t>
            </a:r>
            <a:r>
              <a:rPr lang="en-US" sz="2400" i="1" dirty="0"/>
              <a:t>all</a:t>
            </a:r>
            <a:r>
              <a:rPr lang="en-US" sz="2400" dirty="0"/>
              <a:t> costs.</a:t>
            </a:r>
          </a:p>
          <a:p>
            <a:pPr marL="383539" indent="-342900">
              <a:lnSpc>
                <a:spcPct val="100000"/>
              </a:lnSpc>
              <a:spcAft>
                <a:spcPts val="1200"/>
              </a:spcAft>
              <a:buFont typeface="Arial" panose="020B0604020202020204" pitchFamily="34" charset="0"/>
              <a:buChar char="•"/>
            </a:pPr>
            <a:r>
              <a:rPr lang="en-US" sz="2400" dirty="0"/>
              <a:t>Footnotes are similar, but should be presented separately.</a:t>
            </a:r>
          </a:p>
          <a:p>
            <a:pPr marL="383539" indent="-342900">
              <a:lnSpc>
                <a:spcPct val="100000"/>
              </a:lnSpc>
              <a:spcAft>
                <a:spcPts val="1200"/>
              </a:spcAft>
              <a:buFont typeface="Arial" panose="020B0604020202020204" pitchFamily="34" charset="0"/>
              <a:buChar char="•"/>
            </a:pPr>
            <a:r>
              <a:rPr lang="en-US" sz="2400" dirty="0"/>
              <a:t>Accounting is like lessees.</a:t>
            </a:r>
          </a:p>
        </p:txBody>
      </p:sp>
    </p:spTree>
    <p:extLst>
      <p:ext uri="{BB962C8B-B14F-4D97-AF65-F5344CB8AC3E}">
        <p14:creationId xmlns:p14="http://schemas.microsoft.com/office/powerpoint/2010/main" val="1750636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7E2B-BD5F-447F-A3B7-CC480D7F5A81}"/>
              </a:ext>
            </a:extLst>
          </p:cNvPr>
          <p:cNvSpPr>
            <a:spLocks noGrp="1"/>
          </p:cNvSpPr>
          <p:nvPr>
            <p:ph type="title"/>
          </p:nvPr>
        </p:nvSpPr>
        <p:spPr>
          <a:xfrm>
            <a:off x="304800" y="269507"/>
            <a:ext cx="7992177" cy="855396"/>
          </a:xfrm>
        </p:spPr>
        <p:txBody>
          <a:bodyPr anchor="b">
            <a:normAutofit/>
          </a:bodyPr>
          <a:lstStyle/>
          <a:p>
            <a:pPr algn="ctr"/>
            <a:r>
              <a:rPr lang="en-US" sz="5400"/>
              <a:t>Bottom Line on GASB-87 vs. 96</a:t>
            </a:r>
          </a:p>
        </p:txBody>
      </p:sp>
      <p:sp>
        <p:nvSpPr>
          <p:cNvPr id="18" name="Content Placeholder 17">
            <a:extLst>
              <a:ext uri="{FF2B5EF4-FFF2-40B4-BE49-F238E27FC236}">
                <a16:creationId xmlns:a16="http://schemas.microsoft.com/office/drawing/2014/main" id="{1A67F690-1C44-A470-FFAB-22D90B4B38E7}"/>
              </a:ext>
            </a:extLst>
          </p:cNvPr>
          <p:cNvSpPr>
            <a:spLocks noGrp="1"/>
          </p:cNvSpPr>
          <p:nvPr>
            <p:ph idx="10"/>
          </p:nvPr>
        </p:nvSpPr>
        <p:spPr>
          <a:xfrm>
            <a:off x="8839200" y="1920241"/>
            <a:ext cx="3048000" cy="3651000"/>
          </a:xfrm>
        </p:spPr>
        <p:txBody>
          <a:bodyPr>
            <a:normAutofit/>
          </a:bodyPr>
          <a:lstStyle/>
          <a:p>
            <a:r>
              <a:rPr lang="en-US" sz="3600" i="1" dirty="0"/>
              <a:t>Lease liability and asset for lessees at inception could be equal unless prepaid amounts or incentives.</a:t>
            </a:r>
          </a:p>
          <a:p>
            <a:endParaRPr lang="en-US" dirty="0"/>
          </a:p>
        </p:txBody>
      </p:sp>
      <p:graphicFrame>
        <p:nvGraphicFramePr>
          <p:cNvPr id="19" name="Content Placeholder 2">
            <a:extLst>
              <a:ext uri="{FF2B5EF4-FFF2-40B4-BE49-F238E27FC236}">
                <a16:creationId xmlns:a16="http://schemas.microsoft.com/office/drawing/2014/main" id="{DA1D2B51-B4ED-44E2-1F6C-9FCF3B464020}"/>
              </a:ext>
            </a:extLst>
          </p:cNvPr>
          <p:cNvGraphicFramePr>
            <a:graphicFrameLocks noGrp="1"/>
          </p:cNvGraphicFramePr>
          <p:nvPr>
            <p:ph idx="1"/>
          </p:nvPr>
        </p:nvGraphicFramePr>
        <p:xfrm>
          <a:off x="304800" y="1167161"/>
          <a:ext cx="7992177" cy="5382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733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D8FAE9-D149-4881-A482-E002624BA9CE}"/>
              </a:ext>
            </a:extLst>
          </p:cNvPr>
          <p:cNvSpPr>
            <a:spLocks noGrp="1"/>
          </p:cNvSpPr>
          <p:nvPr>
            <p:ph type="title"/>
          </p:nvPr>
        </p:nvSpPr>
        <p:spPr/>
        <p:txBody>
          <a:bodyPr>
            <a:normAutofit/>
          </a:bodyPr>
          <a:lstStyle/>
          <a:p>
            <a:r>
              <a:rPr lang="en-US"/>
              <a:t>Debits and Credits on One Sheet – SBITAs</a:t>
            </a:r>
          </a:p>
        </p:txBody>
      </p:sp>
      <p:graphicFrame>
        <p:nvGraphicFramePr>
          <p:cNvPr id="7" name="Content Placeholder 3">
            <a:extLst>
              <a:ext uri="{FF2B5EF4-FFF2-40B4-BE49-F238E27FC236}">
                <a16:creationId xmlns:a16="http://schemas.microsoft.com/office/drawing/2014/main" id="{D42E4C7C-E591-4F60-8733-2BD128F84FFA}"/>
              </a:ext>
            </a:extLst>
          </p:cNvPr>
          <p:cNvGraphicFramePr>
            <a:graphicFrameLocks/>
          </p:cNvGraphicFramePr>
          <p:nvPr/>
        </p:nvGraphicFramePr>
        <p:xfrm>
          <a:off x="304800" y="1247041"/>
          <a:ext cx="11582400" cy="4326920"/>
        </p:xfrm>
        <a:graphic>
          <a:graphicData uri="http://schemas.openxmlformats.org/drawingml/2006/table">
            <a:tbl>
              <a:tblPr firstRow="1" bandRow="1">
                <a:tableStyleId>{8EC20E35-A176-4012-BC5E-935CFFF8708E}</a:tableStyleId>
              </a:tblPr>
              <a:tblGrid>
                <a:gridCol w="1731937">
                  <a:extLst>
                    <a:ext uri="{9D8B030D-6E8A-4147-A177-3AD203B41FA5}">
                      <a16:colId xmlns:a16="http://schemas.microsoft.com/office/drawing/2014/main" val="20000"/>
                    </a:ext>
                  </a:extLst>
                </a:gridCol>
                <a:gridCol w="1413779">
                  <a:extLst>
                    <a:ext uri="{9D8B030D-6E8A-4147-A177-3AD203B41FA5}">
                      <a16:colId xmlns:a16="http://schemas.microsoft.com/office/drawing/2014/main" val="20001"/>
                    </a:ext>
                  </a:extLst>
                </a:gridCol>
                <a:gridCol w="3299588">
                  <a:extLst>
                    <a:ext uri="{9D8B030D-6E8A-4147-A177-3AD203B41FA5}">
                      <a16:colId xmlns:a16="http://schemas.microsoft.com/office/drawing/2014/main" val="20002"/>
                    </a:ext>
                  </a:extLst>
                </a:gridCol>
                <a:gridCol w="3113033">
                  <a:extLst>
                    <a:ext uri="{9D8B030D-6E8A-4147-A177-3AD203B41FA5}">
                      <a16:colId xmlns:a16="http://schemas.microsoft.com/office/drawing/2014/main" val="20003"/>
                    </a:ext>
                  </a:extLst>
                </a:gridCol>
                <a:gridCol w="2024063">
                  <a:extLst>
                    <a:ext uri="{9D8B030D-6E8A-4147-A177-3AD203B41FA5}">
                      <a16:colId xmlns:a16="http://schemas.microsoft.com/office/drawing/2014/main" val="20004"/>
                    </a:ext>
                  </a:extLst>
                </a:gridCol>
              </a:tblGrid>
              <a:tr h="726869">
                <a:tc>
                  <a:txBody>
                    <a:bodyPr/>
                    <a:lstStyle/>
                    <a:p>
                      <a:endParaRPr lang="en-US" sz="2000" b="1">
                        <a:solidFill>
                          <a:schemeClr val="bg1"/>
                        </a:solidFill>
                      </a:endParaRPr>
                    </a:p>
                  </a:txBody>
                  <a:tcPr marL="208073" marR="124844" marT="124844" marB="124844">
                    <a:solidFill>
                      <a:schemeClr val="tx2"/>
                    </a:solidFill>
                  </a:tcPr>
                </a:tc>
                <a:tc>
                  <a:txBody>
                    <a:bodyPr/>
                    <a:lstStyle/>
                    <a:p>
                      <a:r>
                        <a:rPr lang="en-US" sz="2000" b="1">
                          <a:solidFill>
                            <a:schemeClr val="bg1"/>
                          </a:solidFill>
                        </a:rPr>
                        <a:t>Party</a:t>
                      </a:r>
                    </a:p>
                  </a:txBody>
                  <a:tcPr marL="208073" marR="124844" marT="124844" marB="124844" anchor="ctr">
                    <a:solidFill>
                      <a:schemeClr val="tx2"/>
                    </a:solidFill>
                  </a:tcPr>
                </a:tc>
                <a:tc>
                  <a:txBody>
                    <a:bodyPr/>
                    <a:lstStyle/>
                    <a:p>
                      <a:r>
                        <a:rPr lang="en-US" sz="2000" b="1">
                          <a:solidFill>
                            <a:schemeClr val="bg1"/>
                          </a:solidFill>
                        </a:rPr>
                        <a:t>Assets</a:t>
                      </a:r>
                    </a:p>
                  </a:txBody>
                  <a:tcPr marL="208073" marR="124844" marT="124844" marB="124844" anchor="ctr">
                    <a:solidFill>
                      <a:schemeClr val="tx2"/>
                    </a:solidFill>
                  </a:tcPr>
                </a:tc>
                <a:tc>
                  <a:txBody>
                    <a:bodyPr/>
                    <a:lstStyle/>
                    <a:p>
                      <a:r>
                        <a:rPr lang="en-US" sz="2000" b="1">
                          <a:solidFill>
                            <a:schemeClr val="bg1"/>
                          </a:solidFill>
                        </a:rPr>
                        <a:t>Liabilities</a:t>
                      </a:r>
                    </a:p>
                  </a:txBody>
                  <a:tcPr marL="208073" marR="124844" marT="124844" marB="124844" anchor="ctr">
                    <a:solidFill>
                      <a:schemeClr val="tx2"/>
                    </a:solidFill>
                  </a:tcPr>
                </a:tc>
                <a:tc>
                  <a:txBody>
                    <a:bodyPr/>
                    <a:lstStyle/>
                    <a:p>
                      <a:r>
                        <a:rPr lang="en-US" sz="2000" b="1">
                          <a:solidFill>
                            <a:schemeClr val="bg1"/>
                          </a:solidFill>
                        </a:rPr>
                        <a:t>Deferred Inflow</a:t>
                      </a:r>
                      <a:r>
                        <a:rPr lang="en-US" sz="2000" b="1" baseline="0">
                          <a:solidFill>
                            <a:schemeClr val="bg1"/>
                          </a:solidFill>
                        </a:rPr>
                        <a:t> of Resources</a:t>
                      </a:r>
                      <a:endParaRPr lang="en-US" sz="2000" b="1">
                        <a:solidFill>
                          <a:schemeClr val="bg1"/>
                        </a:solidFill>
                      </a:endParaRPr>
                    </a:p>
                  </a:txBody>
                  <a:tcPr marL="208073" marR="124844" marT="124844" marB="124844" anchor="ctr">
                    <a:solidFill>
                      <a:schemeClr val="tx2"/>
                    </a:solidFill>
                  </a:tcPr>
                </a:tc>
                <a:extLst>
                  <a:ext uri="{0D108BD9-81ED-4DB2-BD59-A6C34878D82A}">
                    <a16:rowId xmlns:a16="http://schemas.microsoft.com/office/drawing/2014/main" val="10000"/>
                  </a:ext>
                </a:extLst>
              </a:tr>
              <a:tr h="1170758">
                <a:tc rowSpan="2">
                  <a:txBody>
                    <a:bodyPr/>
                    <a:lstStyle/>
                    <a:p>
                      <a:r>
                        <a:rPr lang="en-US" sz="1800">
                          <a:solidFill>
                            <a:schemeClr val="tx2"/>
                          </a:solidFill>
                        </a:rPr>
                        <a:t>Initial Reporting</a:t>
                      </a:r>
                      <a:endParaRPr lang="en-US" sz="1800" b="1">
                        <a:solidFill>
                          <a:schemeClr val="tx2"/>
                        </a:solidFill>
                      </a:endParaRPr>
                    </a:p>
                  </a:txBody>
                  <a:tcPr marL="208073" marR="124844" marT="124844" marB="124844" anchor="ctr"/>
                </a:tc>
                <a:tc>
                  <a:txBody>
                    <a:bodyPr/>
                    <a:lstStyle/>
                    <a:p>
                      <a:r>
                        <a:rPr lang="en-US" sz="1800" b="1">
                          <a:solidFill>
                            <a:schemeClr val="tx2"/>
                          </a:solidFill>
                        </a:rPr>
                        <a:t>Subscriber</a:t>
                      </a:r>
                    </a:p>
                  </a:txBody>
                  <a:tcPr marL="208073" marR="124844" marT="124844" marB="124844" anchor="ctr"/>
                </a:tc>
                <a:tc>
                  <a:txBody>
                    <a:bodyPr/>
                    <a:lstStyle/>
                    <a:p>
                      <a:r>
                        <a:rPr lang="en-US" sz="1800" b="1">
                          <a:solidFill>
                            <a:schemeClr val="tx2"/>
                          </a:solidFill>
                        </a:rPr>
                        <a:t>Intangible</a:t>
                      </a:r>
                      <a:r>
                        <a:rPr lang="en-US" sz="1800" b="1" baseline="0">
                          <a:solidFill>
                            <a:schemeClr val="tx2"/>
                          </a:solidFill>
                        </a:rPr>
                        <a:t> subscription asset (SBITA liability + prepayments + capitalizable initial implementation costs)</a:t>
                      </a:r>
                      <a:endParaRPr lang="en-US" sz="1800" b="1">
                        <a:solidFill>
                          <a:schemeClr val="tx2"/>
                        </a:solidFill>
                      </a:endParaRPr>
                    </a:p>
                  </a:txBody>
                  <a:tcPr marL="208073" marR="124844" marT="124844" marB="124844" anchor="ctr"/>
                </a:tc>
                <a:tc>
                  <a:txBody>
                    <a:bodyPr/>
                    <a:lstStyle/>
                    <a:p>
                      <a:r>
                        <a:rPr lang="en-US" sz="1800" b="1">
                          <a:solidFill>
                            <a:schemeClr val="tx2"/>
                          </a:solidFill>
                        </a:rPr>
                        <a:t>Present value of future subscription payments (fixed, variable, including guarantees</a:t>
                      </a:r>
                      <a:r>
                        <a:rPr lang="en-US" sz="1800" b="1" baseline="0">
                          <a:solidFill>
                            <a:schemeClr val="tx2"/>
                          </a:solidFill>
                        </a:rPr>
                        <a:t> etc.)</a:t>
                      </a:r>
                      <a:endParaRPr lang="en-US" sz="1800" b="1">
                        <a:solidFill>
                          <a:schemeClr val="tx2"/>
                        </a:solidFill>
                      </a:endParaRPr>
                    </a:p>
                  </a:txBody>
                  <a:tcPr marL="208073" marR="124844" marT="124844" marB="124844" anchor="ctr"/>
                </a:tc>
                <a:tc>
                  <a:txBody>
                    <a:bodyPr/>
                    <a:lstStyle/>
                    <a:p>
                      <a:r>
                        <a:rPr lang="en-US" sz="1800" b="1">
                          <a:solidFill>
                            <a:schemeClr val="tx2"/>
                          </a:solidFill>
                        </a:rPr>
                        <a:t>None</a:t>
                      </a:r>
                    </a:p>
                  </a:txBody>
                  <a:tcPr marL="208073" marR="124844" marT="124844" marB="124844" anchor="ctr"/>
                </a:tc>
                <a:extLst>
                  <a:ext uri="{0D108BD9-81ED-4DB2-BD59-A6C34878D82A}">
                    <a16:rowId xmlns:a16="http://schemas.microsoft.com/office/drawing/2014/main" val="10001"/>
                  </a:ext>
                </a:extLst>
              </a:tr>
              <a:tr h="504925">
                <a:tc vMerge="1">
                  <a:txBody>
                    <a:bodyPr/>
                    <a:lstStyle/>
                    <a:p>
                      <a:endParaRPr lang="en-US"/>
                    </a:p>
                  </a:txBody>
                  <a:tcPr/>
                </a:tc>
                <a:tc>
                  <a:txBody>
                    <a:bodyPr/>
                    <a:lstStyle/>
                    <a:p>
                      <a:r>
                        <a:rPr lang="en-US" sz="1800">
                          <a:solidFill>
                            <a:schemeClr val="tx2"/>
                          </a:solidFill>
                        </a:rPr>
                        <a:t>Vendor</a:t>
                      </a:r>
                      <a:endParaRPr lang="en-US" sz="1800" b="1">
                        <a:solidFill>
                          <a:schemeClr val="tx2"/>
                        </a:solidFill>
                      </a:endParaRPr>
                    </a:p>
                  </a:txBody>
                  <a:tcPr marL="208073" marR="124844" marT="124844" marB="124844" anchor="ctr"/>
                </a:tc>
                <a:tc>
                  <a:txBody>
                    <a:bodyPr/>
                    <a:lstStyle/>
                    <a:p>
                      <a:r>
                        <a:rPr lang="en-US" sz="1800" b="1">
                          <a:solidFill>
                            <a:schemeClr val="tx2"/>
                          </a:solidFill>
                        </a:rPr>
                        <a:t>Beyond the scope of GASB-96</a:t>
                      </a:r>
                    </a:p>
                  </a:txBody>
                  <a:tcPr marL="208073" marR="124844" marT="124844" marB="124844" anchor="ctr"/>
                </a:tc>
                <a:tc>
                  <a:txBody>
                    <a:bodyPr/>
                    <a:lstStyle/>
                    <a:p>
                      <a:r>
                        <a:rPr lang="en-US" sz="1800">
                          <a:solidFill>
                            <a:schemeClr val="tx2"/>
                          </a:solidFill>
                        </a:rPr>
                        <a:t>N/A</a:t>
                      </a:r>
                      <a:endParaRPr lang="en-US" sz="1800" b="1">
                        <a:solidFill>
                          <a:schemeClr val="tx2"/>
                        </a:solidFill>
                      </a:endParaRPr>
                    </a:p>
                  </a:txBody>
                  <a:tcPr marL="208073" marR="124844" marT="124844" marB="124844" anchor="ctr"/>
                </a:tc>
                <a:tc>
                  <a:txBody>
                    <a:bodyPr/>
                    <a:lstStyle/>
                    <a:p>
                      <a:r>
                        <a:rPr lang="en-US" sz="1800">
                          <a:solidFill>
                            <a:schemeClr val="tx2"/>
                          </a:solidFill>
                        </a:rPr>
                        <a:t>N/A</a:t>
                      </a:r>
                      <a:endParaRPr lang="en-US" sz="1800" b="1">
                        <a:solidFill>
                          <a:schemeClr val="tx2"/>
                        </a:solidFill>
                      </a:endParaRPr>
                    </a:p>
                  </a:txBody>
                  <a:tcPr marL="208073" marR="124844" marT="124844" marB="124844" anchor="ctr"/>
                </a:tc>
                <a:extLst>
                  <a:ext uri="{0D108BD9-81ED-4DB2-BD59-A6C34878D82A}">
                    <a16:rowId xmlns:a16="http://schemas.microsoft.com/office/drawing/2014/main" val="10002"/>
                  </a:ext>
                </a:extLst>
              </a:tr>
              <a:tr h="948814">
                <a:tc rowSpan="2">
                  <a:txBody>
                    <a:bodyPr/>
                    <a:lstStyle/>
                    <a:p>
                      <a:r>
                        <a:rPr lang="en-US" sz="1800">
                          <a:solidFill>
                            <a:schemeClr val="tx2"/>
                          </a:solidFill>
                        </a:rPr>
                        <a:t>Subsequent Reporting</a:t>
                      </a:r>
                      <a:endParaRPr lang="en-US" sz="1800" b="1">
                        <a:solidFill>
                          <a:schemeClr val="tx2"/>
                        </a:solidFill>
                      </a:endParaRPr>
                    </a:p>
                  </a:txBody>
                  <a:tcPr marL="208073" marR="124844" marT="124844" marB="124844" anchor="ctr"/>
                </a:tc>
                <a:tc>
                  <a:txBody>
                    <a:bodyPr/>
                    <a:lstStyle/>
                    <a:p>
                      <a:r>
                        <a:rPr lang="en-US" sz="1800" b="1">
                          <a:solidFill>
                            <a:schemeClr val="tx2"/>
                          </a:solidFill>
                        </a:rPr>
                        <a:t>Subscriber</a:t>
                      </a:r>
                    </a:p>
                  </a:txBody>
                  <a:tcPr marL="208073" marR="124844" marT="124844" marB="124844" anchor="ctr"/>
                </a:tc>
                <a:tc>
                  <a:txBody>
                    <a:bodyPr/>
                    <a:lstStyle/>
                    <a:p>
                      <a:r>
                        <a:rPr lang="en-US" sz="1800" b="1">
                          <a:solidFill>
                            <a:schemeClr val="tx2"/>
                          </a:solidFill>
                        </a:rPr>
                        <a:t>Amortize intangible</a:t>
                      </a:r>
                      <a:r>
                        <a:rPr lang="en-US" sz="1800" b="1" baseline="0">
                          <a:solidFill>
                            <a:schemeClr val="tx2"/>
                          </a:solidFill>
                        </a:rPr>
                        <a:t> over shorter of useful life of SBITA or term </a:t>
                      </a:r>
                      <a:endParaRPr lang="en-US" sz="1800" b="1">
                        <a:solidFill>
                          <a:schemeClr val="tx2"/>
                        </a:solidFill>
                      </a:endParaRPr>
                    </a:p>
                  </a:txBody>
                  <a:tcPr marL="208073" marR="124844" marT="124844" marB="124844" anchor="ctr"/>
                </a:tc>
                <a:tc>
                  <a:txBody>
                    <a:bodyPr/>
                    <a:lstStyle/>
                    <a:p>
                      <a:r>
                        <a:rPr lang="en-US" sz="1800" b="1">
                          <a:solidFill>
                            <a:schemeClr val="tx2"/>
                          </a:solidFill>
                        </a:rPr>
                        <a:t>Reduce by subscription payments ONLY (effective interest)</a:t>
                      </a:r>
                    </a:p>
                  </a:txBody>
                  <a:tcPr marL="208073" marR="124844" marT="124844" marB="124844" anchor="ctr"/>
                </a:tc>
                <a:tc>
                  <a:txBody>
                    <a:bodyPr/>
                    <a:lstStyle/>
                    <a:p>
                      <a:r>
                        <a:rPr lang="en-US" sz="1800" b="1">
                          <a:solidFill>
                            <a:schemeClr val="tx2"/>
                          </a:solidFill>
                        </a:rPr>
                        <a:t>None</a:t>
                      </a:r>
                    </a:p>
                  </a:txBody>
                  <a:tcPr marL="208073" marR="124844" marT="124844" marB="124844" anchor="ctr"/>
                </a:tc>
                <a:extLst>
                  <a:ext uri="{0D108BD9-81ED-4DB2-BD59-A6C34878D82A}">
                    <a16:rowId xmlns:a16="http://schemas.microsoft.com/office/drawing/2014/main" val="10003"/>
                  </a:ext>
                </a:extLst>
              </a:tr>
              <a:tr h="504925">
                <a:tc vMerge="1">
                  <a:txBody>
                    <a:bodyPr/>
                    <a:lstStyle/>
                    <a:p>
                      <a:endParaRPr lang="en-US"/>
                    </a:p>
                  </a:txBody>
                  <a:tcPr/>
                </a:tc>
                <a:tc>
                  <a:txBody>
                    <a:bodyPr/>
                    <a:lstStyle/>
                    <a:p>
                      <a:r>
                        <a:rPr lang="en-US" sz="1800">
                          <a:solidFill>
                            <a:schemeClr val="tx2"/>
                          </a:solidFill>
                        </a:rPr>
                        <a:t>Vendor</a:t>
                      </a:r>
                      <a:endParaRPr lang="en-US" sz="1800" b="1">
                        <a:solidFill>
                          <a:schemeClr val="tx2"/>
                        </a:solidFill>
                      </a:endParaRPr>
                    </a:p>
                  </a:txBody>
                  <a:tcPr marL="208073" marR="124844" marT="124844" marB="124844" anchor="ctr"/>
                </a:tc>
                <a:tc>
                  <a:txBody>
                    <a:bodyPr/>
                    <a:lstStyle/>
                    <a:p>
                      <a:r>
                        <a:rPr lang="en-US" sz="1800" b="1">
                          <a:solidFill>
                            <a:schemeClr val="tx2"/>
                          </a:solidFill>
                        </a:rPr>
                        <a:t>Beyond the scope of GASB-96</a:t>
                      </a:r>
                    </a:p>
                  </a:txBody>
                  <a:tcPr marL="208073" marR="124844" marT="124844" marB="124844" anchor="ctr"/>
                </a:tc>
                <a:tc>
                  <a:txBody>
                    <a:bodyPr/>
                    <a:lstStyle/>
                    <a:p>
                      <a:r>
                        <a:rPr lang="en-US" sz="1800">
                          <a:solidFill>
                            <a:schemeClr val="tx2"/>
                          </a:solidFill>
                        </a:rPr>
                        <a:t>N/A</a:t>
                      </a:r>
                      <a:endParaRPr lang="en-US" sz="1800" b="1">
                        <a:solidFill>
                          <a:schemeClr val="tx2"/>
                        </a:solidFill>
                      </a:endParaRPr>
                    </a:p>
                  </a:txBody>
                  <a:tcPr marL="208073" marR="124844" marT="124844" marB="124844" anchor="ctr"/>
                </a:tc>
                <a:tc>
                  <a:txBody>
                    <a:bodyPr/>
                    <a:lstStyle/>
                    <a:p>
                      <a:r>
                        <a:rPr lang="en-US" sz="1800">
                          <a:solidFill>
                            <a:schemeClr val="tx2"/>
                          </a:solidFill>
                        </a:rPr>
                        <a:t>N/A</a:t>
                      </a:r>
                      <a:endParaRPr lang="en-US" sz="1800" b="1">
                        <a:solidFill>
                          <a:schemeClr val="tx2"/>
                        </a:solidFill>
                      </a:endParaRPr>
                    </a:p>
                  </a:txBody>
                  <a:tcPr marL="208073" marR="124844" marT="124844" marB="12484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6869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0A6BD5-B6AC-6985-92E2-B4D7064A5699}"/>
              </a:ext>
            </a:extLst>
          </p:cNvPr>
          <p:cNvSpPr>
            <a:spLocks noGrp="1"/>
          </p:cNvSpPr>
          <p:nvPr>
            <p:ph type="title"/>
          </p:nvPr>
        </p:nvSpPr>
        <p:spPr/>
        <p:txBody>
          <a:bodyPr anchor="t">
            <a:normAutofit fontScale="90000"/>
          </a:bodyPr>
          <a:lstStyle/>
          <a:p>
            <a:r>
              <a:rPr lang="en-US" dirty="0"/>
              <a:t>GASB 101 – compensated absences</a:t>
            </a:r>
            <a:br>
              <a:rPr lang="en-US" sz="5600" dirty="0"/>
            </a:br>
            <a:br>
              <a:rPr lang="en-US" sz="5600" dirty="0"/>
            </a:br>
            <a:r>
              <a:rPr lang="en-US" sz="4400" dirty="0"/>
              <a:t>Effective: </a:t>
            </a:r>
            <a:r>
              <a:rPr lang="en-US" sz="2700" dirty="0"/>
              <a:t>Fiscal Years Beginning after December 15, 2023 (12/31/24, 6/30/25, 9/30/25)</a:t>
            </a:r>
            <a:br>
              <a:rPr lang="en-US" sz="4400" dirty="0"/>
            </a:br>
            <a:r>
              <a:rPr lang="en-US" sz="4400" dirty="0"/>
              <a:t>Level of Effort: </a:t>
            </a:r>
            <a:r>
              <a:rPr lang="en-US" sz="4400" i="1" dirty="0"/>
              <a:t>medium</a:t>
            </a:r>
          </a:p>
        </p:txBody>
      </p:sp>
    </p:spTree>
    <p:extLst>
      <p:ext uri="{BB962C8B-B14F-4D97-AF65-F5344CB8AC3E}">
        <p14:creationId xmlns:p14="http://schemas.microsoft.com/office/powerpoint/2010/main" val="3885509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B3231E-D1C0-48F5-96BC-83E88E649759}"/>
              </a:ext>
            </a:extLst>
          </p:cNvPr>
          <p:cNvSpPr/>
          <p:nvPr/>
        </p:nvSpPr>
        <p:spPr>
          <a:xfrm>
            <a:off x="10104698" y="5370654"/>
            <a:ext cx="1886673" cy="1305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D98B2980-CE4A-4CCC-887C-6E0B8FAFE908}"/>
              </a:ext>
            </a:extLst>
          </p:cNvPr>
          <p:cNvSpPr>
            <a:spLocks noGrp="1"/>
          </p:cNvSpPr>
          <p:nvPr>
            <p:ph type="title"/>
          </p:nvPr>
        </p:nvSpPr>
        <p:spPr/>
        <p:txBody>
          <a:bodyPr/>
          <a:lstStyle/>
          <a:p>
            <a:r>
              <a:rPr lang="en-US" dirty="0"/>
              <a:t>GASB Statement No. 101, Compensated Absences</a:t>
            </a:r>
          </a:p>
        </p:txBody>
      </p:sp>
      <p:graphicFrame>
        <p:nvGraphicFramePr>
          <p:cNvPr id="8" name="Content Placeholder 7">
            <a:extLst>
              <a:ext uri="{FF2B5EF4-FFF2-40B4-BE49-F238E27FC236}">
                <a16:creationId xmlns:a16="http://schemas.microsoft.com/office/drawing/2014/main" id="{7CC5869A-F956-4627-824B-24694A0F1165}"/>
              </a:ext>
            </a:extLst>
          </p:cNvPr>
          <p:cNvGraphicFramePr>
            <a:graphicFrameLocks noGrp="1"/>
          </p:cNvGraphicFramePr>
          <p:nvPr>
            <p:ph idx="1"/>
            <p:extLst>
              <p:ext uri="{D42A27DB-BD31-4B8C-83A1-F6EECF244321}">
                <p14:modId xmlns:p14="http://schemas.microsoft.com/office/powerpoint/2010/main" val="2111300315"/>
              </p:ext>
            </p:extLst>
          </p:nvPr>
        </p:nvGraphicFramePr>
        <p:xfrm>
          <a:off x="290286" y="1188720"/>
          <a:ext cx="11596367"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447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FB23F8-94C8-48EF-A5C3-485A05802968}"/>
              </a:ext>
            </a:extLst>
          </p:cNvPr>
          <p:cNvSpPr>
            <a:spLocks noGrp="1"/>
          </p:cNvSpPr>
          <p:nvPr>
            <p:ph type="title"/>
          </p:nvPr>
        </p:nvSpPr>
        <p:spPr/>
        <p:txBody>
          <a:bodyPr/>
          <a:lstStyle/>
          <a:p>
            <a:r>
              <a:rPr lang="en-US"/>
              <a:t>What are the key differences from statement 16?</a:t>
            </a:r>
          </a:p>
        </p:txBody>
      </p:sp>
      <p:graphicFrame>
        <p:nvGraphicFramePr>
          <p:cNvPr id="15" name="Content Placeholder 14">
            <a:extLst>
              <a:ext uri="{FF2B5EF4-FFF2-40B4-BE49-F238E27FC236}">
                <a16:creationId xmlns:a16="http://schemas.microsoft.com/office/drawing/2014/main" id="{7ADB0BFB-8DCB-4375-A003-3E68FD055FD5}"/>
              </a:ext>
            </a:extLst>
          </p:cNvPr>
          <p:cNvGraphicFramePr>
            <a:graphicFrameLocks noGrp="1"/>
          </p:cNvGraphicFramePr>
          <p:nvPr>
            <p:ph idx="1"/>
            <p:extLst>
              <p:ext uri="{D42A27DB-BD31-4B8C-83A1-F6EECF244321}">
                <p14:modId xmlns:p14="http://schemas.microsoft.com/office/powerpoint/2010/main" val="2389021205"/>
              </p:ext>
            </p:extLst>
          </p:nvPr>
        </p:nvGraphicFramePr>
        <p:xfrm>
          <a:off x="304253" y="1188720"/>
          <a:ext cx="11582400" cy="465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348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his hair blowing in the wind&#10;&#10;Description automatically generated with medium confidence">
            <a:extLst>
              <a:ext uri="{FF2B5EF4-FFF2-40B4-BE49-F238E27FC236}">
                <a16:creationId xmlns:a16="http://schemas.microsoft.com/office/drawing/2014/main" id="{EB910CCB-C81A-4819-BECD-CB850B0D01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DD2C88E-616A-4B4F-B5E2-30E239ADA848}"/>
              </a:ext>
            </a:extLst>
          </p:cNvPr>
          <p:cNvSpPr/>
          <p:nvPr/>
        </p:nvSpPr>
        <p:spPr>
          <a:xfrm>
            <a:off x="279402" y="304800"/>
            <a:ext cx="3947158" cy="624840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600">
                <a:latin typeface="+mj-lt"/>
              </a:rPr>
              <a:t>WHAT DO I CONSIDER A COMPENSATED ABSENCE?</a:t>
            </a:r>
          </a:p>
          <a:p>
            <a:pPr marL="342900" indent="-342900">
              <a:spcAft>
                <a:spcPts val="600"/>
              </a:spcAft>
              <a:buFont typeface="Arial" panose="020B0604020202020204" pitchFamily="34" charset="0"/>
              <a:buChar char="•"/>
            </a:pPr>
            <a:r>
              <a:rPr lang="en-US" sz="2400"/>
              <a:t>Leave for which employees receive:</a:t>
            </a:r>
          </a:p>
          <a:p>
            <a:pPr marL="800100" lvl="1" indent="-342900">
              <a:spcAft>
                <a:spcPts val="600"/>
              </a:spcAft>
              <a:buFont typeface="Arial" panose="020B0604020202020204" pitchFamily="34" charset="0"/>
              <a:buChar char="•"/>
            </a:pPr>
            <a:r>
              <a:rPr lang="en-US" sz="2000"/>
              <a:t>Cash when the employee uses the leave</a:t>
            </a:r>
          </a:p>
          <a:p>
            <a:pPr marL="800100" lvl="1" indent="-342900">
              <a:spcAft>
                <a:spcPts val="600"/>
              </a:spcAft>
              <a:buFont typeface="Arial" panose="020B0604020202020204" pitchFamily="34" charset="0"/>
              <a:buChar char="•"/>
            </a:pPr>
            <a:r>
              <a:rPr lang="en-US" sz="2000"/>
              <a:t>Cash upon termination</a:t>
            </a:r>
          </a:p>
          <a:p>
            <a:pPr marL="800100" lvl="1" indent="-342900">
              <a:spcAft>
                <a:spcPts val="600"/>
              </a:spcAft>
              <a:buFont typeface="Arial" panose="020B0604020202020204" pitchFamily="34" charset="0"/>
              <a:buChar char="•"/>
            </a:pPr>
            <a:r>
              <a:rPr lang="en-US" sz="2000"/>
              <a:t>Non-cash settlements</a:t>
            </a:r>
          </a:p>
          <a:p>
            <a:pPr marL="342900" indent="-342900">
              <a:spcAft>
                <a:spcPts val="600"/>
              </a:spcAft>
              <a:buFont typeface="Arial" panose="020B0604020202020204" pitchFamily="34" charset="0"/>
              <a:buChar char="•"/>
            </a:pPr>
            <a:r>
              <a:rPr lang="en-US" sz="2400"/>
              <a:t>Examples include:</a:t>
            </a:r>
          </a:p>
          <a:p>
            <a:pPr marL="800100" lvl="1" indent="-342900">
              <a:spcAft>
                <a:spcPts val="600"/>
              </a:spcAft>
              <a:buFont typeface="Arial" panose="020B0604020202020204" pitchFamily="34" charset="0"/>
              <a:buChar char="•"/>
            </a:pPr>
            <a:r>
              <a:rPr lang="en-US" sz="2000"/>
              <a:t>Vacation and sick leave </a:t>
            </a:r>
          </a:p>
          <a:p>
            <a:pPr marL="800100" lvl="1" indent="-342900">
              <a:spcAft>
                <a:spcPts val="600"/>
              </a:spcAft>
              <a:buFont typeface="Arial" panose="020B0604020202020204" pitchFamily="34" charset="0"/>
              <a:buChar char="•"/>
            </a:pPr>
            <a:r>
              <a:rPr lang="en-US" sz="2000"/>
              <a:t>Paid time off</a:t>
            </a:r>
          </a:p>
          <a:p>
            <a:pPr marL="800100" lvl="1" indent="-342900">
              <a:spcAft>
                <a:spcPts val="600"/>
              </a:spcAft>
              <a:buFont typeface="Arial" panose="020B0604020202020204" pitchFamily="34" charset="0"/>
              <a:buChar char="•"/>
            </a:pPr>
            <a:r>
              <a:rPr lang="en-US" sz="2000"/>
              <a:t>Holidays</a:t>
            </a:r>
          </a:p>
          <a:p>
            <a:pPr marL="800100" lvl="1" indent="-342900">
              <a:spcAft>
                <a:spcPts val="600"/>
              </a:spcAft>
              <a:buFont typeface="Arial" panose="020B0604020202020204" pitchFamily="34" charset="0"/>
              <a:buChar char="•"/>
            </a:pPr>
            <a:r>
              <a:rPr lang="en-US" sz="2000"/>
              <a:t>Types of sabbatical leave</a:t>
            </a:r>
            <a:endParaRPr lang="en-US" sz="1600"/>
          </a:p>
        </p:txBody>
      </p:sp>
    </p:spTree>
    <p:extLst>
      <p:ext uri="{BB962C8B-B14F-4D97-AF65-F5344CB8AC3E}">
        <p14:creationId xmlns:p14="http://schemas.microsoft.com/office/powerpoint/2010/main" val="1394765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53FA0C7-3FE1-5A25-B380-AA3082912864}"/>
              </a:ext>
            </a:extLst>
          </p:cNvPr>
          <p:cNvSpPr/>
          <p:nvPr/>
        </p:nvSpPr>
        <p:spPr>
          <a:xfrm>
            <a:off x="10236200" y="5372100"/>
            <a:ext cx="18288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F6406D-3980-4E6F-9E48-F3A1E63E92C0}"/>
              </a:ext>
            </a:extLst>
          </p:cNvPr>
          <p:cNvSpPr>
            <a:spLocks noGrp="1"/>
          </p:cNvSpPr>
          <p:nvPr>
            <p:ph type="title"/>
          </p:nvPr>
        </p:nvSpPr>
        <p:spPr>
          <a:xfrm>
            <a:off x="304800" y="0"/>
            <a:ext cx="11582400" cy="914400"/>
          </a:xfrm>
        </p:spPr>
        <p:txBody>
          <a:bodyPr>
            <a:normAutofit fontScale="90000"/>
          </a:bodyPr>
          <a:lstStyle/>
          <a:p>
            <a:r>
              <a:rPr lang="en-US" dirty="0"/>
              <a:t>How Will Liability Be Recognized? 3 Criteria for unused leave</a:t>
            </a:r>
          </a:p>
        </p:txBody>
      </p:sp>
      <p:grpSp>
        <p:nvGrpSpPr>
          <p:cNvPr id="23" name="Group 22">
            <a:extLst>
              <a:ext uri="{FF2B5EF4-FFF2-40B4-BE49-F238E27FC236}">
                <a16:creationId xmlns:a16="http://schemas.microsoft.com/office/drawing/2014/main" id="{96723BF8-E3E6-4D49-EF9E-1F3A3B633697}"/>
              </a:ext>
            </a:extLst>
          </p:cNvPr>
          <p:cNvGrpSpPr/>
          <p:nvPr/>
        </p:nvGrpSpPr>
        <p:grpSpPr>
          <a:xfrm>
            <a:off x="304800" y="1226391"/>
            <a:ext cx="11649244" cy="5231559"/>
            <a:chOff x="347337" y="1330567"/>
            <a:chExt cx="11433825" cy="5231559"/>
          </a:xfrm>
        </p:grpSpPr>
        <p:sp>
          <p:nvSpPr>
            <p:cNvPr id="24" name="Freeform 2">
              <a:extLst>
                <a:ext uri="{FF2B5EF4-FFF2-40B4-BE49-F238E27FC236}">
                  <a16:creationId xmlns:a16="http://schemas.microsoft.com/office/drawing/2014/main" id="{5C4BB11B-640E-E9C8-E8DF-38E798C2FDE5}"/>
                </a:ext>
              </a:extLst>
            </p:cNvPr>
            <p:cNvSpPr/>
            <p:nvPr/>
          </p:nvSpPr>
          <p:spPr>
            <a:xfrm rot="16200000">
              <a:off x="-1278055" y="3689345"/>
              <a:ext cx="3806380" cy="555594"/>
            </a:xfrm>
            <a:custGeom>
              <a:avLst/>
              <a:gdLst>
                <a:gd name="connsiteX0" fmla="*/ 0 w 3806380"/>
                <a:gd name="connsiteY0" fmla="*/ 0 h 555594"/>
                <a:gd name="connsiteX1" fmla="*/ 3806380 w 3806380"/>
                <a:gd name="connsiteY1" fmla="*/ 0 h 555594"/>
                <a:gd name="connsiteX2" fmla="*/ 3806380 w 3806380"/>
                <a:gd name="connsiteY2" fmla="*/ 555594 h 555594"/>
                <a:gd name="connsiteX3" fmla="*/ 0 w 3806380"/>
                <a:gd name="connsiteY3" fmla="*/ 555594 h 555594"/>
                <a:gd name="connsiteX4" fmla="*/ 0 w 3806380"/>
                <a:gd name="connsiteY4" fmla="*/ 0 h 5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380" h="555594">
                  <a:moveTo>
                    <a:pt x="0" y="0"/>
                  </a:moveTo>
                  <a:lnTo>
                    <a:pt x="3806380" y="0"/>
                  </a:lnTo>
                  <a:lnTo>
                    <a:pt x="3806380" y="555594"/>
                  </a:lnTo>
                  <a:lnTo>
                    <a:pt x="0" y="555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90003" bIns="0"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tx2"/>
                  </a:solidFill>
                </a:rPr>
                <a:t>Accumulate</a:t>
              </a:r>
            </a:p>
          </p:txBody>
        </p:sp>
        <p:sp>
          <p:nvSpPr>
            <p:cNvPr id="25" name="Freeform 3">
              <a:extLst>
                <a:ext uri="{FF2B5EF4-FFF2-40B4-BE49-F238E27FC236}">
                  <a16:creationId xmlns:a16="http://schemas.microsoft.com/office/drawing/2014/main" id="{DBC6D566-CBB9-E876-D603-0983B3BAD517}"/>
                </a:ext>
              </a:extLst>
            </p:cNvPr>
            <p:cNvSpPr/>
            <p:nvPr/>
          </p:nvSpPr>
          <p:spPr>
            <a:xfrm>
              <a:off x="902932" y="2063952"/>
              <a:ext cx="2767449" cy="4498174"/>
            </a:xfrm>
            <a:custGeom>
              <a:avLst/>
              <a:gdLst>
                <a:gd name="connsiteX0" fmla="*/ 0 w 2767449"/>
                <a:gd name="connsiteY0" fmla="*/ 0 h 3806380"/>
                <a:gd name="connsiteX1" fmla="*/ 2767449 w 2767449"/>
                <a:gd name="connsiteY1" fmla="*/ 0 h 3806380"/>
                <a:gd name="connsiteX2" fmla="*/ 2767449 w 2767449"/>
                <a:gd name="connsiteY2" fmla="*/ 3806380 h 3806380"/>
                <a:gd name="connsiteX3" fmla="*/ 0 w 2767449"/>
                <a:gd name="connsiteY3" fmla="*/ 3806380 h 3806380"/>
                <a:gd name="connsiteX4" fmla="*/ 0 w 2767449"/>
                <a:gd name="connsiteY4" fmla="*/ 0 h 380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449" h="3806380">
                  <a:moveTo>
                    <a:pt x="0" y="0"/>
                  </a:moveTo>
                  <a:lnTo>
                    <a:pt x="2767449" y="0"/>
                  </a:lnTo>
                  <a:lnTo>
                    <a:pt x="2767449" y="3806380"/>
                  </a:lnTo>
                  <a:lnTo>
                    <a:pt x="0" y="380638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490003" rIns="199136" bIns="199136" numCol="1" spcCol="1270" anchor="t" anchorCtr="0">
              <a:noAutofit/>
            </a:bodyPr>
            <a:lstStyle/>
            <a:p>
              <a:pPr marL="342900" lvl="1" indent="-342900" algn="l" defTabSz="977900">
                <a:spcBef>
                  <a:spcPct val="0"/>
                </a:spcBef>
                <a:spcAft>
                  <a:spcPts val="1200"/>
                </a:spcAft>
                <a:buFont typeface="Arial" panose="020B0604020202020204" pitchFamily="34" charset="0"/>
                <a:buChar char="•"/>
              </a:pPr>
              <a:r>
                <a:rPr lang="en-US" sz="2200" kern="1200" dirty="0">
                  <a:solidFill>
                    <a:schemeClr val="bg1"/>
                  </a:solidFill>
                </a:rPr>
                <a:t>Leave balance carried forward from prior period to current period or CY to next FY.</a:t>
              </a:r>
            </a:p>
            <a:p>
              <a:pPr marL="342900" lvl="1" indent="-342900" algn="l" defTabSz="977900">
                <a:spcBef>
                  <a:spcPct val="0"/>
                </a:spcBef>
                <a:spcAft>
                  <a:spcPts val="1200"/>
                </a:spcAft>
                <a:buFont typeface="Arial" panose="020B0604020202020204" pitchFamily="34" charset="0"/>
                <a:buChar char="•"/>
              </a:pPr>
              <a:r>
                <a:rPr lang="en-US" sz="2200" kern="1200" dirty="0">
                  <a:solidFill>
                    <a:schemeClr val="bg1"/>
                  </a:solidFill>
                </a:rPr>
                <a:t>Settled in future period.</a:t>
              </a:r>
            </a:p>
          </p:txBody>
        </p:sp>
        <p:sp>
          <p:nvSpPr>
            <p:cNvPr id="26" name="Rectangle 25" descr="Top view of a calendar with a red pen on top">
              <a:extLst>
                <a:ext uri="{FF2B5EF4-FFF2-40B4-BE49-F238E27FC236}">
                  <a16:creationId xmlns:a16="http://schemas.microsoft.com/office/drawing/2014/main" id="{5EBD1FA8-29B4-3117-9C64-6A029C837E57}"/>
                </a:ext>
              </a:extLst>
            </p:cNvPr>
            <p:cNvSpPr/>
            <p:nvPr/>
          </p:nvSpPr>
          <p:spPr>
            <a:xfrm>
              <a:off x="347337" y="1330567"/>
              <a:ext cx="1111189" cy="1111189"/>
            </a:xfrm>
            <a:prstGeom prst="rect">
              <a:avLst/>
            </a:prstGeom>
            <a:blipFill>
              <a:blip r:embed="rId3" cstate="email">
                <a:extLst>
                  <a:ext uri="{28A0092B-C50C-407E-A947-70E740481C1C}">
                    <a14:useLocalDpi xmlns:a14="http://schemas.microsoft.com/office/drawing/2010/main"/>
                  </a:ext>
                </a:extLst>
              </a:blip>
              <a:srcRect/>
              <a:stretch>
                <a:fillRect/>
              </a:stretch>
            </a:blipFill>
            <a:ln w="38100">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7" name="Freeform 7">
              <a:extLst>
                <a:ext uri="{FF2B5EF4-FFF2-40B4-BE49-F238E27FC236}">
                  <a16:creationId xmlns:a16="http://schemas.microsoft.com/office/drawing/2014/main" id="{052AA4BC-BFF3-3C2B-7019-F9B2A71AF5E9}"/>
                </a:ext>
              </a:extLst>
            </p:cNvPr>
            <p:cNvSpPr/>
            <p:nvPr/>
          </p:nvSpPr>
          <p:spPr>
            <a:xfrm rot="16200000">
              <a:off x="2777335" y="3689345"/>
              <a:ext cx="3806380" cy="555594"/>
            </a:xfrm>
            <a:custGeom>
              <a:avLst/>
              <a:gdLst>
                <a:gd name="connsiteX0" fmla="*/ 0 w 3806380"/>
                <a:gd name="connsiteY0" fmla="*/ 0 h 555594"/>
                <a:gd name="connsiteX1" fmla="*/ 3806380 w 3806380"/>
                <a:gd name="connsiteY1" fmla="*/ 0 h 555594"/>
                <a:gd name="connsiteX2" fmla="*/ 3806380 w 3806380"/>
                <a:gd name="connsiteY2" fmla="*/ 555594 h 555594"/>
                <a:gd name="connsiteX3" fmla="*/ 0 w 3806380"/>
                <a:gd name="connsiteY3" fmla="*/ 555594 h 555594"/>
                <a:gd name="connsiteX4" fmla="*/ 0 w 3806380"/>
                <a:gd name="connsiteY4" fmla="*/ 0 h 5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380" h="555594">
                  <a:moveTo>
                    <a:pt x="0" y="0"/>
                  </a:moveTo>
                  <a:lnTo>
                    <a:pt x="3806380" y="0"/>
                  </a:lnTo>
                  <a:lnTo>
                    <a:pt x="3806380" y="555594"/>
                  </a:lnTo>
                  <a:lnTo>
                    <a:pt x="0" y="555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90003" bIns="-1"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tx2"/>
                  </a:solidFill>
                </a:rPr>
                <a:t>Attribute</a:t>
              </a:r>
            </a:p>
          </p:txBody>
        </p:sp>
        <p:sp>
          <p:nvSpPr>
            <p:cNvPr id="28" name="Freeform 8">
              <a:extLst>
                <a:ext uri="{FF2B5EF4-FFF2-40B4-BE49-F238E27FC236}">
                  <a16:creationId xmlns:a16="http://schemas.microsoft.com/office/drawing/2014/main" id="{B4E76570-F6AD-BA11-ED62-05415C801901}"/>
                </a:ext>
              </a:extLst>
            </p:cNvPr>
            <p:cNvSpPr/>
            <p:nvPr/>
          </p:nvSpPr>
          <p:spPr>
            <a:xfrm>
              <a:off x="4958322" y="2063952"/>
              <a:ext cx="2767449" cy="4498174"/>
            </a:xfrm>
            <a:custGeom>
              <a:avLst/>
              <a:gdLst>
                <a:gd name="connsiteX0" fmla="*/ 0 w 2767449"/>
                <a:gd name="connsiteY0" fmla="*/ 0 h 3806380"/>
                <a:gd name="connsiteX1" fmla="*/ 2767449 w 2767449"/>
                <a:gd name="connsiteY1" fmla="*/ 0 h 3806380"/>
                <a:gd name="connsiteX2" fmla="*/ 2767449 w 2767449"/>
                <a:gd name="connsiteY2" fmla="*/ 3806380 h 3806380"/>
                <a:gd name="connsiteX3" fmla="*/ 0 w 2767449"/>
                <a:gd name="connsiteY3" fmla="*/ 3806380 h 3806380"/>
                <a:gd name="connsiteX4" fmla="*/ 0 w 2767449"/>
                <a:gd name="connsiteY4" fmla="*/ 0 h 380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449" h="3806380">
                  <a:moveTo>
                    <a:pt x="0" y="0"/>
                  </a:moveTo>
                  <a:lnTo>
                    <a:pt x="2767449" y="0"/>
                  </a:lnTo>
                  <a:lnTo>
                    <a:pt x="2767449" y="3806380"/>
                  </a:lnTo>
                  <a:lnTo>
                    <a:pt x="0" y="380638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490003" rIns="199136" bIns="199136" numCol="1" spcCol="1270" anchor="t" anchorCtr="0">
              <a:noAutofit/>
            </a:bodyPr>
            <a:lstStyle/>
            <a:p>
              <a:pPr marL="342900" lvl="1" indent="-342900" algn="l" defTabSz="977900">
                <a:spcBef>
                  <a:spcPct val="0"/>
                </a:spcBef>
                <a:spcAft>
                  <a:spcPts val="1200"/>
                </a:spcAft>
                <a:buFont typeface="Arial" panose="020B0604020202020204" pitchFamily="34" charset="0"/>
                <a:buChar char="•"/>
              </a:pPr>
              <a:r>
                <a:rPr lang="en-US" sz="2200" kern="1200" dirty="0">
                  <a:solidFill>
                    <a:schemeClr val="bg1"/>
                  </a:solidFill>
                </a:rPr>
                <a:t>Liability related to services rendered by employee (earned).</a:t>
              </a:r>
            </a:p>
            <a:p>
              <a:pPr marL="342900" lvl="1" indent="-342900" algn="l" defTabSz="977900">
                <a:spcBef>
                  <a:spcPct val="0"/>
                </a:spcBef>
                <a:spcAft>
                  <a:spcPts val="1200"/>
                </a:spcAft>
                <a:buFont typeface="Arial" panose="020B0604020202020204" pitchFamily="34" charset="0"/>
                <a:buChar char="•"/>
              </a:pPr>
              <a:r>
                <a:rPr lang="en-US" sz="2200" dirty="0">
                  <a:solidFill>
                    <a:schemeClr val="bg1"/>
                  </a:solidFill>
                </a:rPr>
                <a:t>Measure at period end</a:t>
              </a:r>
              <a:endParaRPr lang="en-US" sz="2200" kern="1200" dirty="0">
                <a:solidFill>
                  <a:schemeClr val="bg1"/>
                </a:solidFill>
              </a:endParaRPr>
            </a:p>
            <a:p>
              <a:pPr marL="342900" lvl="1" indent="-342900" algn="l" defTabSz="977900">
                <a:spcBef>
                  <a:spcPct val="0"/>
                </a:spcBef>
                <a:spcAft>
                  <a:spcPts val="1200"/>
                </a:spcAft>
                <a:buFont typeface="Arial" panose="020B0604020202020204" pitchFamily="34" charset="0"/>
                <a:buChar char="•"/>
              </a:pPr>
              <a:r>
                <a:rPr lang="en-US" sz="2200" b="1" i="1" dirty="0">
                  <a:solidFill>
                    <a:srgbClr val="FF0000"/>
                  </a:solidFill>
                  <a:highlight>
                    <a:srgbClr val="FFFF00"/>
                  </a:highlight>
                </a:rPr>
                <a:t>Caution</a:t>
              </a:r>
              <a:r>
                <a:rPr lang="en-US" sz="2200" b="1" dirty="0">
                  <a:solidFill>
                    <a:srgbClr val="FF0000"/>
                  </a:solidFill>
                  <a:highlight>
                    <a:srgbClr val="FFFF00"/>
                  </a:highlight>
                </a:rPr>
                <a:t> – NOT FUTURE SERVICES!</a:t>
              </a:r>
              <a:endParaRPr lang="en-US" sz="2200" b="1" i="1" kern="1200" dirty="0">
                <a:solidFill>
                  <a:srgbClr val="FF0000"/>
                </a:solidFill>
                <a:highlight>
                  <a:srgbClr val="FFFF00"/>
                </a:highlight>
              </a:endParaRPr>
            </a:p>
          </p:txBody>
        </p:sp>
        <p:sp>
          <p:nvSpPr>
            <p:cNvPr id="29" name="Rectangle 28" descr="Pregnant woman at work">
              <a:extLst>
                <a:ext uri="{FF2B5EF4-FFF2-40B4-BE49-F238E27FC236}">
                  <a16:creationId xmlns:a16="http://schemas.microsoft.com/office/drawing/2014/main" id="{F0AFD82E-0334-95E0-F682-4CF5514D3FBB}"/>
                </a:ext>
              </a:extLst>
            </p:cNvPr>
            <p:cNvSpPr/>
            <p:nvPr/>
          </p:nvSpPr>
          <p:spPr>
            <a:xfrm>
              <a:off x="4402728" y="1330567"/>
              <a:ext cx="1111189" cy="1111189"/>
            </a:xfrm>
            <a:prstGeom prst="rect">
              <a:avLst/>
            </a:prstGeom>
            <a:blipFill>
              <a:blip r:embed="rId4" cstate="email">
                <a:extLst>
                  <a:ext uri="{28A0092B-C50C-407E-A947-70E740481C1C}">
                    <a14:useLocalDpi xmlns:a14="http://schemas.microsoft.com/office/drawing/2010/main"/>
                  </a:ext>
                </a:extLst>
              </a:blip>
              <a:srcRect/>
              <a:stretch>
                <a:fillRect/>
              </a:stretch>
            </a:blipFill>
            <a:ln w="38100">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0" name="Freeform 10">
              <a:extLst>
                <a:ext uri="{FF2B5EF4-FFF2-40B4-BE49-F238E27FC236}">
                  <a16:creationId xmlns:a16="http://schemas.microsoft.com/office/drawing/2014/main" id="{93C1A7E1-D186-AE72-1030-71C1532B5E6A}"/>
                </a:ext>
              </a:extLst>
            </p:cNvPr>
            <p:cNvSpPr/>
            <p:nvPr/>
          </p:nvSpPr>
          <p:spPr>
            <a:xfrm rot="16200000">
              <a:off x="6832725" y="3689345"/>
              <a:ext cx="3806380" cy="555594"/>
            </a:xfrm>
            <a:custGeom>
              <a:avLst/>
              <a:gdLst>
                <a:gd name="connsiteX0" fmla="*/ 0 w 3806380"/>
                <a:gd name="connsiteY0" fmla="*/ 0 h 555594"/>
                <a:gd name="connsiteX1" fmla="*/ 3806380 w 3806380"/>
                <a:gd name="connsiteY1" fmla="*/ 0 h 555594"/>
                <a:gd name="connsiteX2" fmla="*/ 3806380 w 3806380"/>
                <a:gd name="connsiteY2" fmla="*/ 555594 h 555594"/>
                <a:gd name="connsiteX3" fmla="*/ 0 w 3806380"/>
                <a:gd name="connsiteY3" fmla="*/ 555594 h 555594"/>
                <a:gd name="connsiteX4" fmla="*/ 0 w 3806380"/>
                <a:gd name="connsiteY4" fmla="*/ 0 h 55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6380" h="555594">
                  <a:moveTo>
                    <a:pt x="0" y="0"/>
                  </a:moveTo>
                  <a:lnTo>
                    <a:pt x="3806380" y="0"/>
                  </a:lnTo>
                  <a:lnTo>
                    <a:pt x="3806380" y="555594"/>
                  </a:lnTo>
                  <a:lnTo>
                    <a:pt x="0" y="555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490003" bIns="0" numCol="1" spcCol="1270" anchor="t" anchorCtr="0">
              <a:noAutofit/>
            </a:bodyPr>
            <a:lstStyle/>
            <a:p>
              <a:pPr marL="0" lvl="0" indent="0" algn="r" defTabSz="1778000">
                <a:lnSpc>
                  <a:spcPct val="90000"/>
                </a:lnSpc>
                <a:spcBef>
                  <a:spcPct val="0"/>
                </a:spcBef>
                <a:spcAft>
                  <a:spcPct val="35000"/>
                </a:spcAft>
                <a:buNone/>
              </a:pPr>
              <a:r>
                <a:rPr lang="en-US" sz="4000" b="1" kern="1200" dirty="0">
                  <a:solidFill>
                    <a:schemeClr val="tx2"/>
                  </a:solidFill>
                </a:rPr>
                <a:t>Settlement</a:t>
              </a:r>
            </a:p>
          </p:txBody>
        </p:sp>
        <p:sp>
          <p:nvSpPr>
            <p:cNvPr id="31" name="Freeform 11">
              <a:extLst>
                <a:ext uri="{FF2B5EF4-FFF2-40B4-BE49-F238E27FC236}">
                  <a16:creationId xmlns:a16="http://schemas.microsoft.com/office/drawing/2014/main" id="{1A0635B6-9BC3-2B7C-0686-EA4FAA329EC0}"/>
                </a:ext>
              </a:extLst>
            </p:cNvPr>
            <p:cNvSpPr/>
            <p:nvPr/>
          </p:nvSpPr>
          <p:spPr>
            <a:xfrm>
              <a:off x="9013713" y="2063952"/>
              <a:ext cx="2767449" cy="4498174"/>
            </a:xfrm>
            <a:custGeom>
              <a:avLst/>
              <a:gdLst>
                <a:gd name="connsiteX0" fmla="*/ 0 w 2767449"/>
                <a:gd name="connsiteY0" fmla="*/ 0 h 3806380"/>
                <a:gd name="connsiteX1" fmla="*/ 2767449 w 2767449"/>
                <a:gd name="connsiteY1" fmla="*/ 0 h 3806380"/>
                <a:gd name="connsiteX2" fmla="*/ 2767449 w 2767449"/>
                <a:gd name="connsiteY2" fmla="*/ 3806380 h 3806380"/>
                <a:gd name="connsiteX3" fmla="*/ 0 w 2767449"/>
                <a:gd name="connsiteY3" fmla="*/ 3806380 h 3806380"/>
                <a:gd name="connsiteX4" fmla="*/ 0 w 2767449"/>
                <a:gd name="connsiteY4" fmla="*/ 0 h 3806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449" h="3806380">
                  <a:moveTo>
                    <a:pt x="0" y="0"/>
                  </a:moveTo>
                  <a:lnTo>
                    <a:pt x="2767449" y="0"/>
                  </a:lnTo>
                  <a:lnTo>
                    <a:pt x="2767449" y="3806380"/>
                  </a:lnTo>
                  <a:lnTo>
                    <a:pt x="0" y="3806380"/>
                  </a:lnTo>
                  <a:lnTo>
                    <a:pt x="0" y="0"/>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490003" rIns="199136" bIns="199136" numCol="1" spcCol="1270" anchor="t" anchorCtr="0">
              <a:noAutofit/>
            </a:bodyPr>
            <a:lstStyle/>
            <a:p>
              <a:pPr marL="342900" lvl="1" indent="-342900" algn="l" defTabSz="977900">
                <a:spcBef>
                  <a:spcPct val="0"/>
                </a:spcBef>
                <a:spcAft>
                  <a:spcPts val="1200"/>
                </a:spcAft>
                <a:buFont typeface="Arial" panose="020B0604020202020204" pitchFamily="34" charset="0"/>
                <a:buChar char="•"/>
              </a:pPr>
              <a:r>
                <a:rPr lang="en-US" sz="2200" kern="1200" dirty="0">
                  <a:solidFill>
                    <a:schemeClr val="bg1"/>
                  </a:solidFill>
                </a:rPr>
                <a:t>Leave is </a:t>
              </a:r>
              <a:r>
                <a:rPr lang="en-US" sz="2200" i="1" kern="1200" dirty="0">
                  <a:solidFill>
                    <a:schemeClr val="bg1"/>
                  </a:solidFill>
                </a:rPr>
                <a:t>more likely than not</a:t>
              </a:r>
              <a:r>
                <a:rPr lang="en-US" sz="2200" i="0" kern="1200" dirty="0">
                  <a:solidFill>
                    <a:schemeClr val="bg1"/>
                  </a:solidFill>
                </a:rPr>
                <a:t> (MLTN) to be paid (&gt;50%), used, or settled (</a:t>
              </a:r>
              <a:r>
                <a:rPr lang="en-US" sz="2200" b="1" i="0" kern="1200" dirty="0">
                  <a:solidFill>
                    <a:schemeClr val="bg1"/>
                  </a:solidFill>
                </a:rPr>
                <a:t>old GAAP is probable!).</a:t>
              </a:r>
              <a:endParaRPr lang="en-US" sz="2200" kern="1200" dirty="0">
                <a:solidFill>
                  <a:schemeClr val="bg1"/>
                </a:solidFill>
              </a:endParaRPr>
            </a:p>
            <a:p>
              <a:pPr marL="342900" lvl="1" indent="-342900" algn="l" defTabSz="977900">
                <a:spcBef>
                  <a:spcPct val="0"/>
                </a:spcBef>
                <a:spcAft>
                  <a:spcPts val="1200"/>
                </a:spcAft>
                <a:buFont typeface="Arial" panose="020B0604020202020204" pitchFamily="34" charset="0"/>
                <a:buChar char="•"/>
              </a:pPr>
              <a:r>
                <a:rPr lang="en-US" sz="2200" kern="1200" dirty="0">
                  <a:solidFill>
                    <a:schemeClr val="bg1"/>
                  </a:solidFill>
                </a:rPr>
                <a:t>Recognize liability until paid (unless converted to pension or OPEB).</a:t>
              </a:r>
            </a:p>
          </p:txBody>
        </p:sp>
        <p:sp>
          <p:nvSpPr>
            <p:cNvPr id="32" name="Rectangle 31" descr="Person holding red heat pack">
              <a:extLst>
                <a:ext uri="{FF2B5EF4-FFF2-40B4-BE49-F238E27FC236}">
                  <a16:creationId xmlns:a16="http://schemas.microsoft.com/office/drawing/2014/main" id="{F5797F13-D0D6-B70B-181C-9777442A5B69}"/>
                </a:ext>
              </a:extLst>
            </p:cNvPr>
            <p:cNvSpPr/>
            <p:nvPr/>
          </p:nvSpPr>
          <p:spPr>
            <a:xfrm>
              <a:off x="8458118" y="1330567"/>
              <a:ext cx="1111189" cy="1111189"/>
            </a:xfrm>
            <a:prstGeom prst="rect">
              <a:avLst/>
            </a:prstGeom>
            <a:blipFill>
              <a:blip r:embed="rId5" cstate="email">
                <a:extLst>
                  <a:ext uri="{28A0092B-C50C-407E-A947-70E740481C1C}">
                    <a14:useLocalDpi xmlns:a14="http://schemas.microsoft.com/office/drawing/2010/main"/>
                  </a:ext>
                </a:extLst>
              </a:blip>
              <a:srcRect/>
              <a:stretch>
                <a:fillRect/>
              </a:stretch>
            </a:blipFill>
            <a:ln w="38100">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Tree>
    <p:extLst>
      <p:ext uri="{BB962C8B-B14F-4D97-AF65-F5344CB8AC3E}">
        <p14:creationId xmlns:p14="http://schemas.microsoft.com/office/powerpoint/2010/main" val="1973460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2A677-7B61-48A4-93D7-D3715E83F605}"/>
              </a:ext>
            </a:extLst>
          </p:cNvPr>
          <p:cNvSpPr>
            <a:spLocks noGrp="1"/>
          </p:cNvSpPr>
          <p:nvPr>
            <p:ph idx="1"/>
          </p:nvPr>
        </p:nvSpPr>
        <p:spPr>
          <a:xfrm>
            <a:off x="1116237" y="308010"/>
            <a:ext cx="10819087" cy="661158"/>
          </a:xfrm>
        </p:spPr>
        <p:txBody>
          <a:bodyPr>
            <a:noAutofit/>
          </a:bodyPr>
          <a:lstStyle/>
          <a:p>
            <a:pPr>
              <a:lnSpc>
                <a:spcPct val="100000"/>
              </a:lnSpc>
            </a:pPr>
            <a:r>
              <a:rPr lang="en-US" sz="4000" dirty="0"/>
              <a:t>Recognition of a liability (prior slide)</a:t>
            </a:r>
          </a:p>
        </p:txBody>
      </p:sp>
      <p:sp>
        <p:nvSpPr>
          <p:cNvPr id="3" name="Content Placeholder 2">
            <a:extLst>
              <a:ext uri="{FF2B5EF4-FFF2-40B4-BE49-F238E27FC236}">
                <a16:creationId xmlns:a16="http://schemas.microsoft.com/office/drawing/2014/main" id="{68F08FB2-9EB7-46D5-A0CB-4065D739FBAD}"/>
              </a:ext>
            </a:extLst>
          </p:cNvPr>
          <p:cNvSpPr>
            <a:spLocks noGrp="1"/>
          </p:cNvSpPr>
          <p:nvPr>
            <p:ph idx="13"/>
          </p:nvPr>
        </p:nvSpPr>
        <p:spPr>
          <a:xfrm>
            <a:off x="1116238" y="894933"/>
            <a:ext cx="9326880" cy="1554480"/>
          </a:xfrm>
        </p:spPr>
        <p:txBody>
          <a:bodyPr>
            <a:noAutofit/>
          </a:bodyPr>
          <a:lstStyle/>
          <a:p>
            <a:pPr marL="342900" indent="-342900">
              <a:lnSpc>
                <a:spcPct val="100000"/>
              </a:lnSpc>
              <a:spcAft>
                <a:spcPts val="1200"/>
              </a:spcAft>
              <a:buFont typeface="Arial" panose="020B0604020202020204" pitchFamily="34" charset="0"/>
              <a:buChar char="•"/>
            </a:pPr>
            <a:r>
              <a:rPr lang="en-US" sz="2400">
                <a:solidFill>
                  <a:schemeClr val="tx2"/>
                </a:solidFill>
              </a:rPr>
              <a:t>Leave that is attributable to services rendered, AND</a:t>
            </a:r>
          </a:p>
          <a:p>
            <a:pPr marL="342900" indent="-342900">
              <a:lnSpc>
                <a:spcPct val="100000"/>
              </a:lnSpc>
              <a:spcAft>
                <a:spcPts val="1200"/>
              </a:spcAft>
              <a:buFont typeface="Arial" panose="020B0604020202020204" pitchFamily="34" charset="0"/>
              <a:buChar char="•"/>
            </a:pPr>
            <a:r>
              <a:rPr lang="en-US" sz="2400">
                <a:solidFill>
                  <a:schemeClr val="tx2"/>
                </a:solidFill>
              </a:rPr>
              <a:t>Leave accumulates, AND</a:t>
            </a:r>
          </a:p>
          <a:p>
            <a:pPr marL="342900" indent="-342900">
              <a:lnSpc>
                <a:spcPct val="100000"/>
              </a:lnSpc>
              <a:spcAft>
                <a:spcPts val="1200"/>
              </a:spcAft>
              <a:buFont typeface="Arial" panose="020B0604020202020204" pitchFamily="34" charset="0"/>
              <a:buChar char="•"/>
            </a:pPr>
            <a:r>
              <a:rPr lang="en-US" sz="2400">
                <a:solidFill>
                  <a:schemeClr val="tx2"/>
                </a:solidFill>
              </a:rPr>
              <a:t>More likely than not to be used, paid, or settled</a:t>
            </a:r>
          </a:p>
        </p:txBody>
      </p:sp>
      <p:sp>
        <p:nvSpPr>
          <p:cNvPr id="4" name="Content Placeholder 3">
            <a:extLst>
              <a:ext uri="{FF2B5EF4-FFF2-40B4-BE49-F238E27FC236}">
                <a16:creationId xmlns:a16="http://schemas.microsoft.com/office/drawing/2014/main" id="{0ECCF685-A160-495D-A061-12E9DD7AE5EE}"/>
              </a:ext>
            </a:extLst>
          </p:cNvPr>
          <p:cNvSpPr>
            <a:spLocks noGrp="1"/>
          </p:cNvSpPr>
          <p:nvPr>
            <p:ph idx="14"/>
          </p:nvPr>
        </p:nvSpPr>
        <p:spPr>
          <a:xfrm>
            <a:off x="1116237" y="2595426"/>
            <a:ext cx="10819087" cy="630001"/>
          </a:xfrm>
        </p:spPr>
        <p:txBody>
          <a:bodyPr>
            <a:noAutofit/>
          </a:bodyPr>
          <a:lstStyle/>
          <a:p>
            <a:pPr>
              <a:lnSpc>
                <a:spcPct val="100000"/>
              </a:lnSpc>
            </a:pPr>
            <a:r>
              <a:rPr lang="en-US" sz="4000"/>
              <a:t>Are there exceptions?  Of course there are! </a:t>
            </a:r>
          </a:p>
        </p:txBody>
      </p:sp>
      <p:sp>
        <p:nvSpPr>
          <p:cNvPr id="5" name="Content Placeholder 4">
            <a:extLst>
              <a:ext uri="{FF2B5EF4-FFF2-40B4-BE49-F238E27FC236}">
                <a16:creationId xmlns:a16="http://schemas.microsoft.com/office/drawing/2014/main" id="{A2E2835A-F9FC-455F-8F42-6A10C20EA334}"/>
              </a:ext>
            </a:extLst>
          </p:cNvPr>
          <p:cNvSpPr>
            <a:spLocks noGrp="1"/>
          </p:cNvSpPr>
          <p:nvPr>
            <p:ph idx="15"/>
          </p:nvPr>
        </p:nvSpPr>
        <p:spPr>
          <a:xfrm>
            <a:off x="1116238" y="3180643"/>
            <a:ext cx="9326880" cy="896017"/>
          </a:xfrm>
        </p:spPr>
        <p:txBody>
          <a:bodyPr/>
          <a:lstStyle/>
          <a:p>
            <a:pPr>
              <a:lnSpc>
                <a:spcPct val="100000"/>
              </a:lnSpc>
            </a:pPr>
            <a:r>
              <a:rPr lang="en-US" sz="2400">
                <a:solidFill>
                  <a:schemeClr val="tx2"/>
                </a:solidFill>
              </a:rPr>
              <a:t>Don’t recognize a liability until leave commences for (1) sporadic events (2) unlimited leave (3) holiday leave not at employee’s discretion.</a:t>
            </a:r>
            <a:endParaRPr lang="en-US">
              <a:solidFill>
                <a:schemeClr val="tx2"/>
              </a:solidFill>
            </a:endParaRPr>
          </a:p>
        </p:txBody>
      </p:sp>
      <p:sp>
        <p:nvSpPr>
          <p:cNvPr id="6" name="Content Placeholder 5">
            <a:extLst>
              <a:ext uri="{FF2B5EF4-FFF2-40B4-BE49-F238E27FC236}">
                <a16:creationId xmlns:a16="http://schemas.microsoft.com/office/drawing/2014/main" id="{5A6281D6-DC1D-4F67-9103-FC4B7E5FE6F0}"/>
              </a:ext>
            </a:extLst>
          </p:cNvPr>
          <p:cNvSpPr>
            <a:spLocks noGrp="1"/>
          </p:cNvSpPr>
          <p:nvPr>
            <p:ph idx="16"/>
          </p:nvPr>
        </p:nvSpPr>
        <p:spPr>
          <a:xfrm>
            <a:off x="1116237" y="4230272"/>
            <a:ext cx="10819087" cy="630001"/>
          </a:xfrm>
        </p:spPr>
        <p:txBody>
          <a:bodyPr>
            <a:noAutofit/>
          </a:bodyPr>
          <a:lstStyle/>
          <a:p>
            <a:pPr>
              <a:lnSpc>
                <a:spcPct val="100000"/>
              </a:lnSpc>
            </a:pPr>
            <a:r>
              <a:rPr lang="en-US" sz="4000"/>
              <a:t>WHAT ELSE DO I NEED TO KNOW ABOUT RECOGNITION?</a:t>
            </a:r>
          </a:p>
        </p:txBody>
      </p:sp>
      <p:sp>
        <p:nvSpPr>
          <p:cNvPr id="7" name="Content Placeholder 6">
            <a:extLst>
              <a:ext uri="{FF2B5EF4-FFF2-40B4-BE49-F238E27FC236}">
                <a16:creationId xmlns:a16="http://schemas.microsoft.com/office/drawing/2014/main" id="{F7382FDC-745B-4F01-B0EA-68F9AB5FFF75}"/>
              </a:ext>
            </a:extLst>
          </p:cNvPr>
          <p:cNvSpPr>
            <a:spLocks noGrp="1"/>
          </p:cNvSpPr>
          <p:nvPr>
            <p:ph idx="17"/>
          </p:nvPr>
        </p:nvSpPr>
        <p:spPr>
          <a:xfrm>
            <a:off x="1116238" y="4847295"/>
            <a:ext cx="9326880" cy="1554480"/>
          </a:xfrm>
        </p:spPr>
        <p:txBody>
          <a:bodyPr>
            <a:normAutofit/>
          </a:bodyPr>
          <a:lstStyle/>
          <a:p>
            <a:pPr marL="342900" indent="-342900">
              <a:lnSpc>
                <a:spcPct val="100000"/>
              </a:lnSpc>
              <a:spcAft>
                <a:spcPts val="1200"/>
              </a:spcAft>
              <a:buFont typeface="Arial" panose="020B0604020202020204" pitchFamily="34" charset="0"/>
              <a:buChar char="•"/>
            </a:pPr>
            <a:r>
              <a:rPr lang="en-US" sz="2400">
                <a:solidFill>
                  <a:schemeClr val="tx2"/>
                </a:solidFill>
              </a:rPr>
              <a:t>Leave that has been used, and</a:t>
            </a:r>
          </a:p>
          <a:p>
            <a:pPr marL="342900" indent="-342900">
              <a:lnSpc>
                <a:spcPct val="100000"/>
              </a:lnSpc>
              <a:spcAft>
                <a:spcPts val="1200"/>
              </a:spcAft>
              <a:buFont typeface="Arial" panose="020B0604020202020204" pitchFamily="34" charset="0"/>
              <a:buChar char="•"/>
            </a:pPr>
            <a:r>
              <a:rPr lang="en-US" sz="2400">
                <a:solidFill>
                  <a:schemeClr val="tx2"/>
                </a:solidFill>
              </a:rPr>
              <a:t>Leave that has not yet been paid or settled</a:t>
            </a:r>
          </a:p>
          <a:p>
            <a:pPr marL="342900" indent="-342900">
              <a:lnSpc>
                <a:spcPct val="100000"/>
              </a:lnSpc>
              <a:spcAft>
                <a:spcPts val="1200"/>
              </a:spcAft>
              <a:buFont typeface="Arial" panose="020B0604020202020204" pitchFamily="34" charset="0"/>
              <a:buChar char="•"/>
            </a:pPr>
            <a:r>
              <a:rPr lang="en-US" sz="2400">
                <a:solidFill>
                  <a:schemeClr val="tx2"/>
                </a:solidFill>
              </a:rPr>
              <a:t>Include applicable salary related payments</a:t>
            </a:r>
          </a:p>
        </p:txBody>
      </p:sp>
      <p:sp>
        <p:nvSpPr>
          <p:cNvPr id="10" name="TextBox 9">
            <a:extLst>
              <a:ext uri="{FF2B5EF4-FFF2-40B4-BE49-F238E27FC236}">
                <a16:creationId xmlns:a16="http://schemas.microsoft.com/office/drawing/2014/main" id="{059B1F23-713E-4DF7-B1E8-E90C9A4A5857}"/>
              </a:ext>
            </a:extLst>
          </p:cNvPr>
          <p:cNvSpPr txBox="1"/>
          <p:nvPr/>
        </p:nvSpPr>
        <p:spPr>
          <a:xfrm>
            <a:off x="265569" y="2450305"/>
            <a:ext cx="753687" cy="1107996"/>
          </a:xfrm>
          <a:prstGeom prst="rect">
            <a:avLst/>
          </a:prstGeom>
          <a:noFill/>
        </p:spPr>
        <p:txBody>
          <a:bodyPr wrap="square" rtlCol="0">
            <a:spAutoFit/>
          </a:bodyPr>
          <a:lstStyle/>
          <a:p>
            <a:pPr algn="r"/>
            <a:r>
              <a:rPr lang="en-US" sz="6600">
                <a:solidFill>
                  <a:schemeClr val="bg2"/>
                </a:solidFill>
                <a:latin typeface="Tw Cen MT Condensed Extra Bold" panose="020B0803020202020204" pitchFamily="34" charset="0"/>
              </a:rPr>
              <a:t>2</a:t>
            </a:r>
          </a:p>
        </p:txBody>
      </p:sp>
      <p:sp>
        <p:nvSpPr>
          <p:cNvPr id="11" name="TextBox 10">
            <a:extLst>
              <a:ext uri="{FF2B5EF4-FFF2-40B4-BE49-F238E27FC236}">
                <a16:creationId xmlns:a16="http://schemas.microsoft.com/office/drawing/2014/main" id="{350D16EB-6D3D-409A-8F2C-9D5F4CB19CE6}"/>
              </a:ext>
            </a:extLst>
          </p:cNvPr>
          <p:cNvSpPr txBox="1"/>
          <p:nvPr/>
        </p:nvSpPr>
        <p:spPr>
          <a:xfrm>
            <a:off x="265569" y="4109240"/>
            <a:ext cx="753687" cy="1107996"/>
          </a:xfrm>
          <a:prstGeom prst="rect">
            <a:avLst/>
          </a:prstGeom>
          <a:noFill/>
        </p:spPr>
        <p:txBody>
          <a:bodyPr wrap="square" rtlCol="0">
            <a:spAutoFit/>
          </a:bodyPr>
          <a:lstStyle/>
          <a:p>
            <a:pPr algn="r"/>
            <a:r>
              <a:rPr lang="en-US" sz="6600">
                <a:solidFill>
                  <a:schemeClr val="bg2"/>
                </a:solidFill>
                <a:latin typeface="Tw Cen MT Condensed Extra Bold" panose="020B0803020202020204" pitchFamily="34" charset="0"/>
              </a:rPr>
              <a:t>3</a:t>
            </a:r>
          </a:p>
        </p:txBody>
      </p:sp>
      <p:sp>
        <p:nvSpPr>
          <p:cNvPr id="13" name="TextBox 12">
            <a:extLst>
              <a:ext uri="{FF2B5EF4-FFF2-40B4-BE49-F238E27FC236}">
                <a16:creationId xmlns:a16="http://schemas.microsoft.com/office/drawing/2014/main" id="{537F6A39-34CB-4A9A-95F3-58A6516895F3}"/>
              </a:ext>
            </a:extLst>
          </p:cNvPr>
          <p:cNvSpPr txBox="1"/>
          <p:nvPr/>
        </p:nvSpPr>
        <p:spPr>
          <a:xfrm>
            <a:off x="265569" y="180296"/>
            <a:ext cx="753687" cy="1107996"/>
          </a:xfrm>
          <a:prstGeom prst="rect">
            <a:avLst/>
          </a:prstGeom>
          <a:noFill/>
        </p:spPr>
        <p:txBody>
          <a:bodyPr wrap="square" rtlCol="0">
            <a:spAutoFit/>
          </a:bodyPr>
          <a:lstStyle/>
          <a:p>
            <a:pPr algn="r"/>
            <a:r>
              <a:rPr lang="en-US" sz="6600">
                <a:solidFill>
                  <a:schemeClr val="bg2"/>
                </a:solidFill>
                <a:latin typeface="Tw Cen MT Condensed Extra Bold" panose="020B0803020202020204" pitchFamily="34" charset="0"/>
              </a:rPr>
              <a:t>1</a:t>
            </a:r>
          </a:p>
        </p:txBody>
      </p:sp>
    </p:spTree>
    <p:extLst>
      <p:ext uri="{BB962C8B-B14F-4D97-AF65-F5344CB8AC3E}">
        <p14:creationId xmlns:p14="http://schemas.microsoft.com/office/powerpoint/2010/main" val="19788372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CEE1AD8-4AF6-ABEC-4F42-6AD496DC2D98}"/>
              </a:ext>
            </a:extLst>
          </p:cNvPr>
          <p:cNvSpPr>
            <a:spLocks noGrp="1"/>
          </p:cNvSpPr>
          <p:nvPr>
            <p:ph type="title"/>
          </p:nvPr>
        </p:nvSpPr>
        <p:spPr/>
        <p:txBody>
          <a:bodyPr/>
          <a:lstStyle/>
          <a:p>
            <a:r>
              <a:rPr lang="en-US"/>
              <a:t>MEASURING the liability for compensated absences</a:t>
            </a:r>
          </a:p>
        </p:txBody>
      </p:sp>
      <p:graphicFrame>
        <p:nvGraphicFramePr>
          <p:cNvPr id="8" name="Content Placeholder 3">
            <a:extLst>
              <a:ext uri="{FF2B5EF4-FFF2-40B4-BE49-F238E27FC236}">
                <a16:creationId xmlns:a16="http://schemas.microsoft.com/office/drawing/2014/main" id="{54E7A8A9-2724-4929-A26B-103DB487538B}"/>
              </a:ext>
            </a:extLst>
          </p:cNvPr>
          <p:cNvGraphicFramePr>
            <a:graphicFrameLocks noGrp="1"/>
          </p:cNvGraphicFramePr>
          <p:nvPr>
            <p:ph idx="13"/>
            <p:extLst>
              <p:ext uri="{D42A27DB-BD31-4B8C-83A1-F6EECF244321}">
                <p14:modId xmlns:p14="http://schemas.microsoft.com/office/powerpoint/2010/main" val="2353738686"/>
              </p:ext>
            </p:extLst>
          </p:nvPr>
        </p:nvGraphicFramePr>
        <p:xfrm>
          <a:off x="304800" y="1163889"/>
          <a:ext cx="11582400" cy="282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8DFB47B-0393-258D-0458-295F7170029C}"/>
              </a:ext>
            </a:extLst>
          </p:cNvPr>
          <p:cNvGraphicFramePr/>
          <p:nvPr>
            <p:extLst>
              <p:ext uri="{D42A27DB-BD31-4B8C-83A1-F6EECF244321}">
                <p14:modId xmlns:p14="http://schemas.microsoft.com/office/powerpoint/2010/main" val="1511055289"/>
              </p:ext>
            </p:extLst>
          </p:nvPr>
        </p:nvGraphicFramePr>
        <p:xfrm>
          <a:off x="739739" y="3529173"/>
          <a:ext cx="11147461" cy="26199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Freeform 11">
            <a:extLst>
              <a:ext uri="{FF2B5EF4-FFF2-40B4-BE49-F238E27FC236}">
                <a16:creationId xmlns:a16="http://schemas.microsoft.com/office/drawing/2014/main" id="{97E8A18F-10EA-3AE1-DFBC-107286FC6937}"/>
              </a:ext>
            </a:extLst>
          </p:cNvPr>
          <p:cNvSpPr/>
          <p:nvPr/>
        </p:nvSpPr>
        <p:spPr>
          <a:xfrm>
            <a:off x="5377219" y="5258533"/>
            <a:ext cx="602342" cy="664519"/>
          </a:xfrm>
          <a:custGeom>
            <a:avLst/>
            <a:gdLst>
              <a:gd name="connsiteX0" fmla="*/ 0 w 1361122"/>
              <a:gd name="connsiteY0" fmla="*/ 680561 h 1361122"/>
              <a:gd name="connsiteX1" fmla="*/ 680561 w 1361122"/>
              <a:gd name="connsiteY1" fmla="*/ 0 h 1361122"/>
              <a:gd name="connsiteX2" fmla="*/ 1361122 w 1361122"/>
              <a:gd name="connsiteY2" fmla="*/ 680561 h 1361122"/>
              <a:gd name="connsiteX3" fmla="*/ 680561 w 1361122"/>
              <a:gd name="connsiteY3" fmla="*/ 1361122 h 1361122"/>
              <a:gd name="connsiteX4" fmla="*/ 0 w 1361122"/>
              <a:gd name="connsiteY4" fmla="*/ 680561 h 136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122" h="1361122">
                <a:moveTo>
                  <a:pt x="0" y="680561"/>
                </a:moveTo>
                <a:cubicBezTo>
                  <a:pt x="0" y="304698"/>
                  <a:pt x="304698" y="0"/>
                  <a:pt x="680561" y="0"/>
                </a:cubicBezTo>
                <a:cubicBezTo>
                  <a:pt x="1056424" y="0"/>
                  <a:pt x="1361122" y="304698"/>
                  <a:pt x="1361122" y="680561"/>
                </a:cubicBezTo>
                <a:cubicBezTo>
                  <a:pt x="1361122" y="1056424"/>
                  <a:pt x="1056424" y="1361122"/>
                  <a:pt x="680561" y="1361122"/>
                </a:cubicBezTo>
                <a:cubicBezTo>
                  <a:pt x="304698" y="1361122"/>
                  <a:pt x="0" y="1056424"/>
                  <a:pt x="0" y="680561"/>
                </a:cubicBezTo>
                <a:close/>
              </a:path>
            </a:pathLst>
          </a:custGeom>
          <a:solidFill>
            <a:schemeClr val="tx2"/>
          </a:solidFill>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5450" tIns="212032" rIns="305450" bIns="212032" numCol="1" spcCol="1270" anchor="ctr" anchorCtr="0">
            <a:noAutofit/>
          </a:bodyPr>
          <a:lstStyle/>
          <a:p>
            <a:pPr algn="ctr" defTabSz="2133600">
              <a:spcBef>
                <a:spcPct val="0"/>
              </a:spcBef>
              <a:spcAft>
                <a:spcPts val="600"/>
              </a:spcAft>
            </a:pPr>
            <a:r>
              <a:rPr lang="en-US" sz="7200" b="1" kern="1200" dirty="0">
                <a:solidFill>
                  <a:schemeClr val="lt1"/>
                </a:solidFill>
                <a:latin typeface="+mj-lt"/>
                <a:ea typeface="+mn-ea"/>
                <a:cs typeface="+mn-cs"/>
              </a:rPr>
              <a:t>2</a:t>
            </a:r>
            <a:endParaRPr lang="en-US" sz="7200" b="1" kern="1200" dirty="0">
              <a:latin typeface="+mj-lt"/>
            </a:endParaRPr>
          </a:p>
        </p:txBody>
      </p:sp>
      <p:sp>
        <p:nvSpPr>
          <p:cNvPr id="27" name="Freeform 14">
            <a:extLst>
              <a:ext uri="{FF2B5EF4-FFF2-40B4-BE49-F238E27FC236}">
                <a16:creationId xmlns:a16="http://schemas.microsoft.com/office/drawing/2014/main" id="{BE7FE23E-AA23-3CA3-8203-CB2630A3DF5F}"/>
              </a:ext>
            </a:extLst>
          </p:cNvPr>
          <p:cNvSpPr/>
          <p:nvPr/>
        </p:nvSpPr>
        <p:spPr>
          <a:xfrm>
            <a:off x="8517277" y="5258532"/>
            <a:ext cx="602342" cy="664520"/>
          </a:xfrm>
          <a:custGeom>
            <a:avLst/>
            <a:gdLst>
              <a:gd name="connsiteX0" fmla="*/ 0 w 1361122"/>
              <a:gd name="connsiteY0" fmla="*/ 680561 h 1361122"/>
              <a:gd name="connsiteX1" fmla="*/ 680561 w 1361122"/>
              <a:gd name="connsiteY1" fmla="*/ 0 h 1361122"/>
              <a:gd name="connsiteX2" fmla="*/ 1361122 w 1361122"/>
              <a:gd name="connsiteY2" fmla="*/ 680561 h 1361122"/>
              <a:gd name="connsiteX3" fmla="*/ 680561 w 1361122"/>
              <a:gd name="connsiteY3" fmla="*/ 1361122 h 1361122"/>
              <a:gd name="connsiteX4" fmla="*/ 0 w 1361122"/>
              <a:gd name="connsiteY4" fmla="*/ 680561 h 136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122" h="1361122">
                <a:moveTo>
                  <a:pt x="0" y="680561"/>
                </a:moveTo>
                <a:cubicBezTo>
                  <a:pt x="0" y="304698"/>
                  <a:pt x="304698" y="0"/>
                  <a:pt x="680561" y="0"/>
                </a:cubicBezTo>
                <a:cubicBezTo>
                  <a:pt x="1056424" y="0"/>
                  <a:pt x="1361122" y="304698"/>
                  <a:pt x="1361122" y="680561"/>
                </a:cubicBezTo>
                <a:cubicBezTo>
                  <a:pt x="1361122" y="1056424"/>
                  <a:pt x="1056424" y="1361122"/>
                  <a:pt x="680561" y="1361122"/>
                </a:cubicBezTo>
                <a:cubicBezTo>
                  <a:pt x="304698" y="1361122"/>
                  <a:pt x="0" y="1056424"/>
                  <a:pt x="0" y="680561"/>
                </a:cubicBezTo>
                <a:close/>
              </a:path>
            </a:pathLst>
          </a:custGeom>
          <a:solidFill>
            <a:schemeClr val="tx2"/>
          </a:solidFill>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5450" tIns="212032" rIns="305450" bIns="212032" numCol="1" spcCol="1270" anchor="ctr" anchorCtr="0">
            <a:noAutofit/>
          </a:bodyPr>
          <a:lstStyle/>
          <a:p>
            <a:pPr algn="ctr" defTabSz="2133600">
              <a:spcBef>
                <a:spcPct val="0"/>
              </a:spcBef>
              <a:spcAft>
                <a:spcPts val="600"/>
              </a:spcAft>
            </a:pPr>
            <a:r>
              <a:rPr lang="en-US" sz="7200" b="1" kern="1200" dirty="0">
                <a:solidFill>
                  <a:schemeClr val="lt1"/>
                </a:solidFill>
                <a:latin typeface="+mj-lt"/>
                <a:ea typeface="+mn-ea"/>
                <a:cs typeface="+mn-cs"/>
              </a:rPr>
              <a:t>3</a:t>
            </a:r>
            <a:endParaRPr lang="en-US" sz="7200" b="1" kern="1200" dirty="0">
              <a:latin typeface="+mj-lt"/>
            </a:endParaRPr>
          </a:p>
        </p:txBody>
      </p:sp>
      <p:sp>
        <p:nvSpPr>
          <p:cNvPr id="28" name="Freeform 8">
            <a:extLst>
              <a:ext uri="{FF2B5EF4-FFF2-40B4-BE49-F238E27FC236}">
                <a16:creationId xmlns:a16="http://schemas.microsoft.com/office/drawing/2014/main" id="{3EE60A5E-ED81-C6B9-D37B-647375DEC022}"/>
              </a:ext>
            </a:extLst>
          </p:cNvPr>
          <p:cNvSpPr/>
          <p:nvPr/>
        </p:nvSpPr>
        <p:spPr>
          <a:xfrm>
            <a:off x="2311210" y="5258532"/>
            <a:ext cx="596855" cy="649108"/>
          </a:xfrm>
          <a:custGeom>
            <a:avLst/>
            <a:gdLst>
              <a:gd name="connsiteX0" fmla="*/ 0 w 1361122"/>
              <a:gd name="connsiteY0" fmla="*/ 680561 h 1361122"/>
              <a:gd name="connsiteX1" fmla="*/ 680561 w 1361122"/>
              <a:gd name="connsiteY1" fmla="*/ 0 h 1361122"/>
              <a:gd name="connsiteX2" fmla="*/ 1361122 w 1361122"/>
              <a:gd name="connsiteY2" fmla="*/ 680561 h 1361122"/>
              <a:gd name="connsiteX3" fmla="*/ 680561 w 1361122"/>
              <a:gd name="connsiteY3" fmla="*/ 1361122 h 1361122"/>
              <a:gd name="connsiteX4" fmla="*/ 0 w 1361122"/>
              <a:gd name="connsiteY4" fmla="*/ 680561 h 136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122" h="1361122">
                <a:moveTo>
                  <a:pt x="0" y="680561"/>
                </a:moveTo>
                <a:cubicBezTo>
                  <a:pt x="0" y="304698"/>
                  <a:pt x="304698" y="0"/>
                  <a:pt x="680561" y="0"/>
                </a:cubicBezTo>
                <a:cubicBezTo>
                  <a:pt x="1056424" y="0"/>
                  <a:pt x="1361122" y="304698"/>
                  <a:pt x="1361122" y="680561"/>
                </a:cubicBezTo>
                <a:cubicBezTo>
                  <a:pt x="1361122" y="1056424"/>
                  <a:pt x="1056424" y="1361122"/>
                  <a:pt x="680561" y="1361122"/>
                </a:cubicBezTo>
                <a:cubicBezTo>
                  <a:pt x="304698" y="1361122"/>
                  <a:pt x="0" y="1056424"/>
                  <a:pt x="0" y="680561"/>
                </a:cubicBezTo>
                <a:close/>
              </a:path>
            </a:pathLst>
          </a:custGeom>
          <a:solidFill>
            <a:schemeClr val="tx2"/>
          </a:solidFill>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5450" tIns="212032" rIns="305450" bIns="212032" numCol="1" spcCol="1270" anchor="ctr" anchorCtr="0">
            <a:noAutofit/>
          </a:bodyPr>
          <a:lstStyle/>
          <a:p>
            <a:pPr algn="ctr" defTabSz="2133600">
              <a:spcBef>
                <a:spcPct val="0"/>
              </a:spcBef>
              <a:spcAft>
                <a:spcPts val="600"/>
              </a:spcAft>
            </a:pPr>
            <a:r>
              <a:rPr lang="en-US" sz="7200" b="1" kern="1200" dirty="0">
                <a:solidFill>
                  <a:schemeClr val="lt1"/>
                </a:solidFill>
                <a:latin typeface="+mj-lt"/>
                <a:ea typeface="+mn-ea"/>
                <a:cs typeface="+mn-cs"/>
              </a:rPr>
              <a:t>1</a:t>
            </a:r>
            <a:endParaRPr lang="en-US" sz="7200" b="1" kern="1200" dirty="0">
              <a:latin typeface="+mj-lt"/>
            </a:endParaRPr>
          </a:p>
        </p:txBody>
      </p:sp>
    </p:spTree>
    <p:extLst>
      <p:ext uri="{BB962C8B-B14F-4D97-AF65-F5344CB8AC3E}">
        <p14:creationId xmlns:p14="http://schemas.microsoft.com/office/powerpoint/2010/main" val="74319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6"/>
          <p:cNvSpPr>
            <a:spLocks noGrp="1" noChangeArrowheads="1"/>
          </p:cNvSpPr>
          <p:nvPr>
            <p:ph type="title"/>
          </p:nvPr>
        </p:nvSpPr>
        <p:spPr>
          <a:xfrm>
            <a:off x="304800" y="0"/>
            <a:ext cx="11582400" cy="914400"/>
          </a:xfrm>
        </p:spPr>
        <p:txBody>
          <a:bodyPr>
            <a:noAutofit/>
          </a:bodyPr>
          <a:lstStyle/>
          <a:p>
            <a:r>
              <a:rPr lang="en-US" dirty="0"/>
              <a:t>Overview of GASB Requirements for Pensions</a:t>
            </a:r>
          </a:p>
        </p:txBody>
      </p:sp>
      <p:sp>
        <p:nvSpPr>
          <p:cNvPr id="11269" name="Rectangle 7"/>
          <p:cNvSpPr>
            <a:spLocks noGrp="1" noChangeArrowheads="1"/>
          </p:cNvSpPr>
          <p:nvPr>
            <p:ph idx="1"/>
          </p:nvPr>
        </p:nvSpPr>
        <p:spPr>
          <a:xfrm>
            <a:off x="304253" y="1188720"/>
            <a:ext cx="11582400" cy="5212080"/>
          </a:xfrm>
        </p:spPr>
        <p:txBody>
          <a:bodyPr>
            <a:normAutofit/>
          </a:bodyPr>
          <a:lstStyle/>
          <a:p>
            <a:r>
              <a:rPr lang="en-US" dirty="0"/>
              <a:t>GASB 67 provides for accounting with respect to Plans (replaces GASB 25).</a:t>
            </a:r>
          </a:p>
          <a:p>
            <a:r>
              <a:rPr lang="en-US" dirty="0"/>
              <a:t>GASB 68 provides for financial reporting by employers (replaces GASB 27):</a:t>
            </a:r>
          </a:p>
          <a:p>
            <a:pPr lvl="1"/>
            <a:r>
              <a:rPr lang="en-US" dirty="0"/>
              <a:t>“Employers” are the entities making the contributions (e.g., State, Cities, Counties, School Districts, etc.).</a:t>
            </a:r>
          </a:p>
          <a:p>
            <a:r>
              <a:rPr lang="en-US" dirty="0"/>
              <a:t>Net Pension Liability reported on each employer’s “balance sheet” and in each Plan’s notes to the financial statements:</a:t>
            </a:r>
          </a:p>
          <a:p>
            <a:pPr lvl="1"/>
            <a:r>
              <a:rPr lang="en-US" dirty="0"/>
              <a:t>Entry age cost method now required.</a:t>
            </a:r>
          </a:p>
          <a:p>
            <a:pPr lvl="1"/>
            <a:r>
              <a:rPr lang="en-US" dirty="0"/>
              <a:t>Market value of assets are part of the equation.</a:t>
            </a:r>
          </a:p>
          <a:p>
            <a:pPr lvl="1"/>
            <a:r>
              <a:rPr lang="en-US" dirty="0"/>
              <a:t>Blended discount rate now required based on cash flows.</a:t>
            </a:r>
          </a:p>
          <a:p>
            <a:r>
              <a:rPr lang="en-US" dirty="0"/>
              <a:t>Accounting and financial reporting divorced from contribution requirements.</a:t>
            </a:r>
          </a:p>
          <a:p>
            <a:r>
              <a:rPr lang="en-US" dirty="0"/>
              <a:t>Annual pension expense (for employers) is essentially equal to Change in Net Pension Liability during the year, with deferrals of certain items.</a:t>
            </a:r>
          </a:p>
        </p:txBody>
      </p:sp>
    </p:spTree>
    <p:extLst>
      <p:ext uri="{BB962C8B-B14F-4D97-AF65-F5344CB8AC3E}">
        <p14:creationId xmlns:p14="http://schemas.microsoft.com/office/powerpoint/2010/main" val="320424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floor, room, chair&#10;&#10;Description automatically generated">
            <a:extLst>
              <a:ext uri="{FF2B5EF4-FFF2-40B4-BE49-F238E27FC236}">
                <a16:creationId xmlns:a16="http://schemas.microsoft.com/office/drawing/2014/main" id="{1B493024-BDCE-4350-94C6-2C75FCA490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Slide Number Placeholder 2" hidden="1">
            <a:extLst>
              <a:ext uri="{FF2B5EF4-FFF2-40B4-BE49-F238E27FC236}">
                <a16:creationId xmlns:a16="http://schemas.microsoft.com/office/drawing/2014/main" id="{2B0FBF95-F316-2B1C-E68B-AC965D893274}"/>
              </a:ext>
            </a:extLst>
          </p:cNvPr>
          <p:cNvSpPr>
            <a:spLocks noGrp="1"/>
          </p:cNvSpPr>
          <p:nvPr>
            <p:ph type="sldNum" sz="quarter" idx="4"/>
          </p:nvPr>
        </p:nvSpPr>
        <p:spPr/>
        <p:txBody>
          <a:bodyPr/>
          <a:lstStyle/>
          <a:p>
            <a:fld id="{C3C3236D-FB65-584A-8227-5A449D06E62A}" type="slidenum">
              <a:rPr lang="en-US" smtClean="0"/>
              <a:pPr/>
              <a:t>70</a:t>
            </a:fld>
            <a:endParaRPr lang="en-US" dirty="0"/>
          </a:p>
        </p:txBody>
      </p:sp>
      <p:sp>
        <p:nvSpPr>
          <p:cNvPr id="11" name="Rectangle: Rounded Corners 10">
            <a:extLst>
              <a:ext uri="{FF2B5EF4-FFF2-40B4-BE49-F238E27FC236}">
                <a16:creationId xmlns:a16="http://schemas.microsoft.com/office/drawing/2014/main" id="{7AF17507-1403-4FE1-BE88-8185B7999DA6}"/>
              </a:ext>
            </a:extLst>
          </p:cNvPr>
          <p:cNvSpPr/>
          <p:nvPr/>
        </p:nvSpPr>
        <p:spPr>
          <a:xfrm>
            <a:off x="295400" y="302391"/>
            <a:ext cx="6092700" cy="5869809"/>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b="1" dirty="0">
                <a:latin typeface="+mj-lt"/>
              </a:rPr>
              <a:t>MAJOR EXCEPTION – LEAVE THAT IS SPORADIC</a:t>
            </a:r>
          </a:p>
          <a:p>
            <a:pPr marL="457200" indent="-457200">
              <a:spcAft>
                <a:spcPts val="1200"/>
              </a:spcAft>
              <a:buFont typeface="Arial" panose="020B0604020202020204" pitchFamily="34" charset="0"/>
              <a:buChar char="•"/>
            </a:pPr>
            <a:r>
              <a:rPr lang="en-US" sz="2400" dirty="0">
                <a:solidFill>
                  <a:schemeClr val="bg1"/>
                </a:solidFill>
              </a:rPr>
              <a:t>Impacts small population, cannot be calculated with regularity.</a:t>
            </a:r>
          </a:p>
          <a:p>
            <a:pPr marL="457200" indent="-457200">
              <a:buFont typeface="Arial" panose="020B0604020202020204" pitchFamily="34" charset="0"/>
              <a:buChar char="•"/>
            </a:pPr>
            <a:r>
              <a:rPr lang="en-US" sz="2400" dirty="0">
                <a:solidFill>
                  <a:schemeClr val="bg1"/>
                </a:solidFill>
              </a:rPr>
              <a:t>Includes:</a:t>
            </a:r>
          </a:p>
          <a:p>
            <a:pPr marL="800100" lvl="1" indent="-342900">
              <a:buFont typeface="Arial" panose="020B0604020202020204" pitchFamily="34" charset="0"/>
              <a:buChar char="•"/>
            </a:pPr>
            <a:r>
              <a:rPr lang="en-US" sz="2000" dirty="0">
                <a:solidFill>
                  <a:schemeClr val="bg1"/>
                </a:solidFill>
              </a:rPr>
              <a:t>Parental leave</a:t>
            </a:r>
          </a:p>
          <a:p>
            <a:pPr marL="800100" lvl="1" indent="-342900">
              <a:buFont typeface="Arial" panose="020B0604020202020204" pitchFamily="34" charset="0"/>
              <a:buChar char="•"/>
            </a:pPr>
            <a:r>
              <a:rPr lang="en-US" sz="2000" dirty="0">
                <a:solidFill>
                  <a:schemeClr val="bg1"/>
                </a:solidFill>
              </a:rPr>
              <a:t>Jury Duty</a:t>
            </a:r>
          </a:p>
          <a:p>
            <a:pPr marL="800100" lvl="1" indent="-342900">
              <a:buFont typeface="Arial" panose="020B0604020202020204" pitchFamily="34" charset="0"/>
              <a:buChar char="•"/>
            </a:pPr>
            <a:r>
              <a:rPr lang="en-US" sz="2000" dirty="0">
                <a:solidFill>
                  <a:schemeClr val="bg1"/>
                </a:solidFill>
              </a:rPr>
              <a:t>Military leave</a:t>
            </a:r>
          </a:p>
          <a:p>
            <a:pPr marL="800100" lvl="1" indent="-342900">
              <a:buFont typeface="Arial" panose="020B0604020202020204" pitchFamily="34" charset="0"/>
              <a:buChar char="•"/>
            </a:pPr>
            <a:r>
              <a:rPr lang="en-US" sz="2000" dirty="0">
                <a:solidFill>
                  <a:schemeClr val="bg1"/>
                </a:solidFill>
              </a:rPr>
              <a:t>Unlimited leave</a:t>
            </a:r>
          </a:p>
          <a:p>
            <a:pPr marL="800100" lvl="1" indent="-342900">
              <a:spcAft>
                <a:spcPts val="1200"/>
              </a:spcAft>
              <a:buFont typeface="Arial" panose="020B0604020202020204" pitchFamily="34" charset="0"/>
              <a:buChar char="•"/>
            </a:pPr>
            <a:r>
              <a:rPr lang="en-US" sz="2000" dirty="0">
                <a:solidFill>
                  <a:schemeClr val="bg1"/>
                </a:solidFill>
              </a:rPr>
              <a:t>Unscheduled shutdowns (natural disasters etc.)</a:t>
            </a:r>
          </a:p>
          <a:p>
            <a:pPr marL="457200" indent="-457200">
              <a:buFont typeface="Arial" panose="020B0604020202020204" pitchFamily="34" charset="0"/>
              <a:buChar char="•"/>
            </a:pPr>
            <a:r>
              <a:rPr lang="en-US" sz="2400" dirty="0">
                <a:solidFill>
                  <a:schemeClr val="bg1"/>
                </a:solidFill>
              </a:rPr>
              <a:t>Recognize when event has occurred.</a:t>
            </a:r>
          </a:p>
        </p:txBody>
      </p:sp>
    </p:spTree>
    <p:extLst>
      <p:ext uri="{BB962C8B-B14F-4D97-AF65-F5344CB8AC3E}">
        <p14:creationId xmlns:p14="http://schemas.microsoft.com/office/powerpoint/2010/main" val="2117836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5E7C713B-AAE0-9AE4-7EA2-A7F41BB7B886}"/>
              </a:ext>
            </a:extLst>
          </p:cNvPr>
          <p:cNvSpPr>
            <a:spLocks noGrp="1"/>
          </p:cNvSpPr>
          <p:nvPr>
            <p:ph type="title"/>
          </p:nvPr>
        </p:nvSpPr>
        <p:spPr>
          <a:xfrm>
            <a:off x="304800" y="0"/>
            <a:ext cx="11582400" cy="914400"/>
          </a:xfrm>
        </p:spPr>
        <p:txBody>
          <a:bodyPr anchor="b">
            <a:normAutofit/>
          </a:bodyPr>
          <a:lstStyle/>
          <a:p>
            <a:r>
              <a:rPr lang="en-US" dirty="0"/>
              <a:t>Other Elements of GASB-101</a:t>
            </a:r>
          </a:p>
        </p:txBody>
      </p:sp>
      <p:graphicFrame>
        <p:nvGraphicFramePr>
          <p:cNvPr id="47" name="Content Placeholder 44">
            <a:extLst>
              <a:ext uri="{FF2B5EF4-FFF2-40B4-BE49-F238E27FC236}">
                <a16:creationId xmlns:a16="http://schemas.microsoft.com/office/drawing/2014/main" id="{EF006BF7-409A-48A9-86B5-E2F9651B1200}"/>
              </a:ext>
            </a:extLst>
          </p:cNvPr>
          <p:cNvGraphicFramePr>
            <a:graphicFrameLocks noGrp="1"/>
          </p:cNvGraphicFramePr>
          <p:nvPr>
            <p:ph idx="18"/>
            <p:extLst>
              <p:ext uri="{D42A27DB-BD31-4B8C-83A1-F6EECF244321}">
                <p14:modId xmlns:p14="http://schemas.microsoft.com/office/powerpoint/2010/main" val="3335972736"/>
              </p:ext>
            </p:extLst>
          </p:nvPr>
        </p:nvGraphicFramePr>
        <p:xfrm>
          <a:off x="304800" y="1023620"/>
          <a:ext cx="11582400" cy="441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632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BD4532-D1CD-4F25-B45C-4F895C5E6A6B}"/>
              </a:ext>
            </a:extLst>
          </p:cNvPr>
          <p:cNvSpPr/>
          <p:nvPr/>
        </p:nvSpPr>
        <p:spPr>
          <a:xfrm>
            <a:off x="0" y="0"/>
            <a:ext cx="565912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E9D8234-0E47-4152-B2FA-E0937D4E8A75}"/>
              </a:ext>
            </a:extLst>
          </p:cNvPr>
          <p:cNvSpPr>
            <a:spLocks noGrp="1"/>
          </p:cNvSpPr>
          <p:nvPr>
            <p:ph type="title"/>
          </p:nvPr>
        </p:nvSpPr>
        <p:spPr>
          <a:xfrm>
            <a:off x="0" y="279400"/>
            <a:ext cx="5659120" cy="1366520"/>
          </a:xfrm>
        </p:spPr>
        <p:txBody>
          <a:bodyPr>
            <a:normAutofit/>
          </a:bodyPr>
          <a:lstStyle/>
          <a:p>
            <a:pPr algn="ctr"/>
            <a:r>
              <a:rPr lang="en-US">
                <a:solidFill>
                  <a:schemeClr val="bg1"/>
                </a:solidFill>
              </a:rPr>
              <a:t>What are the disclosure requirements?</a:t>
            </a:r>
          </a:p>
        </p:txBody>
      </p:sp>
      <p:sp>
        <p:nvSpPr>
          <p:cNvPr id="9" name="Content Placeholder 8">
            <a:extLst>
              <a:ext uri="{FF2B5EF4-FFF2-40B4-BE49-F238E27FC236}">
                <a16:creationId xmlns:a16="http://schemas.microsoft.com/office/drawing/2014/main" id="{D1B8A182-A0FD-4900-BE24-42D2FFB61F83}"/>
              </a:ext>
            </a:extLst>
          </p:cNvPr>
          <p:cNvSpPr>
            <a:spLocks noGrp="1"/>
          </p:cNvSpPr>
          <p:nvPr>
            <p:ph idx="1"/>
          </p:nvPr>
        </p:nvSpPr>
        <p:spPr>
          <a:xfrm>
            <a:off x="274047" y="1722120"/>
            <a:ext cx="5111027" cy="4805680"/>
          </a:xfrm>
        </p:spPr>
        <p:txBody>
          <a:bodyPr>
            <a:normAutofit/>
          </a:bodyPr>
          <a:lstStyle/>
          <a:p>
            <a:pPr>
              <a:lnSpc>
                <a:spcPct val="100000"/>
              </a:lnSpc>
              <a:spcAft>
                <a:spcPts val="1200"/>
              </a:spcAft>
            </a:pPr>
            <a:r>
              <a:rPr lang="en-US" sz="2400">
                <a:solidFill>
                  <a:schemeClr val="bg1"/>
                </a:solidFill>
              </a:rPr>
              <a:t>LONG-TERM LIABILITY FOOTNOTE:</a:t>
            </a:r>
          </a:p>
          <a:p>
            <a:pPr lvl="1">
              <a:lnSpc>
                <a:spcPct val="100000"/>
              </a:lnSpc>
              <a:spcAft>
                <a:spcPts val="1200"/>
              </a:spcAft>
            </a:pPr>
            <a:r>
              <a:rPr lang="en-US">
                <a:solidFill>
                  <a:schemeClr val="bg1"/>
                </a:solidFill>
              </a:rPr>
              <a:t>Beginning and ending balances of compensated absences at year-end.</a:t>
            </a:r>
          </a:p>
          <a:p>
            <a:pPr lvl="1">
              <a:lnSpc>
                <a:spcPct val="100000"/>
              </a:lnSpc>
              <a:spcAft>
                <a:spcPts val="1200"/>
              </a:spcAft>
            </a:pPr>
            <a:r>
              <a:rPr lang="en-US">
                <a:solidFill>
                  <a:schemeClr val="bg1"/>
                </a:solidFill>
              </a:rPr>
              <a:t>Changes in the liability as either (1) separate increases and decreases or (2) the net increase or decrease as long as it is disclosed as “net”.</a:t>
            </a:r>
          </a:p>
          <a:p>
            <a:pPr lvl="1">
              <a:lnSpc>
                <a:spcPct val="100000"/>
              </a:lnSpc>
              <a:spcAft>
                <a:spcPts val="1200"/>
              </a:spcAft>
            </a:pPr>
            <a:r>
              <a:rPr lang="en-US">
                <a:solidFill>
                  <a:schemeClr val="bg1"/>
                </a:solidFill>
              </a:rPr>
              <a:t>The portion of the ending balance due within one year.</a:t>
            </a:r>
          </a:p>
          <a:p>
            <a:pPr>
              <a:lnSpc>
                <a:spcPct val="100000"/>
              </a:lnSpc>
              <a:spcAft>
                <a:spcPts val="1200"/>
              </a:spcAft>
            </a:pPr>
            <a:r>
              <a:rPr lang="en-US" sz="2400">
                <a:solidFill>
                  <a:schemeClr val="bg1"/>
                </a:solidFill>
              </a:rPr>
              <a:t>Disclosure of which funds will be used to liquidate the compensated absence is NO LONGER required.</a:t>
            </a:r>
          </a:p>
        </p:txBody>
      </p:sp>
      <p:pic>
        <p:nvPicPr>
          <p:cNvPr id="12" name="Picture 11" descr="Stressed employee at office">
            <a:extLst>
              <a:ext uri="{FF2B5EF4-FFF2-40B4-BE49-F238E27FC236}">
                <a16:creationId xmlns:a16="http://schemas.microsoft.com/office/drawing/2014/main" id="{249A0690-355D-42F4-BE86-75ABB26A48B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59120" y="0"/>
            <a:ext cx="6532880" cy="6858000"/>
          </a:xfrm>
          <a:prstGeom prst="rect">
            <a:avLst/>
          </a:prstGeom>
        </p:spPr>
      </p:pic>
    </p:spTree>
    <p:extLst>
      <p:ext uri="{BB962C8B-B14F-4D97-AF65-F5344CB8AC3E}">
        <p14:creationId xmlns:p14="http://schemas.microsoft.com/office/powerpoint/2010/main" val="2172303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DDBB83-C24D-4CC5-980B-6F4E65041954}"/>
              </a:ext>
            </a:extLst>
          </p:cNvPr>
          <p:cNvSpPr/>
          <p:nvPr/>
        </p:nvSpPr>
        <p:spPr>
          <a:xfrm>
            <a:off x="9994900" y="5448300"/>
            <a:ext cx="2044700" cy="1282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A37B5-7DE5-C451-69E5-71B3BC70CDE9}"/>
              </a:ext>
            </a:extLst>
          </p:cNvPr>
          <p:cNvSpPr>
            <a:spLocks noGrp="1"/>
          </p:cNvSpPr>
          <p:nvPr>
            <p:ph type="title"/>
          </p:nvPr>
        </p:nvSpPr>
        <p:spPr/>
        <p:txBody>
          <a:bodyPr anchor="b">
            <a:normAutofit/>
          </a:bodyPr>
          <a:lstStyle/>
          <a:p>
            <a:r>
              <a:rPr lang="en-US" dirty="0"/>
              <a:t>FAQs</a:t>
            </a:r>
          </a:p>
        </p:txBody>
      </p:sp>
      <p:graphicFrame>
        <p:nvGraphicFramePr>
          <p:cNvPr id="6" name="Content Placeholder 2">
            <a:extLst>
              <a:ext uri="{FF2B5EF4-FFF2-40B4-BE49-F238E27FC236}">
                <a16:creationId xmlns:a16="http://schemas.microsoft.com/office/drawing/2014/main" id="{0F4801D1-5922-746E-5380-8747B52CB984}"/>
              </a:ext>
            </a:extLst>
          </p:cNvPr>
          <p:cNvGraphicFramePr>
            <a:graphicFrameLocks noGrp="1"/>
          </p:cNvGraphicFramePr>
          <p:nvPr>
            <p:ph idx="1"/>
            <p:extLst>
              <p:ext uri="{D42A27DB-BD31-4B8C-83A1-F6EECF244321}">
                <p14:modId xmlns:p14="http://schemas.microsoft.com/office/powerpoint/2010/main" val="1532383268"/>
              </p:ext>
            </p:extLst>
          </p:nvPr>
        </p:nvGraphicFramePr>
        <p:xfrm>
          <a:off x="304800" y="1189038"/>
          <a:ext cx="115824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258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167C4D-26BF-66CE-C833-402B45E17E60}"/>
              </a:ext>
            </a:extLst>
          </p:cNvPr>
          <p:cNvSpPr/>
          <p:nvPr/>
        </p:nvSpPr>
        <p:spPr>
          <a:xfrm>
            <a:off x="9994900" y="5448300"/>
            <a:ext cx="2044700" cy="1282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A37B5-7DE5-C451-69E5-71B3BC70CDE9}"/>
              </a:ext>
            </a:extLst>
          </p:cNvPr>
          <p:cNvSpPr>
            <a:spLocks noGrp="1"/>
          </p:cNvSpPr>
          <p:nvPr>
            <p:ph type="title"/>
          </p:nvPr>
        </p:nvSpPr>
        <p:spPr/>
        <p:txBody>
          <a:bodyPr anchor="b">
            <a:normAutofit/>
          </a:bodyPr>
          <a:lstStyle/>
          <a:p>
            <a:r>
              <a:rPr lang="en-US" dirty="0"/>
              <a:t>FAQs</a:t>
            </a:r>
          </a:p>
        </p:txBody>
      </p:sp>
      <p:graphicFrame>
        <p:nvGraphicFramePr>
          <p:cNvPr id="6" name="Content Placeholder 2">
            <a:extLst>
              <a:ext uri="{FF2B5EF4-FFF2-40B4-BE49-F238E27FC236}">
                <a16:creationId xmlns:a16="http://schemas.microsoft.com/office/drawing/2014/main" id="{0F4801D1-5922-746E-5380-8747B52CB984}"/>
              </a:ext>
            </a:extLst>
          </p:cNvPr>
          <p:cNvGraphicFramePr>
            <a:graphicFrameLocks noGrp="1"/>
          </p:cNvGraphicFramePr>
          <p:nvPr>
            <p:ph idx="1"/>
            <p:extLst>
              <p:ext uri="{D42A27DB-BD31-4B8C-83A1-F6EECF244321}">
                <p14:modId xmlns:p14="http://schemas.microsoft.com/office/powerpoint/2010/main" val="4281919721"/>
              </p:ext>
            </p:extLst>
          </p:nvPr>
        </p:nvGraphicFramePr>
        <p:xfrm>
          <a:off x="304800" y="1189038"/>
          <a:ext cx="115824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1817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0BDC773-5801-3347-18D6-B644705C5CB8}"/>
              </a:ext>
            </a:extLst>
          </p:cNvPr>
          <p:cNvSpPr>
            <a:spLocks noGrp="1"/>
          </p:cNvSpPr>
          <p:nvPr>
            <p:ph type="title"/>
          </p:nvPr>
        </p:nvSpPr>
        <p:spPr/>
        <p:txBody>
          <a:bodyPr>
            <a:normAutofit/>
          </a:bodyPr>
          <a:lstStyle/>
          <a:p>
            <a:pPr algn="ctr"/>
            <a:r>
              <a:rPr lang="en-US" sz="5400" dirty="0"/>
              <a:t>Cheat Sheet for You</a:t>
            </a:r>
          </a:p>
        </p:txBody>
      </p:sp>
      <p:graphicFrame>
        <p:nvGraphicFramePr>
          <p:cNvPr id="8" name="Table 8">
            <a:extLst>
              <a:ext uri="{FF2B5EF4-FFF2-40B4-BE49-F238E27FC236}">
                <a16:creationId xmlns:a16="http://schemas.microsoft.com/office/drawing/2014/main" id="{8DA2B39F-F093-5B0F-C743-8FFEE4D5D5DB}"/>
              </a:ext>
            </a:extLst>
          </p:cNvPr>
          <p:cNvGraphicFramePr>
            <a:graphicFrameLocks noGrp="1"/>
          </p:cNvGraphicFramePr>
          <p:nvPr>
            <p:ph idx="1"/>
            <p:extLst>
              <p:ext uri="{D42A27DB-BD31-4B8C-83A1-F6EECF244321}">
                <p14:modId xmlns:p14="http://schemas.microsoft.com/office/powerpoint/2010/main" val="561201580"/>
              </p:ext>
            </p:extLst>
          </p:nvPr>
        </p:nvGraphicFramePr>
        <p:xfrm>
          <a:off x="304800" y="1189039"/>
          <a:ext cx="11582399" cy="4487863"/>
        </p:xfrm>
        <a:graphic>
          <a:graphicData uri="http://schemas.openxmlformats.org/drawingml/2006/table">
            <a:tbl>
              <a:tblPr firstRow="1" bandRow="1">
                <a:tableStyleId>{5C22544A-7EE6-4342-B048-85BDC9FD1C3A}</a:tableStyleId>
              </a:tblPr>
              <a:tblGrid>
                <a:gridCol w="5726457">
                  <a:extLst>
                    <a:ext uri="{9D8B030D-6E8A-4147-A177-3AD203B41FA5}">
                      <a16:colId xmlns:a16="http://schemas.microsoft.com/office/drawing/2014/main" val="4220250184"/>
                    </a:ext>
                  </a:extLst>
                </a:gridCol>
                <a:gridCol w="5855942">
                  <a:extLst>
                    <a:ext uri="{9D8B030D-6E8A-4147-A177-3AD203B41FA5}">
                      <a16:colId xmlns:a16="http://schemas.microsoft.com/office/drawing/2014/main" val="3515483756"/>
                    </a:ext>
                  </a:extLst>
                </a:gridCol>
              </a:tblGrid>
              <a:tr h="1166844">
                <a:tc>
                  <a:txBody>
                    <a:bodyPr/>
                    <a:lstStyle/>
                    <a:p>
                      <a:pPr algn="ctr"/>
                      <a:r>
                        <a:rPr lang="en-US" sz="2000" dirty="0"/>
                        <a:t>When to Recognize Unused Leave Liability and Salary Related Payments for Compensated Absences?</a:t>
                      </a:r>
                    </a:p>
                  </a:txBody>
                  <a:tcPr marL="122670" marR="122670" marT="61335" marB="61335" anchor="ctr">
                    <a:solidFill>
                      <a:schemeClr val="tx2"/>
                    </a:solidFill>
                  </a:tcPr>
                </a:tc>
                <a:tc>
                  <a:txBody>
                    <a:bodyPr/>
                    <a:lstStyle/>
                    <a:p>
                      <a:pPr algn="ctr"/>
                      <a:r>
                        <a:rPr lang="en-US" sz="2000" dirty="0"/>
                        <a:t>… For Which Types of Leave?</a:t>
                      </a:r>
                    </a:p>
                  </a:txBody>
                  <a:tcPr marL="122670" marR="122670" marT="61335" marB="61335" anchor="ctr">
                    <a:solidFill>
                      <a:schemeClr val="tx2"/>
                    </a:solidFill>
                  </a:tcPr>
                </a:tc>
                <a:extLst>
                  <a:ext uri="{0D108BD9-81ED-4DB2-BD59-A6C34878D82A}">
                    <a16:rowId xmlns:a16="http://schemas.microsoft.com/office/drawing/2014/main" val="878254148"/>
                  </a:ext>
                </a:extLst>
              </a:tr>
              <a:tr h="1166844">
                <a:tc>
                  <a:txBody>
                    <a:bodyPr/>
                    <a:lstStyle/>
                    <a:p>
                      <a:r>
                        <a:rPr lang="en-US" sz="2000" b="1" dirty="0">
                          <a:solidFill>
                            <a:schemeClr val="tx2"/>
                          </a:solidFill>
                        </a:rPr>
                        <a:t>When the leave is EARNED (Accumulates for services already rendered).</a:t>
                      </a:r>
                    </a:p>
                  </a:txBody>
                  <a:tcPr marL="122670" marR="122670" marT="61335" marB="61335" anchor="ctr"/>
                </a:tc>
                <a:tc>
                  <a:txBody>
                    <a:bodyPr/>
                    <a:lstStyle/>
                    <a:p>
                      <a:r>
                        <a:rPr lang="en-US" sz="2000" dirty="0">
                          <a:solidFill>
                            <a:schemeClr val="tx2"/>
                          </a:solidFill>
                        </a:rPr>
                        <a:t>If more likely than not to be paid </a:t>
                      </a:r>
                      <a:r>
                        <a:rPr lang="en-US" sz="2000" i="1" dirty="0">
                          <a:solidFill>
                            <a:schemeClr val="tx2"/>
                          </a:solidFill>
                        </a:rPr>
                        <a:t>unless settled to a pension / OPEB plan.</a:t>
                      </a:r>
                    </a:p>
                  </a:txBody>
                  <a:tcPr marL="122670" marR="122670" marT="61335" marB="61335" anchor="ctr"/>
                </a:tc>
                <a:extLst>
                  <a:ext uri="{0D108BD9-81ED-4DB2-BD59-A6C34878D82A}">
                    <a16:rowId xmlns:a16="http://schemas.microsoft.com/office/drawing/2014/main" val="1404588968"/>
                  </a:ext>
                </a:extLst>
              </a:tr>
              <a:tr h="493665">
                <a:tc>
                  <a:txBody>
                    <a:bodyPr/>
                    <a:lstStyle/>
                    <a:p>
                      <a:r>
                        <a:rPr lang="en-US" sz="2000" b="1" dirty="0">
                          <a:solidFill>
                            <a:srgbClr val="FF0000"/>
                          </a:solidFill>
                        </a:rPr>
                        <a:t>Do NOT recognize</a:t>
                      </a:r>
                    </a:p>
                  </a:txBody>
                  <a:tcPr marL="122670" marR="122670" marT="61335" marB="61335" anchor="ctr"/>
                </a:tc>
                <a:tc>
                  <a:txBody>
                    <a:bodyPr/>
                    <a:lstStyle/>
                    <a:p>
                      <a:r>
                        <a:rPr lang="en-US" sz="2000" dirty="0">
                          <a:solidFill>
                            <a:schemeClr val="tx2"/>
                          </a:solidFill>
                        </a:rPr>
                        <a:t>Leave settled to a pension / OPEB plan.</a:t>
                      </a:r>
                    </a:p>
                  </a:txBody>
                  <a:tcPr marL="122670" marR="122670" marT="61335" marB="61335" anchor="ctr"/>
                </a:tc>
                <a:extLst>
                  <a:ext uri="{0D108BD9-81ED-4DB2-BD59-A6C34878D82A}">
                    <a16:rowId xmlns:a16="http://schemas.microsoft.com/office/drawing/2014/main" val="1156706117"/>
                  </a:ext>
                </a:extLst>
              </a:tr>
              <a:tr h="830255">
                <a:tc>
                  <a:txBody>
                    <a:bodyPr/>
                    <a:lstStyle/>
                    <a:p>
                      <a:r>
                        <a:rPr lang="en-US" sz="4000" b="1" dirty="0">
                          <a:solidFill>
                            <a:srgbClr val="00B050"/>
                          </a:solidFill>
                        </a:rPr>
                        <a:t>When leave starts</a:t>
                      </a:r>
                    </a:p>
                  </a:txBody>
                  <a:tcPr marL="122670" marR="122670" marT="61335" marB="61335" anchor="ctr"/>
                </a:tc>
                <a:tc>
                  <a:txBody>
                    <a:bodyPr/>
                    <a:lstStyle/>
                    <a:p>
                      <a:r>
                        <a:rPr lang="en-US" sz="2000" dirty="0">
                          <a:solidFill>
                            <a:schemeClr val="tx2"/>
                          </a:solidFill>
                        </a:rPr>
                        <a:t>Military leave, jury duty, FMLA but not sick or unrestricted sabbatical leave.</a:t>
                      </a:r>
                    </a:p>
                  </a:txBody>
                  <a:tcPr marL="122670" marR="122670" marT="61335" marB="61335" anchor="ctr"/>
                </a:tc>
                <a:extLst>
                  <a:ext uri="{0D108BD9-81ED-4DB2-BD59-A6C34878D82A}">
                    <a16:rowId xmlns:a16="http://schemas.microsoft.com/office/drawing/2014/main" val="1876138055"/>
                  </a:ext>
                </a:extLst>
              </a:tr>
              <a:tr h="830255">
                <a:tc>
                  <a:txBody>
                    <a:bodyPr/>
                    <a:lstStyle/>
                    <a:p>
                      <a:r>
                        <a:rPr lang="en-US" sz="4000" b="1" dirty="0">
                          <a:solidFill>
                            <a:srgbClr val="00B050"/>
                          </a:solidFill>
                        </a:rPr>
                        <a:t>When leave is taken</a:t>
                      </a:r>
                    </a:p>
                  </a:txBody>
                  <a:tcPr marL="122670" marR="122670" marT="61335" marB="61335" anchor="ctr"/>
                </a:tc>
                <a:tc>
                  <a:txBody>
                    <a:bodyPr/>
                    <a:lstStyle/>
                    <a:p>
                      <a:r>
                        <a:rPr lang="en-US" sz="2000" dirty="0">
                          <a:solidFill>
                            <a:schemeClr val="tx2"/>
                          </a:solidFill>
                        </a:rPr>
                        <a:t>Unlimited leave and holidays (even if holidays float).</a:t>
                      </a:r>
                    </a:p>
                  </a:txBody>
                  <a:tcPr marL="122670" marR="122670" marT="61335" marB="61335" anchor="ctr"/>
                </a:tc>
                <a:extLst>
                  <a:ext uri="{0D108BD9-81ED-4DB2-BD59-A6C34878D82A}">
                    <a16:rowId xmlns:a16="http://schemas.microsoft.com/office/drawing/2014/main" val="4057802818"/>
                  </a:ext>
                </a:extLst>
              </a:tr>
            </a:tbl>
          </a:graphicData>
        </a:graphic>
      </p:graphicFrame>
      <p:sp>
        <p:nvSpPr>
          <p:cNvPr id="4" name="Slide Number Placeholder 3" hidden="1">
            <a:extLst>
              <a:ext uri="{FF2B5EF4-FFF2-40B4-BE49-F238E27FC236}">
                <a16:creationId xmlns:a16="http://schemas.microsoft.com/office/drawing/2014/main" id="{F232169F-AD23-787C-C267-CBDD31BAAB5E}"/>
              </a:ext>
            </a:extLst>
          </p:cNvPr>
          <p:cNvSpPr>
            <a:spLocks noGrp="1"/>
          </p:cNvSpPr>
          <p:nvPr>
            <p:ph type="sldNum" sz="quarter" idx="4"/>
          </p:nvPr>
        </p:nvSpPr>
        <p:spPr>
          <a:xfrm>
            <a:off x="10972800" y="6629400"/>
            <a:ext cx="914400" cy="182880"/>
          </a:xfrm>
        </p:spPr>
        <p:txBody>
          <a:bodyPr anchor="ctr">
            <a:normAutofit fontScale="77500" lnSpcReduction="20000"/>
          </a:bodyPr>
          <a:lstStyle/>
          <a:p>
            <a:fld id="{18CF7050-A8E5-428C-81D9-F84418705036}" type="slidenum">
              <a:rPr lang="en-US" smtClean="0"/>
              <a:pPr/>
              <a:t>75</a:t>
            </a:fld>
            <a:endParaRPr lang="en-US" dirty="0"/>
          </a:p>
        </p:txBody>
      </p:sp>
    </p:spTree>
    <p:extLst>
      <p:ext uri="{BB962C8B-B14F-4D97-AF65-F5344CB8AC3E}">
        <p14:creationId xmlns:p14="http://schemas.microsoft.com/office/powerpoint/2010/main" val="30554638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F5E-FDA7-D3CD-7C67-BA321CD83632}"/>
              </a:ext>
            </a:extLst>
          </p:cNvPr>
          <p:cNvSpPr>
            <a:spLocks noGrp="1"/>
          </p:cNvSpPr>
          <p:nvPr>
            <p:ph type="title"/>
          </p:nvPr>
        </p:nvSpPr>
        <p:spPr>
          <a:xfrm>
            <a:off x="304796" y="240541"/>
            <a:ext cx="7863840" cy="711200"/>
          </a:xfrm>
        </p:spPr>
        <p:txBody>
          <a:bodyPr anchor="b">
            <a:normAutofit/>
          </a:bodyPr>
          <a:lstStyle/>
          <a:p>
            <a:r>
              <a:rPr lang="en-US" dirty="0"/>
              <a:t>Keys to Success in Implementing GASB-101</a:t>
            </a:r>
          </a:p>
        </p:txBody>
      </p:sp>
      <p:sp>
        <p:nvSpPr>
          <p:cNvPr id="16" name="Text Placeholder 3">
            <a:extLst>
              <a:ext uri="{FF2B5EF4-FFF2-40B4-BE49-F238E27FC236}">
                <a16:creationId xmlns:a16="http://schemas.microsoft.com/office/drawing/2014/main" id="{30A85BBA-FD77-2A6B-DC47-0D2A5BD24B7B}"/>
              </a:ext>
            </a:extLst>
          </p:cNvPr>
          <p:cNvSpPr>
            <a:spLocks noGrp="1"/>
          </p:cNvSpPr>
          <p:nvPr>
            <p:ph idx="1"/>
          </p:nvPr>
        </p:nvSpPr>
        <p:spPr>
          <a:xfrm>
            <a:off x="304796" y="951741"/>
            <a:ext cx="8115304" cy="5587999"/>
          </a:xfrm>
        </p:spPr>
        <p:txBody>
          <a:bodyPr>
            <a:normAutofit/>
          </a:bodyPr>
          <a:lstStyle/>
          <a:p>
            <a:pPr marL="497839" indent="-457200">
              <a:lnSpc>
                <a:spcPct val="110000"/>
              </a:lnSpc>
              <a:spcAft>
                <a:spcPts val="600"/>
              </a:spcAft>
              <a:buFont typeface="+mj-lt"/>
              <a:buAutoNum type="arabicPeriod"/>
            </a:pPr>
            <a:r>
              <a:rPr lang="en-US" sz="2000" dirty="0"/>
              <a:t>Gather existing policies and procedures relating to compensated absences.</a:t>
            </a:r>
          </a:p>
          <a:p>
            <a:pPr marL="497839" indent="-457200">
              <a:lnSpc>
                <a:spcPct val="110000"/>
              </a:lnSpc>
              <a:spcAft>
                <a:spcPts val="600"/>
              </a:spcAft>
              <a:buFont typeface="+mj-lt"/>
              <a:buAutoNum type="arabicPeriod"/>
            </a:pPr>
            <a:r>
              <a:rPr lang="en-US" sz="2000" dirty="0"/>
              <a:t>Align policies and procedures to current contracts, laws, regulations, ordinances.</a:t>
            </a:r>
          </a:p>
          <a:p>
            <a:pPr marL="497839" indent="-457200">
              <a:lnSpc>
                <a:spcPct val="110000"/>
              </a:lnSpc>
              <a:spcAft>
                <a:spcPts val="600"/>
              </a:spcAft>
              <a:buFont typeface="+mj-lt"/>
              <a:buAutoNum type="arabicPeriod"/>
            </a:pPr>
            <a:r>
              <a:rPr lang="en-US" sz="2000" dirty="0"/>
              <a:t>Fill data gaps to make key decisions:</a:t>
            </a:r>
          </a:p>
          <a:p>
            <a:pPr marL="883909" lvl="1" indent="-457200">
              <a:lnSpc>
                <a:spcPct val="110000"/>
              </a:lnSpc>
              <a:spcAft>
                <a:spcPts val="600"/>
              </a:spcAft>
              <a:buFont typeface="Arial" panose="020B0604020202020204" pitchFamily="34" charset="0"/>
              <a:buChar char="•"/>
            </a:pPr>
            <a:r>
              <a:rPr lang="en-US" sz="1800" dirty="0">
                <a:solidFill>
                  <a:schemeClr val="tx2"/>
                </a:solidFill>
              </a:rPr>
              <a:t>More likely than not policy determination.</a:t>
            </a:r>
          </a:p>
          <a:p>
            <a:pPr marL="883909" lvl="1" indent="-457200">
              <a:lnSpc>
                <a:spcPct val="110000"/>
              </a:lnSpc>
              <a:spcAft>
                <a:spcPts val="600"/>
              </a:spcAft>
              <a:buFont typeface="Arial" panose="020B0604020202020204" pitchFamily="34" charset="0"/>
              <a:buChar char="•"/>
            </a:pPr>
            <a:r>
              <a:rPr lang="en-US" sz="1800" dirty="0">
                <a:solidFill>
                  <a:schemeClr val="tx2"/>
                </a:solidFill>
              </a:rPr>
              <a:t>Rate of pay for sick leave pools.</a:t>
            </a:r>
          </a:p>
          <a:p>
            <a:pPr marL="497839" indent="-457200">
              <a:lnSpc>
                <a:spcPct val="110000"/>
              </a:lnSpc>
              <a:spcAft>
                <a:spcPts val="600"/>
              </a:spcAft>
              <a:buFont typeface="+mj-lt"/>
              <a:buAutoNum type="arabicPeriod"/>
            </a:pPr>
            <a:r>
              <a:rPr lang="en-US" sz="2000" dirty="0"/>
              <a:t>For large employee bases, </a:t>
            </a:r>
            <a:r>
              <a:rPr lang="en-US" sz="2000" i="1" dirty="0"/>
              <a:t>consider </a:t>
            </a:r>
            <a:r>
              <a:rPr lang="en-US" sz="2000" dirty="0"/>
              <a:t>(not required) for year of implementation: </a:t>
            </a:r>
          </a:p>
          <a:p>
            <a:pPr marL="883909" lvl="1" indent="-457200">
              <a:lnSpc>
                <a:spcPct val="110000"/>
              </a:lnSpc>
              <a:spcAft>
                <a:spcPts val="600"/>
              </a:spcAft>
              <a:buFont typeface="Arial" panose="020B0604020202020204" pitchFamily="34" charset="0"/>
              <a:buChar char="•"/>
            </a:pPr>
            <a:r>
              <a:rPr lang="en-US" sz="1800" dirty="0">
                <a:solidFill>
                  <a:schemeClr val="tx2"/>
                </a:solidFill>
              </a:rPr>
              <a:t>Actuary;</a:t>
            </a:r>
          </a:p>
          <a:p>
            <a:pPr marL="883909" lvl="1" indent="-457200">
              <a:lnSpc>
                <a:spcPct val="110000"/>
              </a:lnSpc>
              <a:spcAft>
                <a:spcPts val="600"/>
              </a:spcAft>
              <a:buFont typeface="Arial" panose="020B0604020202020204" pitchFamily="34" charset="0"/>
              <a:buChar char="•"/>
            </a:pPr>
            <a:r>
              <a:rPr lang="en-US" sz="1800" dirty="0">
                <a:solidFill>
                  <a:schemeClr val="tx2"/>
                </a:solidFill>
              </a:rPr>
              <a:t>Data analytics contractor; or</a:t>
            </a:r>
          </a:p>
          <a:p>
            <a:pPr marL="883909" lvl="1" indent="-457200">
              <a:lnSpc>
                <a:spcPct val="110000"/>
              </a:lnSpc>
              <a:spcAft>
                <a:spcPts val="600"/>
              </a:spcAft>
              <a:buFont typeface="Arial" panose="020B0604020202020204" pitchFamily="34" charset="0"/>
              <a:buChar char="•"/>
            </a:pPr>
            <a:r>
              <a:rPr lang="en-US" sz="1800" dirty="0">
                <a:solidFill>
                  <a:schemeClr val="tx2"/>
                </a:solidFill>
              </a:rPr>
              <a:t>Both.</a:t>
            </a:r>
          </a:p>
          <a:p>
            <a:pPr marL="497839" indent="-457200">
              <a:lnSpc>
                <a:spcPct val="110000"/>
              </a:lnSpc>
              <a:spcAft>
                <a:spcPts val="600"/>
              </a:spcAft>
              <a:buFont typeface="+mj-lt"/>
              <a:buAutoNum type="arabicPeriod"/>
            </a:pPr>
            <a:r>
              <a:rPr lang="en-US" sz="2000" dirty="0"/>
              <a:t>Document exceptions.</a:t>
            </a:r>
          </a:p>
          <a:p>
            <a:pPr marL="497839" indent="-457200">
              <a:lnSpc>
                <a:spcPct val="110000"/>
              </a:lnSpc>
              <a:spcAft>
                <a:spcPts val="600"/>
              </a:spcAft>
              <a:buFont typeface="+mj-lt"/>
              <a:buAutoNum type="arabicPeriod"/>
            </a:pPr>
            <a:r>
              <a:rPr lang="en-US" sz="2000" dirty="0"/>
              <a:t>Recognize liability.</a:t>
            </a:r>
          </a:p>
          <a:p>
            <a:pPr marL="497839" indent="-457200">
              <a:lnSpc>
                <a:spcPct val="110000"/>
              </a:lnSpc>
              <a:spcAft>
                <a:spcPts val="600"/>
              </a:spcAft>
              <a:buFont typeface="+mj-lt"/>
              <a:buAutoNum type="arabicPeriod"/>
            </a:pPr>
            <a:r>
              <a:rPr lang="en-US" sz="2000" dirty="0"/>
              <a:t>Draft note disclosure.</a:t>
            </a:r>
          </a:p>
        </p:txBody>
      </p:sp>
      <p:pic>
        <p:nvPicPr>
          <p:cNvPr id="5" name="Content Placeholder 4" descr="Person in resort">
            <a:extLst>
              <a:ext uri="{FF2B5EF4-FFF2-40B4-BE49-F238E27FC236}">
                <a16:creationId xmlns:a16="http://schemas.microsoft.com/office/drawing/2014/main" id="{EC256767-1770-CE3E-E6F7-0535168B95AC}"/>
              </a:ext>
            </a:extLst>
          </p:cNvPr>
          <p:cNvPicPr>
            <a:picLocks noGrp="1" noChangeAspect="1"/>
          </p:cNvPicPr>
          <p:nvPr>
            <p:ph idx="10"/>
          </p:nvPr>
        </p:nvPicPr>
        <p:blipFill rotWithShape="1">
          <a:blip r:embed="rId2" cstate="screen">
            <a:extLst>
              <a:ext uri="{28A0092B-C50C-407E-A947-70E740481C1C}">
                <a14:useLocalDpi xmlns:a14="http://schemas.microsoft.com/office/drawing/2010/main"/>
              </a:ext>
            </a:extLst>
          </a:blip>
          <a:srcRect b="-1"/>
          <a:stretch/>
        </p:blipFill>
        <p:spPr>
          <a:xfrm>
            <a:off x="8839200" y="1920241"/>
            <a:ext cx="3048000" cy="3651000"/>
          </a:xfrm>
          <a:prstGeom prst="roundRect">
            <a:avLst/>
          </a:prstGeom>
          <a:noFill/>
          <a:ln w="38100">
            <a:solidFill>
              <a:schemeClr val="bg1"/>
            </a:solidFill>
          </a:ln>
        </p:spPr>
      </p:pic>
      <p:sp>
        <p:nvSpPr>
          <p:cNvPr id="3" name="Slide Number Placeholder 2" hidden="1">
            <a:extLst>
              <a:ext uri="{FF2B5EF4-FFF2-40B4-BE49-F238E27FC236}">
                <a16:creationId xmlns:a16="http://schemas.microsoft.com/office/drawing/2014/main" id="{C6A37B6F-1062-7AD7-3601-DFBD2FB3A04A}"/>
              </a:ext>
            </a:extLst>
          </p:cNvPr>
          <p:cNvSpPr>
            <a:spLocks noGrp="1"/>
          </p:cNvSpPr>
          <p:nvPr>
            <p:ph type="sldNum" sz="quarter" idx="4"/>
          </p:nvPr>
        </p:nvSpPr>
        <p:spPr/>
        <p:txBody>
          <a:bodyPr anchor="ctr">
            <a:normAutofit/>
          </a:bodyPr>
          <a:lstStyle/>
          <a:p>
            <a:pPr>
              <a:lnSpc>
                <a:spcPct val="90000"/>
              </a:lnSpc>
              <a:spcAft>
                <a:spcPts val="600"/>
              </a:spcAft>
            </a:pPr>
            <a:fld id="{C3C3236D-FB65-584A-8227-5A449D06E62A}" type="slidenum">
              <a:rPr lang="en-US" sz="600" smtClean="0"/>
              <a:pPr>
                <a:lnSpc>
                  <a:spcPct val="90000"/>
                </a:lnSpc>
                <a:spcAft>
                  <a:spcPts val="600"/>
                </a:spcAft>
              </a:pPr>
              <a:t>76</a:t>
            </a:fld>
            <a:endParaRPr lang="en-US" sz="600" dirty="0"/>
          </a:p>
        </p:txBody>
      </p:sp>
    </p:spTree>
    <p:extLst>
      <p:ext uri="{BB962C8B-B14F-4D97-AF65-F5344CB8AC3E}">
        <p14:creationId xmlns:p14="http://schemas.microsoft.com/office/powerpoint/2010/main" val="3074368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790AE-5AE6-11FF-D703-C08A67748DA6}"/>
              </a:ext>
            </a:extLst>
          </p:cNvPr>
          <p:cNvSpPr>
            <a:spLocks noGrp="1"/>
          </p:cNvSpPr>
          <p:nvPr>
            <p:ph type="title"/>
          </p:nvPr>
        </p:nvSpPr>
        <p:spPr/>
        <p:txBody>
          <a:bodyPr anchor="b">
            <a:normAutofit/>
          </a:bodyPr>
          <a:lstStyle/>
          <a:p>
            <a:r>
              <a:rPr lang="en-US" dirty="0"/>
              <a:t>Compensated Absences Are A Budget Issue Too!</a:t>
            </a:r>
          </a:p>
        </p:txBody>
      </p:sp>
      <p:sp>
        <p:nvSpPr>
          <p:cNvPr id="6" name="Content Placeholder 5">
            <a:extLst>
              <a:ext uri="{FF2B5EF4-FFF2-40B4-BE49-F238E27FC236}">
                <a16:creationId xmlns:a16="http://schemas.microsoft.com/office/drawing/2014/main" id="{5A7539F9-6A79-67D1-5F25-473BB998A6B0}"/>
              </a:ext>
            </a:extLst>
          </p:cNvPr>
          <p:cNvSpPr>
            <a:spLocks noGrp="1"/>
          </p:cNvSpPr>
          <p:nvPr>
            <p:ph idx="1"/>
          </p:nvPr>
        </p:nvSpPr>
        <p:spPr>
          <a:xfrm>
            <a:off x="304253" y="1143000"/>
            <a:ext cx="11582400" cy="5562600"/>
          </a:xfrm>
        </p:spPr>
        <p:txBody>
          <a:bodyPr>
            <a:normAutofit lnSpcReduction="10000"/>
          </a:bodyPr>
          <a:lstStyle/>
          <a:p>
            <a:r>
              <a:rPr lang="en-US" sz="2200" dirty="0"/>
              <a:t>Compensated absences that will ultimately be paid out as cash rather than taken as leave can have a significant budgetary impact on local governments when not properly planned for:</a:t>
            </a:r>
          </a:p>
          <a:p>
            <a:pPr lvl="1"/>
            <a:r>
              <a:rPr lang="en-US" dirty="0"/>
              <a:t>Common practice to use salary savings from vacancies to offset some or all cash payments.</a:t>
            </a:r>
          </a:p>
          <a:p>
            <a:pPr lvl="1"/>
            <a:r>
              <a:rPr lang="en-US" dirty="0"/>
              <a:t>Not always a realistic strategy with long-term employees that have large balances.</a:t>
            </a:r>
          </a:p>
          <a:p>
            <a:pPr lvl="1"/>
            <a:r>
              <a:rPr lang="en-US" dirty="0"/>
              <a:t>Can create a mid-year need for supplemental appropriations and/or create budget challenges.</a:t>
            </a:r>
          </a:p>
          <a:p>
            <a:pPr lvl="1"/>
            <a:r>
              <a:rPr lang="en-US" dirty="0"/>
              <a:t>Ultimately reduces budgetary flexibility.</a:t>
            </a:r>
          </a:p>
          <a:p>
            <a:r>
              <a:rPr lang="en-US" sz="2200" dirty="0"/>
              <a:t>Consider setting aside resources on an ongoing, regular basis to offset an appropriate portion of your compensated absences liability:</a:t>
            </a:r>
          </a:p>
          <a:p>
            <a:pPr lvl="1"/>
            <a:r>
              <a:rPr lang="en-US" dirty="0"/>
              <a:t>Methodology will likely be unique to your agency’s circumstances.</a:t>
            </a:r>
          </a:p>
          <a:p>
            <a:pPr lvl="1"/>
            <a:r>
              <a:rPr lang="en-US" dirty="0"/>
              <a:t>Consider building this methodology into your governing body-approved policy library.</a:t>
            </a:r>
          </a:p>
          <a:p>
            <a:pPr lvl="1"/>
            <a:r>
              <a:rPr lang="en-US" dirty="0"/>
              <a:t>If this is something new to your budget process, educate executive leadership and elected officials on the importance of setting aside resources.</a:t>
            </a:r>
          </a:p>
          <a:p>
            <a:pPr lvl="1"/>
            <a:r>
              <a:rPr lang="en-US" dirty="0"/>
              <a:t>Addressing this issue will mitigate unanticipated budget impacts from retirements and </a:t>
            </a:r>
            <a:br>
              <a:rPr lang="en-US" dirty="0"/>
            </a:br>
            <a:r>
              <a:rPr lang="en-US" dirty="0"/>
              <a:t>separations.</a:t>
            </a:r>
            <a:endParaRPr lang="en-US" sz="1800" dirty="0"/>
          </a:p>
        </p:txBody>
      </p:sp>
      <p:sp>
        <p:nvSpPr>
          <p:cNvPr id="4" name="Slide Number Placeholder 3" hidden="1">
            <a:extLst>
              <a:ext uri="{FF2B5EF4-FFF2-40B4-BE49-F238E27FC236}">
                <a16:creationId xmlns:a16="http://schemas.microsoft.com/office/drawing/2014/main" id="{A5BABAB0-6AE0-16D4-1EA9-21793F14FB69}"/>
              </a:ext>
            </a:extLst>
          </p:cNvPr>
          <p:cNvSpPr>
            <a:spLocks noGrp="1"/>
          </p:cNvSpPr>
          <p:nvPr>
            <p:ph type="sldNum" sz="quarter" idx="4"/>
          </p:nvPr>
        </p:nvSpPr>
        <p:spPr/>
        <p:txBody>
          <a:bodyPr anchor="ctr">
            <a:normAutofit fontScale="77500" lnSpcReduction="20000"/>
          </a:bodyPr>
          <a:lstStyle/>
          <a:p>
            <a:pPr>
              <a:spcAft>
                <a:spcPts val="600"/>
              </a:spcAft>
            </a:pPr>
            <a:fld id="{18CF7050-A8E5-428C-81D9-F84418705036}" type="slidenum">
              <a:rPr lang="en-US" smtClean="0"/>
              <a:pPr>
                <a:spcAft>
                  <a:spcPts val="600"/>
                </a:spcAft>
              </a:pPr>
              <a:t>77</a:t>
            </a:fld>
            <a:endParaRPr lang="en-US" dirty="0"/>
          </a:p>
        </p:txBody>
      </p:sp>
    </p:spTree>
    <p:extLst>
      <p:ext uri="{BB962C8B-B14F-4D97-AF65-F5344CB8AC3E}">
        <p14:creationId xmlns:p14="http://schemas.microsoft.com/office/powerpoint/2010/main" val="4054982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790AE-5AE6-11FF-D703-C08A67748DA6}"/>
              </a:ext>
            </a:extLst>
          </p:cNvPr>
          <p:cNvSpPr>
            <a:spLocks noGrp="1"/>
          </p:cNvSpPr>
          <p:nvPr>
            <p:ph type="title"/>
          </p:nvPr>
        </p:nvSpPr>
        <p:spPr/>
        <p:txBody>
          <a:bodyPr anchor="b">
            <a:normAutofit/>
          </a:bodyPr>
          <a:lstStyle/>
          <a:p>
            <a:r>
              <a:rPr lang="en-US" dirty="0"/>
              <a:t>Summary of GASB-101 You Can Use</a:t>
            </a:r>
          </a:p>
        </p:txBody>
      </p:sp>
      <p:sp>
        <p:nvSpPr>
          <p:cNvPr id="6" name="Content Placeholder 5">
            <a:extLst>
              <a:ext uri="{FF2B5EF4-FFF2-40B4-BE49-F238E27FC236}">
                <a16:creationId xmlns:a16="http://schemas.microsoft.com/office/drawing/2014/main" id="{5A7539F9-6A79-67D1-5F25-473BB998A6B0}"/>
              </a:ext>
            </a:extLst>
          </p:cNvPr>
          <p:cNvSpPr>
            <a:spLocks noGrp="1"/>
          </p:cNvSpPr>
          <p:nvPr>
            <p:ph idx="1"/>
          </p:nvPr>
        </p:nvSpPr>
        <p:spPr>
          <a:xfrm>
            <a:off x="304253" y="1137920"/>
            <a:ext cx="11582400" cy="5453380"/>
          </a:xfrm>
        </p:spPr>
        <p:txBody>
          <a:bodyPr>
            <a:normAutofit/>
          </a:bodyPr>
          <a:lstStyle/>
          <a:p>
            <a:pPr>
              <a:lnSpc>
                <a:spcPct val="110000"/>
              </a:lnSpc>
              <a:spcAft>
                <a:spcPts val="600"/>
              </a:spcAft>
            </a:pPr>
            <a:r>
              <a:rPr lang="en-US" sz="2000" dirty="0"/>
              <a:t>GASB-101 changes liability recognition that has been in place for over 30 years.</a:t>
            </a:r>
          </a:p>
          <a:p>
            <a:pPr>
              <a:lnSpc>
                <a:spcPct val="110000"/>
              </a:lnSpc>
              <a:spcAft>
                <a:spcPts val="600"/>
              </a:spcAft>
            </a:pPr>
            <a:r>
              <a:rPr lang="en-US" sz="2000" dirty="0"/>
              <a:t>Requires liability for:</a:t>
            </a:r>
          </a:p>
          <a:p>
            <a:pPr lvl="1">
              <a:lnSpc>
                <a:spcPct val="110000"/>
              </a:lnSpc>
              <a:spcAft>
                <a:spcPts val="600"/>
              </a:spcAft>
            </a:pPr>
            <a:r>
              <a:rPr lang="en-US" sz="1800" dirty="0">
                <a:solidFill>
                  <a:schemeClr val="tx2"/>
                </a:solidFill>
              </a:rPr>
              <a:t>Leave that has not been used; </a:t>
            </a:r>
            <a:r>
              <a:rPr lang="en-US" sz="1800" i="1" dirty="0">
                <a:solidFill>
                  <a:schemeClr val="tx2"/>
                </a:solidFill>
              </a:rPr>
              <a:t>and</a:t>
            </a:r>
            <a:endParaRPr lang="en-US" sz="1800" dirty="0">
              <a:solidFill>
                <a:schemeClr val="tx2"/>
              </a:solidFill>
            </a:endParaRPr>
          </a:p>
          <a:p>
            <a:pPr lvl="1">
              <a:lnSpc>
                <a:spcPct val="110000"/>
              </a:lnSpc>
              <a:spcAft>
                <a:spcPts val="600"/>
              </a:spcAft>
            </a:pPr>
            <a:r>
              <a:rPr lang="en-US" sz="1800" dirty="0">
                <a:solidFill>
                  <a:schemeClr val="tx2"/>
                </a:solidFill>
              </a:rPr>
              <a:t>Leave that has been used, but not yet paid in cash </a:t>
            </a:r>
            <a:r>
              <a:rPr lang="en-US" sz="1800" i="1" dirty="0">
                <a:solidFill>
                  <a:schemeClr val="tx2"/>
                </a:solidFill>
              </a:rPr>
              <a:t>or</a:t>
            </a:r>
            <a:r>
              <a:rPr lang="en-US" sz="1800" dirty="0">
                <a:solidFill>
                  <a:schemeClr val="tx2"/>
                </a:solidFill>
              </a:rPr>
              <a:t> settled through noncash means and year end (such as credit to DB plans).</a:t>
            </a:r>
          </a:p>
          <a:p>
            <a:pPr>
              <a:lnSpc>
                <a:spcPct val="110000"/>
              </a:lnSpc>
              <a:spcAft>
                <a:spcPts val="600"/>
              </a:spcAft>
            </a:pPr>
            <a:r>
              <a:rPr lang="en-US" sz="2000" dirty="0"/>
              <a:t>Leave liability results from:</a:t>
            </a:r>
          </a:p>
          <a:p>
            <a:pPr lvl="1">
              <a:lnSpc>
                <a:spcPct val="110000"/>
              </a:lnSpc>
              <a:spcAft>
                <a:spcPts val="600"/>
              </a:spcAft>
            </a:pPr>
            <a:r>
              <a:rPr lang="en-US" sz="1800" dirty="0">
                <a:solidFill>
                  <a:schemeClr val="tx2"/>
                </a:solidFill>
              </a:rPr>
              <a:t>Services rendered to date of fiscal year end;</a:t>
            </a:r>
          </a:p>
          <a:p>
            <a:pPr lvl="1">
              <a:lnSpc>
                <a:spcPct val="110000"/>
              </a:lnSpc>
              <a:spcAft>
                <a:spcPts val="600"/>
              </a:spcAft>
            </a:pPr>
            <a:r>
              <a:rPr lang="en-US" sz="1800" dirty="0">
                <a:solidFill>
                  <a:schemeClr val="tx2"/>
                </a:solidFill>
              </a:rPr>
              <a:t>Leave that accumulates; and</a:t>
            </a:r>
          </a:p>
          <a:p>
            <a:pPr lvl="1">
              <a:lnSpc>
                <a:spcPct val="110000"/>
              </a:lnSpc>
              <a:spcAft>
                <a:spcPts val="600"/>
              </a:spcAft>
            </a:pPr>
            <a:r>
              <a:rPr lang="en-US" sz="1800" dirty="0">
                <a:solidFill>
                  <a:schemeClr val="tx2"/>
                </a:solidFill>
              </a:rPr>
              <a:t>More likely than not to be used for time off or otherwise paid in cash or settled through noncash means.</a:t>
            </a:r>
          </a:p>
          <a:p>
            <a:pPr>
              <a:lnSpc>
                <a:spcPct val="110000"/>
              </a:lnSpc>
              <a:spcAft>
                <a:spcPts val="600"/>
              </a:spcAft>
            </a:pPr>
            <a:r>
              <a:rPr lang="en-US" sz="2000" dirty="0"/>
              <a:t>GASB-101 includes guidance for sporadic leave (FMLA, Military, Jury Duty).</a:t>
            </a:r>
          </a:p>
          <a:p>
            <a:pPr>
              <a:lnSpc>
                <a:spcPct val="110000"/>
              </a:lnSpc>
              <a:spcAft>
                <a:spcPts val="600"/>
              </a:spcAft>
            </a:pPr>
            <a:r>
              <a:rPr lang="en-US" sz="2000" dirty="0"/>
              <a:t>Each employee’s pay rate used for calculations is as of the fiscal year end. Include salary – related payments.</a:t>
            </a:r>
          </a:p>
          <a:p>
            <a:pPr>
              <a:lnSpc>
                <a:spcPct val="110000"/>
              </a:lnSpc>
              <a:spcAft>
                <a:spcPts val="600"/>
              </a:spcAft>
            </a:pPr>
            <a:r>
              <a:rPr lang="en-US" sz="2000" dirty="0"/>
              <a:t>Note disclosure will update.</a:t>
            </a:r>
          </a:p>
          <a:p>
            <a:pPr>
              <a:lnSpc>
                <a:spcPct val="110000"/>
              </a:lnSpc>
              <a:spcAft>
                <a:spcPts val="600"/>
              </a:spcAft>
            </a:pPr>
            <a:r>
              <a:rPr lang="en-US" sz="2000" dirty="0"/>
              <a:t>Effective for fiscal years </a:t>
            </a:r>
            <a:r>
              <a:rPr lang="en-US" sz="2000" b="1" dirty="0"/>
              <a:t>beginning</a:t>
            </a:r>
            <a:r>
              <a:rPr lang="en-US" sz="2000" dirty="0"/>
              <a:t> after December 15, 2023, and all periods thereafter </a:t>
            </a:r>
            <a:br>
              <a:rPr lang="en-US" sz="2000" dirty="0"/>
            </a:br>
            <a:r>
              <a:rPr lang="en-US" sz="2000" dirty="0"/>
              <a:t>(January 1 or July 1, 2024).</a:t>
            </a:r>
          </a:p>
        </p:txBody>
      </p:sp>
      <p:sp>
        <p:nvSpPr>
          <p:cNvPr id="4" name="Slide Number Placeholder 3" hidden="1">
            <a:extLst>
              <a:ext uri="{FF2B5EF4-FFF2-40B4-BE49-F238E27FC236}">
                <a16:creationId xmlns:a16="http://schemas.microsoft.com/office/drawing/2014/main" id="{A5BABAB0-6AE0-16D4-1EA9-21793F14FB69}"/>
              </a:ext>
            </a:extLst>
          </p:cNvPr>
          <p:cNvSpPr>
            <a:spLocks noGrp="1"/>
          </p:cNvSpPr>
          <p:nvPr>
            <p:ph type="sldNum" sz="quarter" idx="4"/>
          </p:nvPr>
        </p:nvSpPr>
        <p:spPr/>
        <p:txBody>
          <a:bodyPr anchor="ctr">
            <a:normAutofit fontScale="77500" lnSpcReduction="20000"/>
          </a:bodyPr>
          <a:lstStyle/>
          <a:p>
            <a:pPr>
              <a:spcAft>
                <a:spcPts val="600"/>
              </a:spcAft>
            </a:pPr>
            <a:fld id="{18CF7050-A8E5-428C-81D9-F84418705036}" type="slidenum">
              <a:rPr lang="en-US" smtClean="0"/>
              <a:pPr>
                <a:spcAft>
                  <a:spcPts val="600"/>
                </a:spcAft>
              </a:pPr>
              <a:t>78</a:t>
            </a:fld>
            <a:endParaRPr lang="en-US" dirty="0"/>
          </a:p>
        </p:txBody>
      </p:sp>
    </p:spTree>
    <p:extLst>
      <p:ext uri="{BB962C8B-B14F-4D97-AF65-F5344CB8AC3E}">
        <p14:creationId xmlns:p14="http://schemas.microsoft.com/office/powerpoint/2010/main" val="969015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8C6C12-6205-19B1-AA43-A974C9CDD266}"/>
              </a:ext>
            </a:extLst>
          </p:cNvPr>
          <p:cNvSpPr>
            <a:spLocks noGrp="1"/>
          </p:cNvSpPr>
          <p:nvPr>
            <p:ph type="title"/>
          </p:nvPr>
        </p:nvSpPr>
        <p:spPr/>
        <p:txBody>
          <a:bodyPr>
            <a:normAutofit fontScale="90000"/>
          </a:bodyPr>
          <a:lstStyle/>
          <a:p>
            <a:r>
              <a:rPr lang="en-US" dirty="0"/>
              <a:t>GASB 102 – Certain risk disclosures</a:t>
            </a:r>
            <a:br>
              <a:rPr lang="en-US" dirty="0"/>
            </a:br>
            <a:r>
              <a:rPr lang="en-US" sz="4400" dirty="0"/>
              <a:t>Effective:</a:t>
            </a:r>
            <a:r>
              <a:rPr lang="en-US" sz="9600" dirty="0"/>
              <a:t> </a:t>
            </a:r>
            <a:r>
              <a:rPr lang="en-US" sz="2700" dirty="0"/>
              <a:t>Fiscal Years Beginning after June 15, 2024 (12/31/25, 6/30/25, 9/30/25)</a:t>
            </a:r>
            <a:br>
              <a:rPr lang="en-US" sz="2700" dirty="0"/>
            </a:br>
            <a:r>
              <a:rPr lang="en-US" sz="4400" dirty="0"/>
              <a:t>Level of Effort: </a:t>
            </a:r>
            <a:r>
              <a:rPr lang="en-US" sz="4400" i="1" dirty="0"/>
              <a:t>SMALL</a:t>
            </a:r>
            <a:endParaRPr lang="en-US" sz="4400" dirty="0"/>
          </a:p>
        </p:txBody>
      </p:sp>
    </p:spTree>
    <p:extLst>
      <p:ext uri="{BB962C8B-B14F-4D97-AF65-F5344CB8AC3E}">
        <p14:creationId xmlns:p14="http://schemas.microsoft.com/office/powerpoint/2010/main" val="4701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04800" y="0"/>
            <a:ext cx="11582400" cy="914400"/>
          </a:xfrm>
        </p:spPr>
        <p:txBody>
          <a:bodyPr>
            <a:normAutofit/>
          </a:bodyPr>
          <a:lstStyle/>
          <a:p>
            <a:r>
              <a:rPr lang="en-US" dirty="0"/>
              <a:t>GASB Objectives and Goals</a:t>
            </a:r>
          </a:p>
        </p:txBody>
      </p:sp>
      <p:sp>
        <p:nvSpPr>
          <p:cNvPr id="9220" name="Rectangle 3"/>
          <p:cNvSpPr>
            <a:spLocks noGrp="1" noChangeArrowheads="1"/>
          </p:cNvSpPr>
          <p:nvPr>
            <p:ph idx="1"/>
          </p:nvPr>
        </p:nvSpPr>
        <p:spPr>
          <a:xfrm>
            <a:off x="304800" y="1189038"/>
            <a:ext cx="11582400" cy="5349985"/>
          </a:xfrm>
        </p:spPr>
        <p:txBody>
          <a:bodyPr>
            <a:normAutofit/>
          </a:bodyPr>
          <a:lstStyle/>
          <a:p>
            <a:r>
              <a:rPr lang="en-US" dirty="0"/>
              <a:t>Focus on FINANCIAL REPORTING not operations:</a:t>
            </a:r>
          </a:p>
          <a:p>
            <a:pPr lvl="1"/>
            <a:r>
              <a:rPr lang="en-US" dirty="0"/>
              <a:t>GASB establishes accounting and financial reporting standards, not funding policies.</a:t>
            </a:r>
          </a:p>
          <a:p>
            <a:pPr lvl="1"/>
            <a:r>
              <a:rPr lang="en-US" dirty="0"/>
              <a:t>Focus on pension obligation, changes in obligation, and attribution of expense.</a:t>
            </a:r>
          </a:p>
          <a:p>
            <a:pPr lvl="1"/>
            <a:r>
              <a:rPr lang="en-US" b="1" dirty="0"/>
              <a:t>Therefore – converting from modified cash to accrual basis.</a:t>
            </a:r>
          </a:p>
          <a:p>
            <a:r>
              <a:rPr lang="en-US" dirty="0"/>
              <a:t>Assume Governments Last Longer than 1 year Unlike Businesses:</a:t>
            </a:r>
          </a:p>
          <a:p>
            <a:pPr lvl="1"/>
            <a:r>
              <a:rPr lang="en-US" dirty="0"/>
              <a:t>Cost of services to long-term operation.</a:t>
            </a:r>
          </a:p>
          <a:p>
            <a:pPr lvl="1"/>
            <a:r>
              <a:rPr lang="en-US" dirty="0"/>
              <a:t>“</a:t>
            </a:r>
            <a:r>
              <a:rPr lang="en-US" dirty="0" err="1"/>
              <a:t>Interperiod</a:t>
            </a:r>
            <a:r>
              <a:rPr lang="en-US" dirty="0"/>
              <a:t> equity” matches current period resources and costs.</a:t>
            </a:r>
          </a:p>
          <a:p>
            <a:r>
              <a:rPr lang="en-US" dirty="0"/>
              <a:t>Use Federal Guidance (US DOL / SSA) on Who is an Employee and Who they Work For:</a:t>
            </a:r>
          </a:p>
          <a:p>
            <a:pPr lvl="1"/>
            <a:r>
              <a:rPr lang="en-US" dirty="0"/>
              <a:t>Employer incurs an obligation to its employees for pension benefits.</a:t>
            </a:r>
          </a:p>
          <a:p>
            <a:pPr lvl="1"/>
            <a:r>
              <a:rPr lang="en-US" dirty="0"/>
              <a:t>Transaction is in context of a career-long relationship.</a:t>
            </a:r>
          </a:p>
          <a:p>
            <a:pPr lvl="1"/>
            <a:r>
              <a:rPr lang="en-US" b="1" dirty="0"/>
              <a:t>Therefore – EMPLOYER has reporting and not plan.</a:t>
            </a:r>
          </a:p>
        </p:txBody>
      </p:sp>
    </p:spTree>
    <p:extLst>
      <p:ext uri="{BB962C8B-B14F-4D97-AF65-F5344CB8AC3E}">
        <p14:creationId xmlns:p14="http://schemas.microsoft.com/office/powerpoint/2010/main" val="335475084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981DBBF-E10B-8E91-11B9-C3269009AC3A}"/>
              </a:ext>
            </a:extLst>
          </p:cNvPr>
          <p:cNvSpPr>
            <a:spLocks noGrp="1"/>
          </p:cNvSpPr>
          <p:nvPr>
            <p:ph type="title"/>
          </p:nvPr>
        </p:nvSpPr>
        <p:spPr/>
        <p:txBody>
          <a:bodyPr/>
          <a:lstStyle/>
          <a:p>
            <a:r>
              <a:rPr lang="en-US"/>
              <a:t>Considerations in adding to the technical agenda</a:t>
            </a:r>
          </a:p>
        </p:txBody>
      </p:sp>
      <p:sp>
        <p:nvSpPr>
          <p:cNvPr id="25" name="Content Placeholder 2">
            <a:extLst>
              <a:ext uri="{FF2B5EF4-FFF2-40B4-BE49-F238E27FC236}">
                <a16:creationId xmlns:a16="http://schemas.microsoft.com/office/drawing/2014/main" id="{5C6903F2-896B-40BF-7C28-1F619B49CE49}"/>
              </a:ext>
            </a:extLst>
          </p:cNvPr>
          <p:cNvSpPr>
            <a:spLocks noGrp="1"/>
          </p:cNvSpPr>
          <p:nvPr>
            <p:ph idx="1"/>
          </p:nvPr>
        </p:nvSpPr>
        <p:spPr>
          <a:xfrm>
            <a:off x="304253" y="1188720"/>
            <a:ext cx="7366547" cy="5212080"/>
          </a:xfrm>
        </p:spPr>
        <p:txBody>
          <a:bodyPr>
            <a:normAutofit/>
          </a:bodyPr>
          <a:lstStyle/>
          <a:p>
            <a:r>
              <a:rPr lang="en-US" sz="4000" dirty="0"/>
              <a:t>Stakeholders asked GASB to address the issue.</a:t>
            </a:r>
          </a:p>
          <a:p>
            <a:r>
              <a:rPr lang="en-US" sz="4000" dirty="0"/>
              <a:t>GASB considered FASB’s ASC Topic 275, Risks and Uncertainties, which address the nature of operations, use of estimates, and certain concentrations.</a:t>
            </a:r>
          </a:p>
        </p:txBody>
      </p:sp>
      <p:pic>
        <p:nvPicPr>
          <p:cNvPr id="5" name="Graphic 4" descr="Warning with solid fill">
            <a:extLst>
              <a:ext uri="{FF2B5EF4-FFF2-40B4-BE49-F238E27FC236}">
                <a16:creationId xmlns:a16="http://schemas.microsoft.com/office/drawing/2014/main" id="{873B0FA5-E4B0-4DD7-7D99-5A5AB8665CE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0800" y="1188720"/>
            <a:ext cx="4292600" cy="4292600"/>
          </a:xfrm>
          <a:prstGeom prst="rect">
            <a:avLst/>
          </a:prstGeom>
        </p:spPr>
      </p:pic>
    </p:spTree>
    <p:extLst>
      <p:ext uri="{BB962C8B-B14F-4D97-AF65-F5344CB8AC3E}">
        <p14:creationId xmlns:p14="http://schemas.microsoft.com/office/powerpoint/2010/main" val="17194413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0FC3-4505-4A5D-4776-6349A2412CC3}"/>
              </a:ext>
            </a:extLst>
          </p:cNvPr>
          <p:cNvSpPr>
            <a:spLocks noGrp="1"/>
          </p:cNvSpPr>
          <p:nvPr>
            <p:ph type="title"/>
          </p:nvPr>
        </p:nvSpPr>
        <p:spPr/>
        <p:txBody>
          <a:bodyPr/>
          <a:lstStyle/>
          <a:p>
            <a:r>
              <a:rPr lang="en-US"/>
              <a:t>Project developments</a:t>
            </a:r>
          </a:p>
        </p:txBody>
      </p:sp>
      <p:sp>
        <p:nvSpPr>
          <p:cNvPr id="3" name="Content Placeholder 2">
            <a:extLst>
              <a:ext uri="{FF2B5EF4-FFF2-40B4-BE49-F238E27FC236}">
                <a16:creationId xmlns:a16="http://schemas.microsoft.com/office/drawing/2014/main" id="{437BDE3F-BF87-4572-E4E3-7CAC6D922C0C}"/>
              </a:ext>
            </a:extLst>
          </p:cNvPr>
          <p:cNvSpPr>
            <a:spLocks noGrp="1"/>
          </p:cNvSpPr>
          <p:nvPr>
            <p:ph idx="1"/>
          </p:nvPr>
        </p:nvSpPr>
        <p:spPr>
          <a:xfrm>
            <a:off x="304253" y="1188720"/>
            <a:ext cx="11582400" cy="5453380"/>
          </a:xfrm>
        </p:spPr>
        <p:txBody>
          <a:bodyPr>
            <a:normAutofit/>
          </a:bodyPr>
          <a:lstStyle/>
          <a:p>
            <a:pPr marL="0" indent="0">
              <a:lnSpc>
                <a:spcPct val="100000"/>
              </a:lnSpc>
              <a:spcAft>
                <a:spcPts val="1200"/>
              </a:spcAft>
              <a:buNone/>
            </a:pPr>
            <a:r>
              <a:rPr lang="en-US" sz="2800"/>
              <a:t>A government may be vulnerable to risks based on certain concentrations and constraints that limit its ability to acquire resources or to control spending.</a:t>
            </a:r>
          </a:p>
          <a:p>
            <a:pPr marL="0" indent="0">
              <a:lnSpc>
                <a:spcPct val="100000"/>
              </a:lnSpc>
              <a:spcAft>
                <a:spcPts val="1200"/>
              </a:spcAft>
              <a:buNone/>
            </a:pPr>
            <a:r>
              <a:rPr lang="en-US" sz="2800"/>
              <a:t>Certain Concentrations:</a:t>
            </a:r>
          </a:p>
          <a:p>
            <a:pPr lvl="1">
              <a:lnSpc>
                <a:spcPct val="100000"/>
              </a:lnSpc>
              <a:spcAft>
                <a:spcPts val="1200"/>
              </a:spcAft>
            </a:pPr>
            <a:r>
              <a:rPr lang="en-US" sz="2400">
                <a:solidFill>
                  <a:schemeClr val="tx2"/>
                </a:solidFill>
              </a:rPr>
              <a:t>A lack of diversity related to an aspect of a significant revenue source or expense.</a:t>
            </a:r>
          </a:p>
          <a:p>
            <a:pPr lvl="1">
              <a:lnSpc>
                <a:spcPct val="100000"/>
              </a:lnSpc>
              <a:spcAft>
                <a:spcPts val="1200"/>
              </a:spcAft>
            </a:pPr>
            <a:r>
              <a:rPr lang="en-US" sz="2400">
                <a:solidFill>
                  <a:schemeClr val="tx2"/>
                </a:solidFill>
              </a:rPr>
              <a:t>Examples include industries, revenue providers, revenue types, workforce covered by a collective bargaining agreement, suppliers.</a:t>
            </a:r>
          </a:p>
          <a:p>
            <a:pPr marL="0" indent="0">
              <a:lnSpc>
                <a:spcPct val="100000"/>
              </a:lnSpc>
              <a:spcAft>
                <a:spcPts val="1200"/>
              </a:spcAft>
              <a:buNone/>
            </a:pPr>
            <a:r>
              <a:rPr lang="en-US" sz="2800"/>
              <a:t>Certain Constraints:</a:t>
            </a:r>
          </a:p>
          <a:p>
            <a:pPr lvl="1">
              <a:lnSpc>
                <a:spcPct val="100000"/>
              </a:lnSpc>
              <a:spcAft>
                <a:spcPts val="1200"/>
              </a:spcAft>
            </a:pPr>
            <a:r>
              <a:rPr lang="en-US" sz="2400">
                <a:solidFill>
                  <a:schemeClr val="tx2"/>
                </a:solidFill>
              </a:rPr>
              <a:t>Imposed externally or by formal action of a government’s highest level of decision-making authority.</a:t>
            </a:r>
          </a:p>
          <a:p>
            <a:pPr lvl="1">
              <a:lnSpc>
                <a:spcPct val="100000"/>
              </a:lnSpc>
              <a:spcAft>
                <a:spcPts val="1200"/>
              </a:spcAft>
            </a:pPr>
            <a:r>
              <a:rPr lang="en-US" sz="2400">
                <a:solidFill>
                  <a:schemeClr val="tx2"/>
                </a:solidFill>
              </a:rPr>
              <a:t>Examples include limits on raising revenue, limits on spending or on incurrence of </a:t>
            </a:r>
            <a:br>
              <a:rPr lang="en-US" sz="2400">
                <a:solidFill>
                  <a:schemeClr val="tx2"/>
                </a:solidFill>
              </a:rPr>
            </a:br>
            <a:r>
              <a:rPr lang="en-US" sz="2400">
                <a:solidFill>
                  <a:schemeClr val="tx2"/>
                </a:solidFill>
              </a:rPr>
              <a:t>dept and mandated spending.</a:t>
            </a:r>
          </a:p>
        </p:txBody>
      </p:sp>
    </p:spTree>
    <p:extLst>
      <p:ext uri="{BB962C8B-B14F-4D97-AF65-F5344CB8AC3E}">
        <p14:creationId xmlns:p14="http://schemas.microsoft.com/office/powerpoint/2010/main" val="24331621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B276DF-79F2-D042-8FF7-20B5B3FEDAB8}"/>
              </a:ext>
            </a:extLst>
          </p:cNvPr>
          <p:cNvSpPr/>
          <p:nvPr/>
        </p:nvSpPr>
        <p:spPr>
          <a:xfrm>
            <a:off x="9956800" y="5257800"/>
            <a:ext cx="2108200" cy="148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b">
            <a:normAutofit/>
          </a:bodyPr>
          <a:lstStyle/>
          <a:p>
            <a:r>
              <a:rPr lang="en-US"/>
              <a:t>disclosure criteria – all must be met</a:t>
            </a:r>
          </a:p>
        </p:txBody>
      </p:sp>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nvPr>
        </p:nvGraphicFramePr>
        <p:xfrm>
          <a:off x="304800" y="1189038"/>
          <a:ext cx="11582400" cy="540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hidden="1"/>
          <p:cNvSpPr>
            <a:spLocks noGrp="1"/>
          </p:cNvSpPr>
          <p:nvPr>
            <p:ph type="sldNum" sz="quarter" idx="4"/>
          </p:nvPr>
        </p:nvSpPr>
        <p:spPr/>
        <p:txBody>
          <a:bodyPr/>
          <a:lstStyle/>
          <a:p>
            <a:pPr>
              <a:spcAft>
                <a:spcPts val="600"/>
              </a:spcAft>
            </a:pPr>
            <a:fld id="{B678A430-2B5E-9C4F-A94E-0139B75F11B5}" type="slidenum">
              <a:rPr lang="en-US" smtClean="0"/>
              <a:pPr>
                <a:spcAft>
                  <a:spcPts val="600"/>
                </a:spcAft>
              </a:pPr>
              <a:t>82</a:t>
            </a:fld>
            <a:endParaRPr lang="en-US"/>
          </a:p>
        </p:txBody>
      </p:sp>
    </p:spTree>
    <p:extLst>
      <p:ext uri="{BB962C8B-B14F-4D97-AF65-F5344CB8AC3E}">
        <p14:creationId xmlns:p14="http://schemas.microsoft.com/office/powerpoint/2010/main" val="4115888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639F1D-780C-6E0F-44AD-ED2ACD3CDB18}"/>
              </a:ext>
            </a:extLst>
          </p:cNvPr>
          <p:cNvSpPr>
            <a:spLocks noGrp="1"/>
          </p:cNvSpPr>
          <p:nvPr>
            <p:ph type="title"/>
          </p:nvPr>
        </p:nvSpPr>
        <p:spPr/>
        <p:txBody>
          <a:bodyPr/>
          <a:lstStyle/>
          <a:p>
            <a:r>
              <a:rPr lang="en-US"/>
              <a:t>disclosure requirements</a:t>
            </a:r>
          </a:p>
        </p:txBody>
      </p:sp>
      <p:sp>
        <p:nvSpPr>
          <p:cNvPr id="16" name="Content Placeholder 2">
            <a:extLst>
              <a:ext uri="{FF2B5EF4-FFF2-40B4-BE49-F238E27FC236}">
                <a16:creationId xmlns:a16="http://schemas.microsoft.com/office/drawing/2014/main" id="{058A0151-EED0-8EE6-9E6B-816EE5D76293}"/>
              </a:ext>
            </a:extLst>
          </p:cNvPr>
          <p:cNvSpPr>
            <a:spLocks noGrp="1"/>
          </p:cNvSpPr>
          <p:nvPr>
            <p:ph idx="1"/>
          </p:nvPr>
        </p:nvSpPr>
        <p:spPr/>
        <p:txBody>
          <a:bodyPr/>
          <a:lstStyle/>
          <a:p>
            <a:pPr>
              <a:lnSpc>
                <a:spcPct val="100000"/>
              </a:lnSpc>
              <a:spcAft>
                <a:spcPts val="1200"/>
              </a:spcAft>
            </a:pPr>
            <a:r>
              <a:rPr lang="en-US" sz="2800" dirty="0"/>
              <a:t>For each concentration and constraint meeting ALL of the criteria, disclose the following:</a:t>
            </a:r>
          </a:p>
          <a:p>
            <a:pPr lvl="1">
              <a:lnSpc>
                <a:spcPct val="100000"/>
              </a:lnSpc>
              <a:spcAft>
                <a:spcPts val="1200"/>
              </a:spcAft>
            </a:pPr>
            <a:r>
              <a:rPr lang="en-US" sz="2400" dirty="0">
                <a:solidFill>
                  <a:schemeClr val="tx2"/>
                </a:solidFill>
              </a:rPr>
              <a:t>A description of the concentration or constraint and other information in sufficient detail to enable users to understand their nature and the government’s vulnerability to the risk of a substantial impact.</a:t>
            </a:r>
          </a:p>
          <a:p>
            <a:pPr>
              <a:lnSpc>
                <a:spcPct val="100000"/>
              </a:lnSpc>
              <a:spcAft>
                <a:spcPts val="1200"/>
              </a:spcAft>
            </a:pPr>
            <a:r>
              <a:rPr lang="en-US" sz="2800" dirty="0"/>
              <a:t>If the event or events associated with the concentration or constraint occurred before the financial statements are available to be issued, also disclose the following:</a:t>
            </a:r>
          </a:p>
          <a:p>
            <a:pPr lvl="1">
              <a:lnSpc>
                <a:spcPct val="100000"/>
              </a:lnSpc>
              <a:spcAft>
                <a:spcPts val="1200"/>
              </a:spcAft>
            </a:pPr>
            <a:r>
              <a:rPr lang="en-US" sz="2400" dirty="0">
                <a:solidFill>
                  <a:schemeClr val="tx2"/>
                </a:solidFill>
              </a:rPr>
              <a:t>A description of each event associated with the concentration or constraint that could cause a substantial impact.</a:t>
            </a:r>
          </a:p>
          <a:p>
            <a:pPr lvl="1">
              <a:lnSpc>
                <a:spcPct val="100000"/>
              </a:lnSpc>
              <a:spcAft>
                <a:spcPts val="1200"/>
              </a:spcAft>
            </a:pPr>
            <a:r>
              <a:rPr lang="en-US" sz="2400" dirty="0">
                <a:solidFill>
                  <a:schemeClr val="tx2"/>
                </a:solidFill>
              </a:rPr>
              <a:t>A description of actions taken by the government to mitigate the substantial effect.</a:t>
            </a:r>
            <a:endParaRPr lang="en-US" dirty="0">
              <a:solidFill>
                <a:schemeClr val="tx2"/>
              </a:solidFill>
            </a:endParaRPr>
          </a:p>
        </p:txBody>
      </p:sp>
    </p:spTree>
    <p:extLst>
      <p:ext uri="{BB962C8B-B14F-4D97-AF65-F5344CB8AC3E}">
        <p14:creationId xmlns:p14="http://schemas.microsoft.com/office/powerpoint/2010/main" val="22959274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76D0D-D702-6634-D5E3-048CD2B1E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Title 1">
            <a:extLst>
              <a:ext uri="{FF2B5EF4-FFF2-40B4-BE49-F238E27FC236}">
                <a16:creationId xmlns:a16="http://schemas.microsoft.com/office/drawing/2014/main" id="{02CD74E7-F9C3-AB02-1FA7-4B56D808B8A3}"/>
              </a:ext>
            </a:extLst>
          </p:cNvPr>
          <p:cNvSpPr>
            <a:spLocks noGrp="1"/>
          </p:cNvSpPr>
          <p:nvPr>
            <p:ph type="title"/>
          </p:nvPr>
        </p:nvSpPr>
        <p:spPr>
          <a:xfrm>
            <a:off x="5664200" y="457200"/>
            <a:ext cx="6223000" cy="1219200"/>
          </a:xfrm>
        </p:spPr>
        <p:txBody>
          <a:bodyPr/>
          <a:lstStyle/>
          <a:p>
            <a:pPr algn="ctr"/>
            <a:r>
              <a:rPr lang="en-US"/>
              <a:t>Potential relationship with other required disclosures</a:t>
            </a:r>
          </a:p>
        </p:txBody>
      </p:sp>
      <p:sp>
        <p:nvSpPr>
          <p:cNvPr id="10" name="Content Placeholder 2">
            <a:extLst>
              <a:ext uri="{FF2B5EF4-FFF2-40B4-BE49-F238E27FC236}">
                <a16:creationId xmlns:a16="http://schemas.microsoft.com/office/drawing/2014/main" id="{232242ED-9F99-CA64-3381-AC697E6014DB}"/>
              </a:ext>
            </a:extLst>
          </p:cNvPr>
          <p:cNvSpPr>
            <a:spLocks noGrp="1"/>
          </p:cNvSpPr>
          <p:nvPr>
            <p:ph idx="1"/>
          </p:nvPr>
        </p:nvSpPr>
        <p:spPr>
          <a:xfrm>
            <a:off x="5721075" y="1676400"/>
            <a:ext cx="6109249" cy="4927600"/>
          </a:xfrm>
        </p:spPr>
        <p:txBody>
          <a:bodyPr>
            <a:normAutofit/>
          </a:bodyPr>
          <a:lstStyle/>
          <a:p>
            <a:pPr>
              <a:lnSpc>
                <a:spcPct val="100000"/>
              </a:lnSpc>
              <a:spcAft>
                <a:spcPts val="1200"/>
              </a:spcAft>
            </a:pPr>
            <a:r>
              <a:rPr lang="en-US" sz="2800" dirty="0"/>
              <a:t>Certain disclosures that may result from this statement may supplement or overlap with other required disclosures.</a:t>
            </a:r>
          </a:p>
          <a:p>
            <a:pPr>
              <a:lnSpc>
                <a:spcPct val="100000"/>
              </a:lnSpc>
              <a:spcAft>
                <a:spcPts val="1200"/>
              </a:spcAft>
            </a:pPr>
            <a:r>
              <a:rPr lang="en-US" sz="2800" dirty="0"/>
              <a:t>If this occurs, the information required to be disclosed by this Statement may be combined or included as part of those other disclosures.</a:t>
            </a:r>
          </a:p>
          <a:p>
            <a:pPr>
              <a:lnSpc>
                <a:spcPct val="100000"/>
              </a:lnSpc>
              <a:spcAft>
                <a:spcPts val="1200"/>
              </a:spcAft>
            </a:pPr>
            <a:r>
              <a:rPr lang="en-US" sz="2800" dirty="0"/>
              <a:t>Note disclosure requirements of other Statements may be met by the note disclosures required by this Statement.</a:t>
            </a:r>
          </a:p>
        </p:txBody>
      </p:sp>
    </p:spTree>
    <p:extLst>
      <p:ext uri="{BB962C8B-B14F-4D97-AF65-F5344CB8AC3E}">
        <p14:creationId xmlns:p14="http://schemas.microsoft.com/office/powerpoint/2010/main" val="18352721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95D5-7CD7-4253-D70F-4F2CE296C35A}"/>
              </a:ext>
            </a:extLst>
          </p:cNvPr>
          <p:cNvSpPr>
            <a:spLocks noGrp="1"/>
          </p:cNvSpPr>
          <p:nvPr>
            <p:ph type="title"/>
          </p:nvPr>
        </p:nvSpPr>
        <p:spPr>
          <a:xfrm>
            <a:off x="304800" y="0"/>
            <a:ext cx="11582400" cy="914400"/>
          </a:xfrm>
        </p:spPr>
        <p:txBody>
          <a:bodyPr>
            <a:normAutofit/>
          </a:bodyPr>
          <a:lstStyle/>
          <a:p>
            <a:r>
              <a:rPr lang="en-US" dirty="0"/>
              <a:t>GASB 103, </a:t>
            </a:r>
            <a:r>
              <a:rPr lang="en-US" i="1" dirty="0"/>
              <a:t>Financial Reporting Model Improvements</a:t>
            </a:r>
          </a:p>
        </p:txBody>
      </p:sp>
      <p:pic>
        <p:nvPicPr>
          <p:cNvPr id="7" name="Picture 6">
            <a:extLst>
              <a:ext uri="{FF2B5EF4-FFF2-40B4-BE49-F238E27FC236}">
                <a16:creationId xmlns:a16="http://schemas.microsoft.com/office/drawing/2014/main" id="{866D6BAB-6BCF-C2CC-958F-6F413F7C28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339" b="4629"/>
          <a:stretch/>
        </p:blipFill>
        <p:spPr>
          <a:xfrm>
            <a:off x="4097782" y="1066799"/>
            <a:ext cx="3996436" cy="5660247"/>
          </a:xfrm>
          <a:prstGeom prst="rect">
            <a:avLst/>
          </a:prstGeom>
          <a:noFill/>
        </p:spPr>
      </p:pic>
    </p:spTree>
    <p:extLst>
      <p:ext uri="{BB962C8B-B14F-4D97-AF65-F5344CB8AC3E}">
        <p14:creationId xmlns:p14="http://schemas.microsoft.com/office/powerpoint/2010/main" val="2559815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AD0D3-BC76-450D-A25E-50BFE0B614BD}"/>
              </a:ext>
            </a:extLst>
          </p:cNvPr>
          <p:cNvSpPr>
            <a:spLocks noGrp="1"/>
          </p:cNvSpPr>
          <p:nvPr>
            <p:ph type="title"/>
          </p:nvPr>
        </p:nvSpPr>
        <p:spPr/>
        <p:txBody>
          <a:bodyPr anchor="b">
            <a:normAutofit/>
          </a:bodyPr>
          <a:lstStyle/>
          <a:p>
            <a:r>
              <a:rPr lang="en-US"/>
              <a:t>Original Overview of the Proposals</a:t>
            </a:r>
          </a:p>
        </p:txBody>
      </p:sp>
      <p:graphicFrame>
        <p:nvGraphicFramePr>
          <p:cNvPr id="5" name="Content Placeholder 4">
            <a:extLst>
              <a:ext uri="{FF2B5EF4-FFF2-40B4-BE49-F238E27FC236}">
                <a16:creationId xmlns:a16="http://schemas.microsoft.com/office/drawing/2014/main" id="{1A8FFC68-C4F9-47D2-92E2-CCFC6D4C75AD}"/>
              </a:ext>
            </a:extLst>
          </p:cNvPr>
          <p:cNvGraphicFramePr>
            <a:graphicFrameLocks noGrp="1"/>
          </p:cNvGraphicFramePr>
          <p:nvPr>
            <p:ph idx="1"/>
          </p:nvPr>
        </p:nvGraphicFramePr>
        <p:xfrm>
          <a:off x="304800" y="1189038"/>
          <a:ext cx="115824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780B7B7E-E1DC-47D9-8763-DCE29759F566}"/>
              </a:ext>
            </a:extLst>
          </p:cNvPr>
          <p:cNvSpPr>
            <a:spLocks noGrp="1"/>
          </p:cNvSpPr>
          <p:nvPr>
            <p:ph type="sldNum" sz="quarter" idx="4"/>
          </p:nvPr>
        </p:nvSpPr>
        <p:spPr/>
        <p:txBody>
          <a:bodyPr/>
          <a:lstStyle/>
          <a:p>
            <a:pPr>
              <a:spcAft>
                <a:spcPts val="600"/>
              </a:spcAft>
              <a:defRPr/>
            </a:pPr>
            <a:fld id="{B8C3CD40-D32D-4A66-9ED6-B023972553E0}" type="slidenum">
              <a:rPr lang="en-US" smtClean="0"/>
              <a:pPr>
                <a:spcAft>
                  <a:spcPts val="600"/>
                </a:spcAft>
                <a:defRPr/>
              </a:pPr>
              <a:t>86</a:t>
            </a:fld>
            <a:endParaRPr lang="en-US"/>
          </a:p>
        </p:txBody>
      </p:sp>
    </p:spTree>
    <p:extLst>
      <p:ext uri="{BB962C8B-B14F-4D97-AF65-F5344CB8AC3E}">
        <p14:creationId xmlns:p14="http://schemas.microsoft.com/office/powerpoint/2010/main" val="32564738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B84C-D06E-A064-3C27-8C7BF83D8263}"/>
              </a:ext>
            </a:extLst>
          </p:cNvPr>
          <p:cNvSpPr>
            <a:spLocks noGrp="1"/>
          </p:cNvSpPr>
          <p:nvPr>
            <p:ph type="title"/>
          </p:nvPr>
        </p:nvSpPr>
        <p:spPr/>
        <p:txBody>
          <a:bodyPr/>
          <a:lstStyle/>
          <a:p>
            <a:r>
              <a:rPr lang="en-US"/>
              <a:t>Project activities</a:t>
            </a:r>
          </a:p>
        </p:txBody>
      </p:sp>
      <p:sp>
        <p:nvSpPr>
          <p:cNvPr id="3" name="Content Placeholder 2">
            <a:extLst>
              <a:ext uri="{FF2B5EF4-FFF2-40B4-BE49-F238E27FC236}">
                <a16:creationId xmlns:a16="http://schemas.microsoft.com/office/drawing/2014/main" id="{79C93ABE-A7D8-F393-DA40-FF374206BF3A}"/>
              </a:ext>
            </a:extLst>
          </p:cNvPr>
          <p:cNvSpPr>
            <a:spLocks noGrp="1"/>
          </p:cNvSpPr>
          <p:nvPr>
            <p:ph idx="1"/>
          </p:nvPr>
        </p:nvSpPr>
        <p:spPr/>
        <p:txBody>
          <a:bodyPr/>
          <a:lstStyle/>
          <a:p>
            <a:pPr marL="0" indent="0">
              <a:lnSpc>
                <a:spcPct val="100000"/>
              </a:lnSpc>
              <a:spcAft>
                <a:spcPts val="600"/>
              </a:spcAft>
              <a:buNone/>
            </a:pPr>
            <a:r>
              <a:rPr lang="en-US" sz="2400"/>
              <a:t>Pre-agenda research:</a:t>
            </a:r>
          </a:p>
          <a:p>
            <a:pPr lvl="1">
              <a:lnSpc>
                <a:spcPct val="100000"/>
              </a:lnSpc>
              <a:spcAft>
                <a:spcPts val="600"/>
              </a:spcAft>
            </a:pPr>
            <a:r>
              <a:rPr lang="en-US">
                <a:solidFill>
                  <a:schemeClr val="tx2"/>
                </a:solidFill>
              </a:rPr>
              <a:t>Roundtables</a:t>
            </a:r>
          </a:p>
          <a:p>
            <a:pPr lvl="1">
              <a:lnSpc>
                <a:spcPct val="100000"/>
              </a:lnSpc>
              <a:spcAft>
                <a:spcPts val="600"/>
              </a:spcAft>
            </a:pPr>
            <a:r>
              <a:rPr lang="en-US">
                <a:solidFill>
                  <a:schemeClr val="tx2"/>
                </a:solidFill>
              </a:rPr>
              <a:t>Surveys</a:t>
            </a:r>
          </a:p>
          <a:p>
            <a:pPr lvl="1">
              <a:lnSpc>
                <a:spcPct val="100000"/>
              </a:lnSpc>
              <a:spcAft>
                <a:spcPts val="600"/>
              </a:spcAft>
            </a:pPr>
            <a:r>
              <a:rPr lang="en-US">
                <a:solidFill>
                  <a:schemeClr val="tx2"/>
                </a:solidFill>
              </a:rPr>
              <a:t>Literature Review</a:t>
            </a:r>
          </a:p>
          <a:p>
            <a:pPr lvl="1">
              <a:lnSpc>
                <a:spcPct val="100000"/>
              </a:lnSpc>
              <a:spcAft>
                <a:spcPts val="600"/>
              </a:spcAft>
            </a:pPr>
            <a:r>
              <a:rPr lang="en-US">
                <a:solidFill>
                  <a:schemeClr val="tx2"/>
                </a:solidFill>
              </a:rPr>
              <a:t>Archival</a:t>
            </a:r>
          </a:p>
          <a:p>
            <a:pPr lvl="1">
              <a:lnSpc>
                <a:spcPct val="100000"/>
              </a:lnSpc>
              <a:spcAft>
                <a:spcPts val="1200"/>
              </a:spcAft>
            </a:pPr>
            <a:r>
              <a:rPr lang="en-US">
                <a:solidFill>
                  <a:schemeClr val="tx2"/>
                </a:solidFill>
              </a:rPr>
              <a:t>Interviews</a:t>
            </a:r>
          </a:p>
          <a:p>
            <a:pPr marL="0" indent="0">
              <a:lnSpc>
                <a:spcPct val="100000"/>
              </a:lnSpc>
              <a:spcAft>
                <a:spcPts val="1200"/>
              </a:spcAft>
              <a:buNone/>
            </a:pPr>
            <a:r>
              <a:rPr lang="en-US" sz="2400"/>
              <a:t>Invitation to Comment, </a:t>
            </a:r>
            <a:r>
              <a:rPr lang="en-US" sz="2400" i="1"/>
              <a:t>Financial Reporting Model Improvements Governmental Funds, </a:t>
            </a:r>
            <a:r>
              <a:rPr lang="en-US" sz="2400"/>
              <a:t>issued December 2016</a:t>
            </a:r>
          </a:p>
          <a:p>
            <a:pPr marL="0" indent="0">
              <a:lnSpc>
                <a:spcPct val="100000"/>
              </a:lnSpc>
              <a:spcAft>
                <a:spcPts val="1200"/>
              </a:spcAft>
              <a:buNone/>
            </a:pPr>
            <a:r>
              <a:rPr lang="en-US" sz="2400"/>
              <a:t>Preliminary Views, </a:t>
            </a:r>
            <a:r>
              <a:rPr lang="en-US" sz="2400" i="1"/>
              <a:t>Financial Reporting Model Improvements, </a:t>
            </a:r>
            <a:r>
              <a:rPr lang="en-US" sz="2400"/>
              <a:t>issued September 2018</a:t>
            </a:r>
          </a:p>
          <a:p>
            <a:pPr marL="0" indent="0">
              <a:lnSpc>
                <a:spcPct val="100000"/>
              </a:lnSpc>
              <a:spcAft>
                <a:spcPts val="1200"/>
              </a:spcAft>
              <a:buNone/>
            </a:pPr>
            <a:r>
              <a:rPr lang="en-US" sz="2400"/>
              <a:t>Exposure Draft, </a:t>
            </a:r>
            <a:r>
              <a:rPr lang="en-US" sz="2400" i="1"/>
              <a:t>Financial Reporting Model Improvements, </a:t>
            </a:r>
            <a:r>
              <a:rPr lang="en-US" sz="2400"/>
              <a:t> issued June 2020</a:t>
            </a:r>
          </a:p>
          <a:p>
            <a:pPr marL="0" indent="0">
              <a:lnSpc>
                <a:spcPct val="100000"/>
              </a:lnSpc>
              <a:spcAft>
                <a:spcPts val="1200"/>
              </a:spcAft>
              <a:buNone/>
            </a:pPr>
            <a:r>
              <a:rPr lang="en-US" sz="2400"/>
              <a:t>Public hearings and user forums March-April 2021</a:t>
            </a:r>
          </a:p>
        </p:txBody>
      </p:sp>
    </p:spTree>
    <p:extLst>
      <p:ext uri="{BB962C8B-B14F-4D97-AF65-F5344CB8AC3E}">
        <p14:creationId xmlns:p14="http://schemas.microsoft.com/office/powerpoint/2010/main" val="3834184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95750-7EDA-C725-323E-1CDC49E3333D}"/>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37F5B3E2-A8CC-BF1C-44B9-A3173907B23E}"/>
              </a:ext>
            </a:extLst>
          </p:cNvPr>
          <p:cNvSpPr/>
          <p:nvPr/>
        </p:nvSpPr>
        <p:spPr>
          <a:xfrm>
            <a:off x="5582654" y="274320"/>
            <a:ext cx="6294922" cy="6309360"/>
          </a:xfrm>
          <a:prstGeom prst="round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b="1">
                <a:latin typeface="+mj-lt"/>
              </a:rPr>
              <a:t>CONCERNS WITH GOVERNMENTAL FUND FINANCIALS</a:t>
            </a:r>
          </a:p>
          <a:p>
            <a:pPr marL="346075" indent="-342900">
              <a:spcAft>
                <a:spcPts val="1200"/>
              </a:spcAft>
              <a:buFont typeface="Arial" panose="020B0604020202020204" pitchFamily="34" charset="0"/>
              <a:buChar char="•"/>
            </a:pPr>
            <a:r>
              <a:rPr lang="en-US" sz="2400"/>
              <a:t>Lack of effectiveness of governmental fund information.</a:t>
            </a:r>
          </a:p>
          <a:p>
            <a:pPr marL="346075" indent="-342900">
              <a:spcAft>
                <a:spcPts val="1200"/>
              </a:spcAft>
              <a:buFont typeface="Arial" panose="020B0604020202020204" pitchFamily="34" charset="0"/>
              <a:buChar char="•"/>
            </a:pPr>
            <a:r>
              <a:rPr lang="en-US" sz="2400"/>
              <a:t>Lack of conceptual consistency.</a:t>
            </a:r>
          </a:p>
          <a:p>
            <a:pPr marL="346075" indent="-342900">
              <a:spcAft>
                <a:spcPts val="1200"/>
              </a:spcAft>
              <a:buFont typeface="Arial" panose="020B0604020202020204" pitchFamily="34" charset="0"/>
              <a:buChar char="•"/>
            </a:pPr>
            <a:r>
              <a:rPr lang="en-US" sz="2400"/>
              <a:t>Lack of guidance for complex transactions.</a:t>
            </a:r>
          </a:p>
          <a:p>
            <a:pPr marL="346075" indent="-342900">
              <a:spcAft>
                <a:spcPts val="1200"/>
              </a:spcAft>
              <a:buFont typeface="Arial" panose="020B0604020202020204" pitchFamily="34" charset="0"/>
              <a:buChar char="•"/>
            </a:pPr>
            <a:r>
              <a:rPr lang="en-US" sz="2400"/>
              <a:t>Lack of consistency in applying the current financial resources measurement focus and modified accrual basis of accounting.</a:t>
            </a:r>
            <a:endParaRPr lang="en-US" sz="2000"/>
          </a:p>
        </p:txBody>
      </p:sp>
    </p:spTree>
    <p:extLst>
      <p:ext uri="{BB962C8B-B14F-4D97-AF65-F5344CB8AC3E}">
        <p14:creationId xmlns:p14="http://schemas.microsoft.com/office/powerpoint/2010/main" val="3189371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6382-193C-E396-A4A8-6B951DA258C1}"/>
              </a:ext>
            </a:extLst>
          </p:cNvPr>
          <p:cNvSpPr>
            <a:spLocks noGrp="1"/>
          </p:cNvSpPr>
          <p:nvPr>
            <p:ph type="title"/>
          </p:nvPr>
        </p:nvSpPr>
        <p:spPr/>
        <p:txBody>
          <a:bodyPr>
            <a:normAutofit fontScale="90000"/>
          </a:bodyPr>
          <a:lstStyle/>
          <a:p>
            <a:r>
              <a:rPr lang="en-US"/>
              <a:t>Governmental fund financial statements tentative decisions</a:t>
            </a:r>
          </a:p>
        </p:txBody>
      </p:sp>
      <p:sp>
        <p:nvSpPr>
          <p:cNvPr id="3" name="Content Placeholder 2">
            <a:extLst>
              <a:ext uri="{FF2B5EF4-FFF2-40B4-BE49-F238E27FC236}">
                <a16:creationId xmlns:a16="http://schemas.microsoft.com/office/drawing/2014/main" id="{DB208F46-99FB-6F9A-4AD3-102CBE660DC6}"/>
              </a:ext>
            </a:extLst>
          </p:cNvPr>
          <p:cNvSpPr>
            <a:spLocks noGrp="1"/>
          </p:cNvSpPr>
          <p:nvPr>
            <p:ph idx="1"/>
          </p:nvPr>
        </p:nvSpPr>
        <p:spPr>
          <a:xfrm>
            <a:off x="304253" y="1188719"/>
            <a:ext cx="7068699" cy="5452713"/>
          </a:xfrm>
        </p:spPr>
        <p:txBody>
          <a:bodyPr>
            <a:normAutofit/>
          </a:bodyPr>
          <a:lstStyle/>
          <a:p>
            <a:pPr>
              <a:lnSpc>
                <a:spcPct val="100000"/>
              </a:lnSpc>
              <a:spcAft>
                <a:spcPts val="1200"/>
              </a:spcAft>
            </a:pPr>
            <a:r>
              <a:rPr lang="en-US" sz="2800"/>
              <a:t>June 2023 the Board tentatively decided to REMOVE governmental funds from the scope of the project.</a:t>
            </a:r>
          </a:p>
          <a:p>
            <a:pPr>
              <a:lnSpc>
                <a:spcPct val="100000"/>
              </a:lnSpc>
              <a:spcAft>
                <a:spcPts val="1200"/>
              </a:spcAft>
            </a:pPr>
            <a:r>
              <a:rPr lang="en-US" sz="2800"/>
              <a:t>A conceptually pure model (without exceptions) would provide less meaningful information.</a:t>
            </a:r>
          </a:p>
          <a:p>
            <a:pPr>
              <a:lnSpc>
                <a:spcPct val="100000"/>
              </a:lnSpc>
              <a:spcAft>
                <a:spcPts val="1200"/>
              </a:spcAft>
            </a:pPr>
            <a:r>
              <a:rPr lang="en-US" sz="2800"/>
              <a:t>Would present fund balance that does not reflect all the accruals that the Board believes should be recognized.</a:t>
            </a:r>
          </a:p>
          <a:p>
            <a:pPr>
              <a:lnSpc>
                <a:spcPct val="100000"/>
              </a:lnSpc>
              <a:spcAft>
                <a:spcPts val="1200"/>
              </a:spcAft>
            </a:pPr>
            <a:r>
              <a:rPr lang="en-US" sz="2800"/>
              <a:t>Board questioned the ability of the proposed model to produce comparable results due to potential difficulty applying new concepts.</a:t>
            </a:r>
          </a:p>
        </p:txBody>
      </p:sp>
      <p:pic>
        <p:nvPicPr>
          <p:cNvPr id="7" name="Graphic 6" descr="Clipboard with solid fill">
            <a:extLst>
              <a:ext uri="{FF2B5EF4-FFF2-40B4-BE49-F238E27FC236}">
                <a16:creationId xmlns:a16="http://schemas.microsoft.com/office/drawing/2014/main" id="{27DDB940-946D-442D-DC1E-0FF4BDE4AEE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804" t="7691" r="4426" b="7377"/>
          <a:stretch/>
        </p:blipFill>
        <p:spPr>
          <a:xfrm>
            <a:off x="7726316" y="1337910"/>
            <a:ext cx="4160884" cy="4321743"/>
          </a:xfrm>
          <a:prstGeom prst="rect">
            <a:avLst/>
          </a:prstGeom>
        </p:spPr>
      </p:pic>
    </p:spTree>
    <p:extLst>
      <p:ext uri="{BB962C8B-B14F-4D97-AF65-F5344CB8AC3E}">
        <p14:creationId xmlns:p14="http://schemas.microsoft.com/office/powerpoint/2010/main" val="1039675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0"/>
            <a:ext cx="11582400" cy="914400"/>
          </a:xfrm>
        </p:spPr>
        <p:txBody>
          <a:bodyPr>
            <a:normAutofit/>
          </a:bodyPr>
          <a:lstStyle/>
          <a:p>
            <a:r>
              <a:rPr lang="en-US" dirty="0"/>
              <a:t>The GASB Revolution</a:t>
            </a:r>
          </a:p>
        </p:txBody>
      </p:sp>
      <p:sp>
        <p:nvSpPr>
          <p:cNvPr id="3" name="Content Placeholder 2"/>
          <p:cNvSpPr>
            <a:spLocks noGrp="1"/>
          </p:cNvSpPr>
          <p:nvPr>
            <p:ph idx="1"/>
          </p:nvPr>
        </p:nvSpPr>
        <p:spPr>
          <a:xfrm>
            <a:off x="304253" y="1188720"/>
            <a:ext cx="11582400" cy="5212080"/>
          </a:xfrm>
        </p:spPr>
        <p:txBody>
          <a:bodyPr>
            <a:normAutofit/>
          </a:bodyPr>
          <a:lstStyle/>
          <a:p>
            <a:r>
              <a:rPr lang="en-US" sz="3200" b="1" dirty="0"/>
              <a:t>FOUR Major Focus Areas </a:t>
            </a:r>
            <a:r>
              <a:rPr lang="en-US" sz="3200" dirty="0"/>
              <a:t>in the new standards:</a:t>
            </a:r>
          </a:p>
          <a:p>
            <a:pPr lvl="1"/>
            <a:r>
              <a:rPr lang="en-US" sz="2800" dirty="0"/>
              <a:t>Placing the Net Pension Liability on the Balance Sheet.</a:t>
            </a:r>
          </a:p>
          <a:p>
            <a:pPr lvl="1"/>
            <a:r>
              <a:rPr lang="en-US" sz="2800" dirty="0"/>
              <a:t>Decoupling Expense from Funding.</a:t>
            </a:r>
          </a:p>
          <a:p>
            <a:pPr lvl="1"/>
            <a:r>
              <a:rPr lang="en-US" sz="2800" dirty="0"/>
              <a:t>Accounting for Cost-Sharing Plans.</a:t>
            </a:r>
          </a:p>
          <a:p>
            <a:pPr lvl="1"/>
            <a:r>
              <a:rPr lang="en-US" sz="2800" dirty="0"/>
              <a:t>Expanding Disclosure Information (Notes &amp; RSI).</a:t>
            </a:r>
          </a:p>
          <a:p>
            <a:r>
              <a:rPr lang="en-US" sz="3200" dirty="0"/>
              <a:t>Timing of Measurements, Effective Dates.</a:t>
            </a:r>
          </a:p>
          <a:p>
            <a:r>
              <a:rPr lang="en-US" sz="3200" dirty="0"/>
              <a:t>Implementation Guides and Audit Guidelines.</a:t>
            </a:r>
          </a:p>
        </p:txBody>
      </p:sp>
    </p:spTree>
    <p:extLst>
      <p:ext uri="{BB962C8B-B14F-4D97-AF65-F5344CB8AC3E}">
        <p14:creationId xmlns:p14="http://schemas.microsoft.com/office/powerpoint/2010/main" val="2508055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AD0D3-BC76-450D-A25E-50BFE0B614BD}"/>
              </a:ext>
            </a:extLst>
          </p:cNvPr>
          <p:cNvSpPr>
            <a:spLocks noGrp="1"/>
          </p:cNvSpPr>
          <p:nvPr>
            <p:ph type="title"/>
          </p:nvPr>
        </p:nvSpPr>
        <p:spPr/>
        <p:txBody>
          <a:bodyPr anchor="b">
            <a:normAutofit/>
          </a:bodyPr>
          <a:lstStyle/>
          <a:p>
            <a:r>
              <a:rPr lang="en-US"/>
              <a:t>Overview of the Proposals Original</a:t>
            </a:r>
          </a:p>
        </p:txBody>
      </p:sp>
      <p:graphicFrame>
        <p:nvGraphicFramePr>
          <p:cNvPr id="5" name="Content Placeholder 4">
            <a:extLst>
              <a:ext uri="{FF2B5EF4-FFF2-40B4-BE49-F238E27FC236}">
                <a16:creationId xmlns:a16="http://schemas.microsoft.com/office/drawing/2014/main" id="{1A8FFC68-C4F9-47D2-92E2-CCFC6D4C75AD}"/>
              </a:ext>
            </a:extLst>
          </p:cNvPr>
          <p:cNvGraphicFramePr>
            <a:graphicFrameLocks noGrp="1"/>
          </p:cNvGraphicFramePr>
          <p:nvPr>
            <p:ph idx="1"/>
          </p:nvPr>
        </p:nvGraphicFramePr>
        <p:xfrm>
          <a:off x="304800" y="1189038"/>
          <a:ext cx="115824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a:extLst>
              <a:ext uri="{FF2B5EF4-FFF2-40B4-BE49-F238E27FC236}">
                <a16:creationId xmlns:a16="http://schemas.microsoft.com/office/drawing/2014/main" id="{780B7B7E-E1DC-47D9-8763-DCE29759F566}"/>
              </a:ext>
            </a:extLst>
          </p:cNvPr>
          <p:cNvSpPr>
            <a:spLocks noGrp="1"/>
          </p:cNvSpPr>
          <p:nvPr>
            <p:ph type="sldNum" sz="quarter" idx="4"/>
          </p:nvPr>
        </p:nvSpPr>
        <p:spPr/>
        <p:txBody>
          <a:bodyPr/>
          <a:lstStyle/>
          <a:p>
            <a:pPr>
              <a:spcAft>
                <a:spcPts val="600"/>
              </a:spcAft>
              <a:defRPr/>
            </a:pPr>
            <a:fld id="{B8C3CD40-D32D-4A66-9ED6-B023972553E0}" type="slidenum">
              <a:rPr lang="en-US" smtClean="0"/>
              <a:pPr>
                <a:spcAft>
                  <a:spcPts val="600"/>
                </a:spcAft>
                <a:defRPr/>
              </a:pPr>
              <a:t>90</a:t>
            </a:fld>
            <a:endParaRPr lang="en-US"/>
          </a:p>
        </p:txBody>
      </p:sp>
    </p:spTree>
    <p:extLst>
      <p:ext uri="{BB962C8B-B14F-4D97-AF65-F5344CB8AC3E}">
        <p14:creationId xmlns:p14="http://schemas.microsoft.com/office/powerpoint/2010/main" val="2015432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1B332-493C-BD26-BE1B-C1B37D052CD9}"/>
              </a:ext>
            </a:extLst>
          </p:cNvPr>
          <p:cNvSpPr>
            <a:spLocks noGrp="1"/>
          </p:cNvSpPr>
          <p:nvPr>
            <p:ph type="title"/>
          </p:nvPr>
        </p:nvSpPr>
        <p:spPr>
          <a:xfrm>
            <a:off x="304800" y="0"/>
            <a:ext cx="11582400" cy="914400"/>
          </a:xfrm>
        </p:spPr>
        <p:txBody>
          <a:bodyPr/>
          <a:lstStyle/>
          <a:p>
            <a:r>
              <a:rPr lang="en-US"/>
              <a:t>Overview</a:t>
            </a:r>
          </a:p>
        </p:txBody>
      </p:sp>
      <p:graphicFrame>
        <p:nvGraphicFramePr>
          <p:cNvPr id="10" name="Content Placeholder 9">
            <a:extLst>
              <a:ext uri="{FF2B5EF4-FFF2-40B4-BE49-F238E27FC236}">
                <a16:creationId xmlns:a16="http://schemas.microsoft.com/office/drawing/2014/main" id="{11FDFD99-CEA5-B21E-4607-753DF200B255}"/>
              </a:ext>
            </a:extLst>
          </p:cNvPr>
          <p:cNvGraphicFramePr>
            <a:graphicFrameLocks noGrp="1"/>
          </p:cNvGraphicFramePr>
          <p:nvPr>
            <p:ph idx="1"/>
            <p:extLst>
              <p:ext uri="{D42A27DB-BD31-4B8C-83A1-F6EECF244321}">
                <p14:modId xmlns:p14="http://schemas.microsoft.com/office/powerpoint/2010/main" val="1565069642"/>
              </p:ext>
            </p:extLst>
          </p:nvPr>
        </p:nvGraphicFramePr>
        <p:xfrm>
          <a:off x="304800" y="1189038"/>
          <a:ext cx="11582400" cy="455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5451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a:t>MD&amp;A Overarching guidance</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3200"/>
              <a:t>Users of MD&amp;A “have different levels of knowledge and sophistication about governmental accounting and finance,” “may not have a detailed knowledge of accounting principles”.</a:t>
            </a:r>
          </a:p>
          <a:p>
            <a:pPr>
              <a:lnSpc>
                <a:spcPct val="100000"/>
              </a:lnSpc>
              <a:spcAft>
                <a:spcPts val="1200"/>
              </a:spcAft>
            </a:pPr>
            <a:r>
              <a:rPr lang="en-US" sz="3200"/>
              <a:t>Analysis of current-year balances and activity to explain why balance and results changed from prior year.</a:t>
            </a:r>
          </a:p>
          <a:p>
            <a:pPr>
              <a:lnSpc>
                <a:spcPct val="100000"/>
              </a:lnSpc>
              <a:spcAft>
                <a:spcPts val="1200"/>
              </a:spcAft>
            </a:pPr>
            <a:r>
              <a:rPr lang="en-US" sz="3200"/>
              <a:t>Avoid unnecessary duplication, avoid “boilerplate” language.</a:t>
            </a:r>
          </a:p>
          <a:p>
            <a:pPr>
              <a:lnSpc>
                <a:spcPct val="100000"/>
              </a:lnSpc>
              <a:spcAft>
                <a:spcPts val="1200"/>
              </a:spcAft>
            </a:pPr>
            <a:r>
              <a:rPr lang="en-US" sz="3200"/>
              <a:t>Focus on primary government, discussion of discretely presented component units is a matter of professional judgment.</a:t>
            </a:r>
          </a:p>
        </p:txBody>
      </p:sp>
    </p:spTree>
    <p:extLst>
      <p:ext uri="{BB962C8B-B14F-4D97-AF65-F5344CB8AC3E}">
        <p14:creationId xmlns:p14="http://schemas.microsoft.com/office/powerpoint/2010/main" val="20275220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23968E-1F5C-7EB6-4441-0B8CEC22BF38}"/>
              </a:ext>
            </a:extLst>
          </p:cNvPr>
          <p:cNvSpPr>
            <a:spLocks noGrp="1"/>
          </p:cNvSpPr>
          <p:nvPr>
            <p:ph type="title"/>
          </p:nvPr>
        </p:nvSpPr>
        <p:spPr>
          <a:xfrm>
            <a:off x="304800" y="0"/>
            <a:ext cx="11582400" cy="914400"/>
          </a:xfrm>
        </p:spPr>
        <p:txBody>
          <a:bodyPr>
            <a:normAutofit/>
          </a:bodyPr>
          <a:lstStyle/>
          <a:p>
            <a:r>
              <a:rPr lang="en-US"/>
              <a:t>MD&amp;A – Five sections</a:t>
            </a:r>
          </a:p>
        </p:txBody>
      </p:sp>
      <p:graphicFrame>
        <p:nvGraphicFramePr>
          <p:cNvPr id="4" name="Content Placeholder 3">
            <a:extLst>
              <a:ext uri="{FF2B5EF4-FFF2-40B4-BE49-F238E27FC236}">
                <a16:creationId xmlns:a16="http://schemas.microsoft.com/office/drawing/2014/main" id="{984C82B6-56FD-F139-7999-E1515E226376}"/>
              </a:ext>
            </a:extLst>
          </p:cNvPr>
          <p:cNvGraphicFramePr>
            <a:graphicFrameLocks noGrp="1"/>
          </p:cNvGraphicFramePr>
          <p:nvPr>
            <p:ph idx="1"/>
            <p:extLst>
              <p:ext uri="{D42A27DB-BD31-4B8C-83A1-F6EECF244321}">
                <p14:modId xmlns:p14="http://schemas.microsoft.com/office/powerpoint/2010/main" val="553268682"/>
              </p:ext>
            </p:extLst>
          </p:nvPr>
        </p:nvGraphicFramePr>
        <p:xfrm>
          <a:off x="304800" y="1189038"/>
          <a:ext cx="11582400" cy="5427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0149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a:t>MD&amp;A – detailed analysis</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253" y="1188720"/>
            <a:ext cx="11582400" cy="5212080"/>
          </a:xfrm>
        </p:spPr>
        <p:txBody>
          <a:bodyPr>
            <a:normAutofit/>
          </a:bodyPr>
          <a:lstStyle/>
          <a:p>
            <a:r>
              <a:rPr lang="en-US" sz="3200" dirty="0"/>
              <a:t>Detailed analyses:</a:t>
            </a:r>
          </a:p>
          <a:p>
            <a:pPr lvl="1"/>
            <a:r>
              <a:rPr lang="en-US" sz="2800" dirty="0"/>
              <a:t>Primary government’s financial position and results of operations – both governmental and business-type activities:</a:t>
            </a:r>
          </a:p>
          <a:p>
            <a:pPr lvl="2"/>
            <a:r>
              <a:rPr lang="en-US" sz="2400" dirty="0"/>
              <a:t>In addition to amounts/percent of change, explain why change occurred.</a:t>
            </a:r>
          </a:p>
          <a:p>
            <a:pPr lvl="1"/>
            <a:r>
              <a:rPr lang="en-US" sz="2800" dirty="0"/>
              <a:t>Fund balance or net position and results of operations of each major fund (nonmajor funds excluded):</a:t>
            </a:r>
          </a:p>
          <a:p>
            <a:pPr lvl="2"/>
            <a:r>
              <a:rPr lang="en-US" sz="2400" dirty="0"/>
              <a:t>In addition to amounts/percent of change, explain why change occurred.</a:t>
            </a:r>
          </a:p>
        </p:txBody>
      </p:sp>
    </p:spTree>
    <p:extLst>
      <p:ext uri="{BB962C8B-B14F-4D97-AF65-F5344CB8AC3E}">
        <p14:creationId xmlns:p14="http://schemas.microsoft.com/office/powerpoint/2010/main" val="1781289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101600"/>
            <a:ext cx="11582400" cy="914400"/>
          </a:xfrm>
        </p:spPr>
        <p:txBody>
          <a:bodyPr>
            <a:noAutofit/>
          </a:bodyPr>
          <a:lstStyle/>
          <a:p>
            <a:r>
              <a:rPr lang="en-US" sz="3600" dirty="0"/>
              <a:t>MD&amp;A – Significant capital asset and long-term financing activity</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800" y="1189038"/>
            <a:ext cx="11582400" cy="5453062"/>
          </a:xfrm>
        </p:spPr>
        <p:txBody>
          <a:bodyPr>
            <a:normAutofit/>
          </a:bodyPr>
          <a:lstStyle/>
          <a:p>
            <a:r>
              <a:rPr lang="en-US" sz="2800" dirty="0"/>
              <a:t>Capital asset activity:</a:t>
            </a:r>
          </a:p>
          <a:p>
            <a:pPr lvl="1"/>
            <a:r>
              <a:rPr lang="en-US" sz="2400" dirty="0"/>
              <a:t>Include intangible capital assets.</a:t>
            </a:r>
          </a:p>
          <a:p>
            <a:pPr lvl="1"/>
            <a:r>
              <a:rPr lang="en-US" sz="2400" dirty="0"/>
              <a:t>Discussion of significant additions and disposals.</a:t>
            </a:r>
          </a:p>
          <a:p>
            <a:pPr lvl="1"/>
            <a:r>
              <a:rPr lang="en-US" sz="2400" dirty="0"/>
              <a:t>Discussion of significant policy changes and economic factors.</a:t>
            </a:r>
          </a:p>
          <a:p>
            <a:pPr lvl="1"/>
            <a:r>
              <a:rPr lang="en-US" sz="2400" dirty="0"/>
              <a:t>Avoid duplication between the analyses and this component.</a:t>
            </a:r>
          </a:p>
          <a:p>
            <a:r>
              <a:rPr lang="en-US" sz="2800" dirty="0"/>
              <a:t>Long-term financing activity:</a:t>
            </a:r>
          </a:p>
          <a:p>
            <a:pPr lvl="1"/>
            <a:r>
              <a:rPr lang="en-US" sz="2400" dirty="0"/>
              <a:t>Includes debt, leases, PPPs, and SBITAs.</a:t>
            </a:r>
          </a:p>
          <a:p>
            <a:pPr lvl="1"/>
            <a:r>
              <a:rPr lang="en-US" sz="2400" dirty="0"/>
              <a:t>Discuss new agreements, changes to credit rating, debt limit.</a:t>
            </a:r>
          </a:p>
          <a:p>
            <a:pPr lvl="1"/>
            <a:r>
              <a:rPr lang="en-US" sz="2400" dirty="0"/>
              <a:t>Discussion of significant policy changes and economic factors.</a:t>
            </a:r>
          </a:p>
          <a:p>
            <a:pPr lvl="1"/>
            <a:r>
              <a:rPr lang="en-US" sz="2400" dirty="0"/>
              <a:t>Avoid duplication between the analyses and this component.</a:t>
            </a:r>
          </a:p>
        </p:txBody>
      </p:sp>
    </p:spTree>
    <p:extLst>
      <p:ext uri="{BB962C8B-B14F-4D97-AF65-F5344CB8AC3E}">
        <p14:creationId xmlns:p14="http://schemas.microsoft.com/office/powerpoint/2010/main" val="42606961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Autofit/>
          </a:bodyPr>
          <a:lstStyle/>
          <a:p>
            <a:r>
              <a:rPr lang="en-US" sz="3600" dirty="0"/>
              <a:t>MD&amp;A – currently known facts, decisions, and conditions</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800" y="1189038"/>
            <a:ext cx="11582400" cy="5491162"/>
          </a:xfrm>
        </p:spPr>
        <p:txBody>
          <a:bodyPr>
            <a:normAutofit/>
          </a:bodyPr>
          <a:lstStyle/>
          <a:p>
            <a:r>
              <a:rPr lang="en-US" sz="2800" dirty="0"/>
              <a:t>Include a description of currently known facts, decisions, and conditions that are expected to have a significant effect on financial position or results of operations in the subsequent year. Examples could include:</a:t>
            </a:r>
          </a:p>
          <a:p>
            <a:pPr lvl="1"/>
            <a:r>
              <a:rPr lang="en-US" sz="2400" dirty="0"/>
              <a:t>Trends in relevant economic and demographic data.</a:t>
            </a:r>
          </a:p>
          <a:p>
            <a:pPr lvl="1"/>
            <a:r>
              <a:rPr lang="en-US" sz="2400" dirty="0"/>
              <a:t>Factors used to develop the subsequent year’s budget:</a:t>
            </a:r>
          </a:p>
          <a:p>
            <a:pPr lvl="2"/>
            <a:r>
              <a:rPr lang="en-US" sz="2000" dirty="0"/>
              <a:t>Those affecting revenues available for appropriation, e.g., changes in rates and bases of activity.</a:t>
            </a:r>
          </a:p>
          <a:p>
            <a:pPr lvl="2"/>
            <a:r>
              <a:rPr lang="en-US" sz="2000" dirty="0"/>
              <a:t>Those affecting planned spending, e.g. inflation, labor contracts, changes in programs.</a:t>
            </a:r>
          </a:p>
          <a:p>
            <a:pPr lvl="1"/>
            <a:r>
              <a:rPr lang="en-US" sz="2400" dirty="0"/>
              <a:t>Expected changes in budgetary net position or fund balance.</a:t>
            </a:r>
          </a:p>
          <a:p>
            <a:pPr lvl="1"/>
            <a:r>
              <a:rPr lang="en-US" sz="2400" dirty="0"/>
              <a:t>Actions government has taken related to PEB, capital plans, leases, PPPs, SBITAs (long-term items).</a:t>
            </a:r>
          </a:p>
          <a:p>
            <a:pPr lvl="1"/>
            <a:r>
              <a:rPr lang="en-US" sz="2400" dirty="0"/>
              <a:t>Actions other parties have taken, such as new laws or regulations.</a:t>
            </a:r>
          </a:p>
        </p:txBody>
      </p:sp>
    </p:spTree>
    <p:extLst>
      <p:ext uri="{BB962C8B-B14F-4D97-AF65-F5344CB8AC3E}">
        <p14:creationId xmlns:p14="http://schemas.microsoft.com/office/powerpoint/2010/main" val="487562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D743CE-BA9C-5F2C-1A15-55A86A9F21F5}"/>
              </a:ext>
            </a:extLst>
          </p:cNvPr>
          <p:cNvSpPr/>
          <p:nvPr/>
        </p:nvSpPr>
        <p:spPr>
          <a:xfrm>
            <a:off x="10185400" y="5499100"/>
            <a:ext cx="1866900" cy="1219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dirty="0"/>
              <a:t>Proprietary funds – operating and nonoperating</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253" y="1082040"/>
            <a:ext cx="11582400" cy="1176713"/>
          </a:xfrm>
        </p:spPr>
        <p:txBody>
          <a:bodyPr>
            <a:normAutofit/>
          </a:bodyPr>
          <a:lstStyle/>
          <a:p>
            <a:pPr>
              <a:lnSpc>
                <a:spcPct val="110000"/>
              </a:lnSpc>
              <a:spcAft>
                <a:spcPts val="0"/>
              </a:spcAft>
            </a:pPr>
            <a:r>
              <a:rPr lang="en-US" sz="3200" dirty="0"/>
              <a:t>Separate presentation of operating and nonoperating revenues and expenses.</a:t>
            </a:r>
          </a:p>
          <a:p>
            <a:pPr>
              <a:lnSpc>
                <a:spcPct val="100000"/>
              </a:lnSpc>
              <a:spcAft>
                <a:spcPts val="1200"/>
              </a:spcAft>
            </a:pPr>
            <a:endParaRPr lang="en-US" sz="3200" dirty="0"/>
          </a:p>
        </p:txBody>
      </p:sp>
      <p:graphicFrame>
        <p:nvGraphicFramePr>
          <p:cNvPr id="2" name="Diagram 1">
            <a:extLst>
              <a:ext uri="{FF2B5EF4-FFF2-40B4-BE49-F238E27FC236}">
                <a16:creationId xmlns:a16="http://schemas.microsoft.com/office/drawing/2014/main" id="{A950AB3C-5B17-308D-0AF2-8A82D5519F73}"/>
              </a:ext>
            </a:extLst>
          </p:cNvPr>
          <p:cNvGraphicFramePr/>
          <p:nvPr>
            <p:extLst>
              <p:ext uri="{D42A27DB-BD31-4B8C-83A1-F6EECF244321}">
                <p14:modId xmlns:p14="http://schemas.microsoft.com/office/powerpoint/2010/main" val="802004292"/>
              </p:ext>
            </p:extLst>
          </p:nvPr>
        </p:nvGraphicFramePr>
        <p:xfrm>
          <a:off x="304253" y="2385753"/>
          <a:ext cx="11582400" cy="4167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239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dirty="0"/>
              <a:t>Proprietary funds – subsidies</a:t>
            </a:r>
          </a:p>
        </p:txBody>
      </p:sp>
      <p:sp>
        <p:nvSpPr>
          <p:cNvPr id="6" name="Content Placeholder 5">
            <a:extLst>
              <a:ext uri="{FF2B5EF4-FFF2-40B4-BE49-F238E27FC236}">
                <a16:creationId xmlns:a16="http://schemas.microsoft.com/office/drawing/2014/main" id="{40E92D4B-0976-7269-4AAC-AF4715F55082}"/>
              </a:ext>
            </a:extLst>
          </p:cNvPr>
          <p:cNvSpPr>
            <a:spLocks noGrp="1"/>
          </p:cNvSpPr>
          <p:nvPr>
            <p:ph idx="1"/>
          </p:nvPr>
        </p:nvSpPr>
        <p:spPr>
          <a:xfrm>
            <a:off x="304253" y="1188720"/>
            <a:ext cx="11582400" cy="5212080"/>
          </a:xfrm>
        </p:spPr>
        <p:txBody>
          <a:bodyPr>
            <a:normAutofit/>
          </a:bodyPr>
          <a:lstStyle/>
          <a:p>
            <a:pPr>
              <a:lnSpc>
                <a:spcPct val="100000"/>
              </a:lnSpc>
              <a:spcAft>
                <a:spcPts val="1200"/>
              </a:spcAft>
            </a:pPr>
            <a:r>
              <a:rPr lang="en-US" sz="3200" dirty="0"/>
              <a:t>Add a new subtotal for operating income (loss) and noncapital subsidies.</a:t>
            </a:r>
          </a:p>
          <a:p>
            <a:pPr>
              <a:lnSpc>
                <a:spcPct val="100000"/>
              </a:lnSpc>
              <a:spcAft>
                <a:spcPts val="1200"/>
              </a:spcAft>
            </a:pPr>
            <a:endParaRPr lang="en-US" sz="3200" dirty="0"/>
          </a:p>
        </p:txBody>
      </p:sp>
      <p:graphicFrame>
        <p:nvGraphicFramePr>
          <p:cNvPr id="2" name="Diagram 1">
            <a:extLst>
              <a:ext uri="{FF2B5EF4-FFF2-40B4-BE49-F238E27FC236}">
                <a16:creationId xmlns:a16="http://schemas.microsoft.com/office/drawing/2014/main" id="{A950AB3C-5B17-308D-0AF2-8A82D5519F73}"/>
              </a:ext>
            </a:extLst>
          </p:cNvPr>
          <p:cNvGraphicFramePr/>
          <p:nvPr>
            <p:extLst>
              <p:ext uri="{D42A27DB-BD31-4B8C-83A1-F6EECF244321}">
                <p14:modId xmlns:p14="http://schemas.microsoft.com/office/powerpoint/2010/main" val="690264984"/>
              </p:ext>
            </p:extLst>
          </p:nvPr>
        </p:nvGraphicFramePr>
        <p:xfrm>
          <a:off x="304253" y="2375592"/>
          <a:ext cx="11582400" cy="3758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5437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B44AF-4F1D-6842-CBE8-225C9E963904}"/>
              </a:ext>
            </a:extLst>
          </p:cNvPr>
          <p:cNvSpPr>
            <a:spLocks noGrp="1"/>
          </p:cNvSpPr>
          <p:nvPr>
            <p:ph type="title"/>
          </p:nvPr>
        </p:nvSpPr>
        <p:spPr>
          <a:xfrm>
            <a:off x="304800" y="0"/>
            <a:ext cx="11582400" cy="914400"/>
          </a:xfrm>
        </p:spPr>
        <p:txBody>
          <a:bodyPr>
            <a:normAutofit/>
          </a:bodyPr>
          <a:lstStyle/>
          <a:p>
            <a:r>
              <a:rPr lang="en-US" dirty="0"/>
              <a:t>Unusual or infrequent Items – Definitions</a:t>
            </a:r>
          </a:p>
        </p:txBody>
      </p:sp>
      <p:graphicFrame>
        <p:nvGraphicFramePr>
          <p:cNvPr id="2" name="Diagram 1">
            <a:extLst>
              <a:ext uri="{FF2B5EF4-FFF2-40B4-BE49-F238E27FC236}">
                <a16:creationId xmlns:a16="http://schemas.microsoft.com/office/drawing/2014/main" id="{A950AB3C-5B17-308D-0AF2-8A82D5519F73}"/>
              </a:ext>
            </a:extLst>
          </p:cNvPr>
          <p:cNvGraphicFramePr/>
          <p:nvPr>
            <p:extLst>
              <p:ext uri="{D42A27DB-BD31-4B8C-83A1-F6EECF244321}">
                <p14:modId xmlns:p14="http://schemas.microsoft.com/office/powerpoint/2010/main" val="1937082238"/>
              </p:ext>
            </p:extLst>
          </p:nvPr>
        </p:nvGraphicFramePr>
        <p:xfrm>
          <a:off x="304800" y="1181791"/>
          <a:ext cx="11582400" cy="4596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4270847"/>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02E7BE5F-1398-4471-BF34-8E4C77F20647}"/>
    </a:ext>
  </a:extLst>
</a:theme>
</file>

<file path=ppt/theme/theme2.xml><?xml version="1.0" encoding="utf-8"?>
<a:theme xmlns:a="http://schemas.openxmlformats.org/drawingml/2006/main" name="Eide Bailly Wealth">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362B1F43-6B23-4229-B1B0-4DC3ED103672}"/>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ae1cb9-5737-4d42-ac1e-cafb4a839f62">
      <Terms xmlns="http://schemas.microsoft.com/office/infopath/2007/PartnerControls"/>
    </lcf76f155ced4ddcb4097134ff3c332f>
    <TaxCatchAll xmlns="cb7f2b19-7f80-4d46-a115-76c7c18bb4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F53CEF1C943347953E61D4515FEF6E" ma:contentTypeVersion="18" ma:contentTypeDescription="Create a new document." ma:contentTypeScope="" ma:versionID="35d2c8b67169f9b9b1439c678fb12a09">
  <xsd:schema xmlns:xsd="http://www.w3.org/2001/XMLSchema" xmlns:xs="http://www.w3.org/2001/XMLSchema" xmlns:p="http://schemas.microsoft.com/office/2006/metadata/properties" xmlns:ns2="f1ae1cb9-5737-4d42-ac1e-cafb4a839f62" xmlns:ns3="cb7f2b19-7f80-4d46-a115-76c7c18bb4d9" targetNamespace="http://schemas.microsoft.com/office/2006/metadata/properties" ma:root="true" ma:fieldsID="58db4e4c6e26c147406eab580f90196d" ns2:_="" ns3:_="">
    <xsd:import namespace="f1ae1cb9-5737-4d42-ac1e-cafb4a839f62"/>
    <xsd:import namespace="cb7f2b19-7f80-4d46-a115-76c7c18bb4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e1cb9-5737-4d42-ac1e-cafb4a839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9aa669-ec5b-477a-9c15-3528a601b1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7f2b19-7f80-4d46-a115-76c7c18bb4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b46961-8c9d-4d8f-8f78-9f5fac27e3db}" ma:internalName="TaxCatchAll" ma:showField="CatchAllData" ma:web="cb7f2b19-7f80-4d46-a115-76c7c18bb4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91BB0-4B2F-4880-89A6-911939F0C7D9}">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1ae1cb9-5737-4d42-ac1e-cafb4a839f62"/>
    <ds:schemaRef ds:uri="http://schemas.microsoft.com/office/2006/metadata/properties"/>
    <ds:schemaRef ds:uri="cb7f2b19-7f80-4d46-a115-76c7c18bb4d9"/>
    <ds:schemaRef ds:uri="http://www.w3.org/XML/1998/namespace"/>
    <ds:schemaRef ds:uri="http://purl.org/dc/dcmitype/"/>
  </ds:schemaRefs>
</ds:datastoreItem>
</file>

<file path=customXml/itemProps2.xml><?xml version="1.0" encoding="utf-8"?>
<ds:datastoreItem xmlns:ds="http://schemas.openxmlformats.org/officeDocument/2006/customXml" ds:itemID="{60009EB4-675E-4002-A89B-8D3F78DA1D2B}">
  <ds:schemaRefs>
    <ds:schemaRef ds:uri="http://schemas.microsoft.com/sharepoint/v3/contenttype/forms"/>
  </ds:schemaRefs>
</ds:datastoreItem>
</file>

<file path=customXml/itemProps3.xml><?xml version="1.0" encoding="utf-8"?>
<ds:datastoreItem xmlns:ds="http://schemas.openxmlformats.org/officeDocument/2006/customXml" ds:itemID="{45564707-49F7-4C3D-A0E3-9BE9D4031E1E}">
  <ds:schemaRefs>
    <ds:schemaRef ds:uri="cb7f2b19-7f80-4d46-a115-76c7c18bb4d9"/>
    <ds:schemaRef ds:uri="f1ae1cb9-5737-4d42-ac1e-cafb4a839f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16978</TotalTime>
  <Words>11963</Words>
  <Application>Microsoft Office PowerPoint</Application>
  <PresentationFormat>Widescreen</PresentationFormat>
  <Paragraphs>1477</Paragraphs>
  <Slides>160</Slides>
  <Notes>90</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160</vt:i4>
      </vt:variant>
    </vt:vector>
  </HeadingPairs>
  <TitlesOfParts>
    <vt:vector size="177" baseType="lpstr">
      <vt:lpstr>Arial</vt:lpstr>
      <vt:lpstr>Calibri</vt:lpstr>
      <vt:lpstr>CIDFont+F4</vt:lpstr>
      <vt:lpstr>Fira Sans Book</vt:lpstr>
      <vt:lpstr>Fira Sans Light</vt:lpstr>
      <vt:lpstr>Fira Sans Medium</vt:lpstr>
      <vt:lpstr>Futura Book</vt:lpstr>
      <vt:lpstr>Lato</vt:lpstr>
      <vt:lpstr>Segoe UI</vt:lpstr>
      <vt:lpstr>Symbol</vt:lpstr>
      <vt:lpstr>Tw Cen MT</vt:lpstr>
      <vt:lpstr>Tw Cen MT Condensed</vt:lpstr>
      <vt:lpstr>Tw Cen MT Condensed Extra Bold</vt:lpstr>
      <vt:lpstr>Wingdings</vt:lpstr>
      <vt:lpstr>Eide Bailly</vt:lpstr>
      <vt:lpstr>Eide Bailly Wealth</vt:lpstr>
      <vt:lpstr>Worksheet</vt:lpstr>
      <vt:lpstr>CGFOA Immersion Series Session 3</vt:lpstr>
      <vt:lpstr>PowerPoint Presentation</vt:lpstr>
      <vt:lpstr>Presenters</vt:lpstr>
      <vt:lpstr>Today’s agenda </vt:lpstr>
      <vt:lpstr>Today’s agenda for Critical gasb pronouncements</vt:lpstr>
      <vt:lpstr>PowerPoint Presentation</vt:lpstr>
      <vt:lpstr>Overview of GASB Requirements for Pensions</vt:lpstr>
      <vt:lpstr>GASB Objectives and Goals</vt:lpstr>
      <vt:lpstr>The GASB Revolution</vt:lpstr>
      <vt:lpstr>Net Pension Liability is Simple…</vt:lpstr>
      <vt:lpstr>Summary of New Pensions Expense Components – a great cheat sheet</vt:lpstr>
      <vt:lpstr>What Type of Plan</vt:lpstr>
      <vt:lpstr>Cost-Sharing Multiple Employer</vt:lpstr>
      <vt:lpstr>Number of Pension Plans</vt:lpstr>
      <vt:lpstr>Timing of Measurement</vt:lpstr>
      <vt:lpstr>Discounting</vt:lpstr>
      <vt:lpstr>Discounting</vt:lpstr>
      <vt:lpstr>Accounting for  Cost-Sharing</vt:lpstr>
      <vt:lpstr>Example Schedule of Cost Sharing Proportion</vt:lpstr>
      <vt:lpstr>Example Schedule of Employer Pension Amounts Allocated by Cost Sharing Plan</vt:lpstr>
      <vt:lpstr>GASB 68 Footnote Disclosures (All Employers)</vt:lpstr>
      <vt:lpstr>Required Supplementary Information</vt:lpstr>
      <vt:lpstr>A Real Example</vt:lpstr>
      <vt:lpstr>A Real Example – Journal Entries</vt:lpstr>
      <vt:lpstr>A Real Example – Journal Entries</vt:lpstr>
      <vt:lpstr>OPEB – Employers</vt:lpstr>
      <vt:lpstr>OPEB Reporting –  Key Provisions – Reminder</vt:lpstr>
      <vt:lpstr>Walking before we run – what is OPEB?</vt:lpstr>
      <vt:lpstr>FYI – Types of OPEB Plans</vt:lpstr>
      <vt:lpstr>FYI – GASB’s Authoritative LiteraturE</vt:lpstr>
      <vt:lpstr>Big Deals for OPEB Employers</vt:lpstr>
      <vt:lpstr>Additional Big Deals for OPEB Employers</vt:lpstr>
      <vt:lpstr>Additional Big Deals for OPEB Employers</vt:lpstr>
      <vt:lpstr>OPEB</vt:lpstr>
      <vt:lpstr>OPEB</vt:lpstr>
      <vt:lpstr>OPEB</vt:lpstr>
      <vt:lpstr>What goes into the annual financial report?</vt:lpstr>
      <vt:lpstr>EMPLOYER NOTE DISCLOSURES DIFFER BY PLAN TYPE</vt:lpstr>
      <vt:lpstr>EMPLOYER NOTE DISCLOSURES DIFFER BY PLAN TYPE</vt:lpstr>
      <vt:lpstr>EMPLOYER NOTE DISCLOSURES DIFFER BY PLAN TYPE</vt:lpstr>
      <vt:lpstr>RSI Schedules</vt:lpstr>
      <vt:lpstr>Defined contribution OPEB – easy peasy</vt:lpstr>
      <vt:lpstr>Employer’s Implementation Guide</vt:lpstr>
      <vt:lpstr>GASB-87, Leases</vt:lpstr>
      <vt:lpstr>What is a Lease under GASB 87?</vt:lpstr>
      <vt:lpstr>Lessee Accounting under GASB 87</vt:lpstr>
      <vt:lpstr>Lessor Accounting under GASB 87</vt:lpstr>
      <vt:lpstr>GASB-96, Subscription-based Information Technology arrangements</vt:lpstr>
      <vt:lpstr>What Is a SBITA?</vt:lpstr>
      <vt:lpstr>PowerPoint Presentation</vt:lpstr>
      <vt:lpstr>PowerPoint Presentation</vt:lpstr>
      <vt:lpstr>GASB 96 and GASB 87 Are Different!</vt:lpstr>
      <vt:lpstr>An Example Will Help You Understand</vt:lpstr>
      <vt:lpstr>An Example Will Help You Understand</vt:lpstr>
      <vt:lpstr>An Example Will Help You Understand</vt:lpstr>
      <vt:lpstr>How Did We Calculate the Liability? It May Include…</vt:lpstr>
      <vt:lpstr>What If You Have Outlays Other than Subscription Payments?</vt:lpstr>
      <vt:lpstr>What About Large Projects that Are SBITAs?</vt:lpstr>
      <vt:lpstr>Cheat Sheet for SBITA Stages</vt:lpstr>
      <vt:lpstr>Bottom Line on GASB-87 vs. 96</vt:lpstr>
      <vt:lpstr>Bottom Line on GASB-87 vs. 96</vt:lpstr>
      <vt:lpstr>Debits and Credits on One Sheet – SBITAs</vt:lpstr>
      <vt:lpstr>GASB 101 – compensated absences  Effective: Fiscal Years Beginning after December 15, 2023 (12/31/24, 6/30/25, 9/30/25) Level of Effort: medium</vt:lpstr>
      <vt:lpstr>GASB Statement No. 101, Compensated Absences</vt:lpstr>
      <vt:lpstr>What are the key differences from statement 16?</vt:lpstr>
      <vt:lpstr>PowerPoint Presentation</vt:lpstr>
      <vt:lpstr>How Will Liability Be Recognized? 3 Criteria for unused leave</vt:lpstr>
      <vt:lpstr>PowerPoint Presentation</vt:lpstr>
      <vt:lpstr>MEASURING the liability for compensated absences</vt:lpstr>
      <vt:lpstr>PowerPoint Presentation</vt:lpstr>
      <vt:lpstr>Other Elements of GASB-101</vt:lpstr>
      <vt:lpstr>What are the disclosure requirements?</vt:lpstr>
      <vt:lpstr>FAQs</vt:lpstr>
      <vt:lpstr>FAQs</vt:lpstr>
      <vt:lpstr>Cheat Sheet for You</vt:lpstr>
      <vt:lpstr>Keys to Success in Implementing GASB-101</vt:lpstr>
      <vt:lpstr>Compensated Absences Are A Budget Issue Too!</vt:lpstr>
      <vt:lpstr>Summary of GASB-101 You Can Use</vt:lpstr>
      <vt:lpstr>GASB 102 – Certain risk disclosures Effective: Fiscal Years Beginning after June 15, 2024 (12/31/25, 6/30/25, 9/30/25) Level of Effort: SMALL</vt:lpstr>
      <vt:lpstr>Considerations in adding to the technical agenda</vt:lpstr>
      <vt:lpstr>Project developments</vt:lpstr>
      <vt:lpstr>disclosure criteria – all must be met</vt:lpstr>
      <vt:lpstr>disclosure requirements</vt:lpstr>
      <vt:lpstr>Potential relationship with other required disclosures</vt:lpstr>
      <vt:lpstr>GASB 103, Financial Reporting Model Improvements</vt:lpstr>
      <vt:lpstr>Original Overview of the Proposals</vt:lpstr>
      <vt:lpstr>Project activities</vt:lpstr>
      <vt:lpstr>PowerPoint Presentation</vt:lpstr>
      <vt:lpstr>Governmental fund financial statements tentative decisions</vt:lpstr>
      <vt:lpstr>Overview of the Proposals Original</vt:lpstr>
      <vt:lpstr>Overview</vt:lpstr>
      <vt:lpstr>MD&amp;A Overarching guidance</vt:lpstr>
      <vt:lpstr>MD&amp;A – Five sections</vt:lpstr>
      <vt:lpstr>MD&amp;A – detailed analysis</vt:lpstr>
      <vt:lpstr>MD&amp;A – Significant capital asset and long-term financing activity</vt:lpstr>
      <vt:lpstr>MD&amp;A – currently known facts, decisions, and conditions</vt:lpstr>
      <vt:lpstr>Proprietary funds – operating and nonoperating</vt:lpstr>
      <vt:lpstr>Proprietary funds – subsidies</vt:lpstr>
      <vt:lpstr>Unusual or infrequent Items – Definitions</vt:lpstr>
      <vt:lpstr>Unusual or infrequent Items</vt:lpstr>
      <vt:lpstr>Effective date and transition</vt:lpstr>
      <vt:lpstr>GASB 104, Disclosure of Certain Capital Assets</vt:lpstr>
      <vt:lpstr>Project timeline</vt:lpstr>
      <vt:lpstr>Classification of Nonfinancial Assets</vt:lpstr>
      <vt:lpstr>Capital Assets Held for Sale</vt:lpstr>
      <vt:lpstr>GASB 104 Illustration 1 – appendix c</vt:lpstr>
      <vt:lpstr>GASB 104 Illustration 1 – appendix c</vt:lpstr>
      <vt:lpstr>Budget Monitoring</vt:lpstr>
      <vt:lpstr>Presenters</vt:lpstr>
      <vt:lpstr>Focus Areas for Today’s presentation</vt:lpstr>
      <vt:lpstr>Monitoring Revenue and Expenditure Variances</vt:lpstr>
      <vt:lpstr>Sample Budget to Actual Report</vt:lpstr>
      <vt:lpstr>Effective Monitoring</vt:lpstr>
      <vt:lpstr>PowerPoint Presentation</vt:lpstr>
      <vt:lpstr>What Constitutes Periodic Monitoring?</vt:lpstr>
      <vt:lpstr>Conducting A Budget Variance Analysis</vt:lpstr>
      <vt:lpstr>Accounting for Encumbrances</vt:lpstr>
      <vt:lpstr>Understanding the “Total” Budget</vt:lpstr>
      <vt:lpstr>Sample Projection Spreadsheet</vt:lpstr>
      <vt:lpstr>Discussion Questions</vt:lpstr>
      <vt:lpstr>Variance Analysis</vt:lpstr>
      <vt:lpstr>PowerPoint Presentation</vt:lpstr>
      <vt:lpstr>Data Aggregation </vt:lpstr>
      <vt:lpstr>Allotment System</vt:lpstr>
      <vt:lpstr>Preventing Overspending</vt:lpstr>
      <vt:lpstr>Preventing Errors</vt:lpstr>
      <vt:lpstr>Responding to variances</vt:lpstr>
      <vt:lpstr>The Nature of Projections</vt:lpstr>
      <vt:lpstr>Internally Responding to variances</vt:lpstr>
      <vt:lpstr>Balancing Methods</vt:lpstr>
      <vt:lpstr>Budgeted Contingency Funds</vt:lpstr>
      <vt:lpstr>Taking Corrective Action</vt:lpstr>
      <vt:lpstr>Formal Adjustment and Interim Approval</vt:lpstr>
      <vt:lpstr>Interim Budget  Monitoring is a Team Effort</vt:lpstr>
      <vt:lpstr>Forecasting During Budget MOnitoring</vt:lpstr>
      <vt:lpstr>What is Forecasting?</vt:lpstr>
      <vt:lpstr>The Forecasting Process</vt:lpstr>
      <vt:lpstr>Determine the Scope of the Needed Forecasting</vt:lpstr>
      <vt:lpstr>Identify Key Drivers of the Forecast and Related Issues</vt:lpstr>
      <vt:lpstr>Gather Information Impacting the Forecast</vt:lpstr>
      <vt:lpstr>Determine The Best Methods for Forecasting</vt:lpstr>
      <vt:lpstr>Qualitative Forecasting</vt:lpstr>
      <vt:lpstr>Quantitative Forecasting</vt:lpstr>
      <vt:lpstr>Prepare the Forecast and Conduct a Sensitivity Analysis</vt:lpstr>
      <vt:lpstr>Discussion Questions</vt:lpstr>
      <vt:lpstr>Interim Budget Reporting</vt:lpstr>
      <vt:lpstr>Interim Budget Reporting</vt:lpstr>
      <vt:lpstr>Formalized Periodic Reporting</vt:lpstr>
      <vt:lpstr>Projections Change, and that’s ok!</vt:lpstr>
      <vt:lpstr>Key components of Interim Budget Reports</vt:lpstr>
      <vt:lpstr>Key components of Interim Budget Reports</vt:lpstr>
      <vt:lpstr>Sample Interim Budget Report</vt:lpstr>
      <vt:lpstr>Year-To-Date Versus Projected Actuals</vt:lpstr>
      <vt:lpstr>Year-End Analysis and Action</vt:lpstr>
      <vt:lpstr>Year-End Budget Reporting</vt:lpstr>
      <vt:lpstr>Disposition of budget Surpluses</vt:lpstr>
      <vt:lpstr>Discussion Questions</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Eric Berman</dc:creator>
  <cp:lastModifiedBy>Jill Morasko</cp:lastModifiedBy>
  <cp:revision>12</cp:revision>
  <cp:lastPrinted>2025-04-11T19:46:23Z</cp:lastPrinted>
  <dcterms:created xsi:type="dcterms:W3CDTF">2024-11-25T19:00:25Z</dcterms:created>
  <dcterms:modified xsi:type="dcterms:W3CDTF">2025-09-22T17:28:06Z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0x01010096F53CEF1C943347953E61D4515FEF6E</vt:lpwstr>
  </property>
  <property fmtid="{D5CDD505-2E9C-101B-9397-08002B2CF9AE}" pid="3" name="MediaServiceImageTags">
    <vt:lpwstr/>
  </property>
</Properties>
</file>