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609" autoAdjust="0"/>
  </p:normalViewPr>
  <p:slideViewPr>
    <p:cSldViewPr snapToGrid="0" snapToObjects="1">
      <p:cViewPr varScale="1">
        <p:scale>
          <a:sx n="74" d="100"/>
          <a:sy n="74" d="100"/>
        </p:scale>
        <p:origin x="84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D9A0F-68CE-488A-A2B3-99316641397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3572CA-9A62-4592-B7E3-D6FC69ED5D49}">
      <dgm:prSet/>
      <dgm:spPr/>
      <dgm:t>
        <a:bodyPr/>
        <a:lstStyle/>
        <a:p>
          <a:r>
            <a:rPr lang="en-US"/>
            <a:t>Use SMART goals: Specific, Measurable, Achievable, Relevant, Time-bound.</a:t>
          </a:r>
        </a:p>
      </dgm:t>
    </dgm:pt>
    <dgm:pt modelId="{AF6F32D7-1F64-4912-9290-1DDDA0CC248F}" type="parTrans" cxnId="{72BEC66F-8B75-4467-B2D1-E8ADDE70480B}">
      <dgm:prSet/>
      <dgm:spPr/>
      <dgm:t>
        <a:bodyPr/>
        <a:lstStyle/>
        <a:p>
          <a:endParaRPr lang="en-US"/>
        </a:p>
      </dgm:t>
    </dgm:pt>
    <dgm:pt modelId="{42CBABA4-34CC-4676-AC16-0A302CBB8657}" type="sibTrans" cxnId="{72BEC66F-8B75-4467-B2D1-E8ADDE70480B}">
      <dgm:prSet/>
      <dgm:spPr/>
      <dgm:t>
        <a:bodyPr/>
        <a:lstStyle/>
        <a:p>
          <a:endParaRPr lang="en-US"/>
        </a:p>
      </dgm:t>
    </dgm:pt>
    <dgm:pt modelId="{02C7A7D1-0B67-4149-9E5B-8A3987AB45F0}">
      <dgm:prSet/>
      <dgm:spPr/>
      <dgm:t>
        <a:bodyPr/>
        <a:lstStyle/>
        <a:p>
          <a:r>
            <a:rPr lang="en-US"/>
            <a:t>Connect goals to strategic plans</a:t>
          </a:r>
        </a:p>
      </dgm:t>
    </dgm:pt>
    <dgm:pt modelId="{BA5174E7-89E8-40D0-A640-EF7BDB0C7A29}" type="parTrans" cxnId="{22C9769F-A523-432F-B95D-968ED5EA7AB2}">
      <dgm:prSet/>
      <dgm:spPr/>
      <dgm:t>
        <a:bodyPr/>
        <a:lstStyle/>
        <a:p>
          <a:endParaRPr lang="en-US"/>
        </a:p>
      </dgm:t>
    </dgm:pt>
    <dgm:pt modelId="{FE547A35-4F46-442C-AFAD-7DBB01562AB8}" type="sibTrans" cxnId="{22C9769F-A523-432F-B95D-968ED5EA7AB2}">
      <dgm:prSet/>
      <dgm:spPr/>
      <dgm:t>
        <a:bodyPr/>
        <a:lstStyle/>
        <a:p>
          <a:endParaRPr lang="en-US"/>
        </a:p>
      </dgm:t>
    </dgm:pt>
    <dgm:pt modelId="{5435C4CC-251F-4A6B-A358-571CDDB816DE}" type="pres">
      <dgm:prSet presAssocID="{D2CD9A0F-68CE-488A-A2B3-993166413979}" presName="root" presStyleCnt="0">
        <dgm:presLayoutVars>
          <dgm:dir/>
          <dgm:resizeHandles val="exact"/>
        </dgm:presLayoutVars>
      </dgm:prSet>
      <dgm:spPr/>
    </dgm:pt>
    <dgm:pt modelId="{E5B6A77D-0A42-4C2A-B1FF-100AE0B836F7}" type="pres">
      <dgm:prSet presAssocID="{333572CA-9A62-4592-B7E3-D6FC69ED5D49}" presName="compNode" presStyleCnt="0"/>
      <dgm:spPr/>
    </dgm:pt>
    <dgm:pt modelId="{7FC082BB-E09C-46CE-A203-B575553F6F3B}" type="pres">
      <dgm:prSet presAssocID="{333572CA-9A62-4592-B7E3-D6FC69ED5D4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342B571-7128-47D6-8C01-B68C48EFFBB2}" type="pres">
      <dgm:prSet presAssocID="{333572CA-9A62-4592-B7E3-D6FC69ED5D49}" presName="spaceRect" presStyleCnt="0"/>
      <dgm:spPr/>
    </dgm:pt>
    <dgm:pt modelId="{56605A3D-B14F-4665-B6FC-5FE333101652}" type="pres">
      <dgm:prSet presAssocID="{333572CA-9A62-4592-B7E3-D6FC69ED5D49}" presName="textRect" presStyleLbl="revTx" presStyleIdx="0" presStyleCnt="2">
        <dgm:presLayoutVars>
          <dgm:chMax val="1"/>
          <dgm:chPref val="1"/>
        </dgm:presLayoutVars>
      </dgm:prSet>
      <dgm:spPr/>
    </dgm:pt>
    <dgm:pt modelId="{529AAEE5-F402-4930-9149-3D8FC9DF9AB4}" type="pres">
      <dgm:prSet presAssocID="{42CBABA4-34CC-4676-AC16-0A302CBB8657}" presName="sibTrans" presStyleCnt="0"/>
      <dgm:spPr/>
    </dgm:pt>
    <dgm:pt modelId="{D39B4703-EAA2-44AE-A662-4FF8F73282F0}" type="pres">
      <dgm:prSet presAssocID="{02C7A7D1-0B67-4149-9E5B-8A3987AB45F0}" presName="compNode" presStyleCnt="0"/>
      <dgm:spPr/>
    </dgm:pt>
    <dgm:pt modelId="{AD082AC1-4BA2-46D2-9183-AA887B3E9B19}" type="pres">
      <dgm:prSet presAssocID="{02C7A7D1-0B67-4149-9E5B-8A3987AB45F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844FA889-E612-4DA0-A251-DB656A440916}" type="pres">
      <dgm:prSet presAssocID="{02C7A7D1-0B67-4149-9E5B-8A3987AB45F0}" presName="spaceRect" presStyleCnt="0"/>
      <dgm:spPr/>
    </dgm:pt>
    <dgm:pt modelId="{AE6BCAD6-80E2-4C12-960B-ACACC11F0E99}" type="pres">
      <dgm:prSet presAssocID="{02C7A7D1-0B67-4149-9E5B-8A3987AB45F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7EEBD03-E049-441A-B7DB-46AB3EB2384D}" type="presOf" srcId="{D2CD9A0F-68CE-488A-A2B3-993166413979}" destId="{5435C4CC-251F-4A6B-A358-571CDDB816DE}" srcOrd="0" destOrd="0" presId="urn:microsoft.com/office/officeart/2018/2/layout/IconLabelList"/>
    <dgm:cxn modelId="{72BEC66F-8B75-4467-B2D1-E8ADDE70480B}" srcId="{D2CD9A0F-68CE-488A-A2B3-993166413979}" destId="{333572CA-9A62-4592-B7E3-D6FC69ED5D49}" srcOrd="0" destOrd="0" parTransId="{AF6F32D7-1F64-4912-9290-1DDDA0CC248F}" sibTransId="{42CBABA4-34CC-4676-AC16-0A302CBB8657}"/>
    <dgm:cxn modelId="{CECCC69A-E7AC-4982-8D46-075AE7D3700F}" type="presOf" srcId="{333572CA-9A62-4592-B7E3-D6FC69ED5D49}" destId="{56605A3D-B14F-4665-B6FC-5FE333101652}" srcOrd="0" destOrd="0" presId="urn:microsoft.com/office/officeart/2018/2/layout/IconLabelList"/>
    <dgm:cxn modelId="{22C9769F-A523-432F-B95D-968ED5EA7AB2}" srcId="{D2CD9A0F-68CE-488A-A2B3-993166413979}" destId="{02C7A7D1-0B67-4149-9E5B-8A3987AB45F0}" srcOrd="1" destOrd="0" parTransId="{BA5174E7-89E8-40D0-A640-EF7BDB0C7A29}" sibTransId="{FE547A35-4F46-442C-AFAD-7DBB01562AB8}"/>
    <dgm:cxn modelId="{3C7251E3-F4B4-4B77-9F4E-53D22ADDE1D3}" type="presOf" srcId="{02C7A7D1-0B67-4149-9E5B-8A3987AB45F0}" destId="{AE6BCAD6-80E2-4C12-960B-ACACC11F0E99}" srcOrd="0" destOrd="0" presId="urn:microsoft.com/office/officeart/2018/2/layout/IconLabelList"/>
    <dgm:cxn modelId="{43CDFA43-2AA4-43D7-9E55-D4D85547DB06}" type="presParOf" srcId="{5435C4CC-251F-4A6B-A358-571CDDB816DE}" destId="{E5B6A77D-0A42-4C2A-B1FF-100AE0B836F7}" srcOrd="0" destOrd="0" presId="urn:microsoft.com/office/officeart/2018/2/layout/IconLabelList"/>
    <dgm:cxn modelId="{B8515B71-827A-4907-B8AE-AD545CE32127}" type="presParOf" srcId="{E5B6A77D-0A42-4C2A-B1FF-100AE0B836F7}" destId="{7FC082BB-E09C-46CE-A203-B575553F6F3B}" srcOrd="0" destOrd="0" presId="urn:microsoft.com/office/officeart/2018/2/layout/IconLabelList"/>
    <dgm:cxn modelId="{FDBC5667-A7B4-4951-B1B9-54523AF7D05B}" type="presParOf" srcId="{E5B6A77D-0A42-4C2A-B1FF-100AE0B836F7}" destId="{7342B571-7128-47D6-8C01-B68C48EFFBB2}" srcOrd="1" destOrd="0" presId="urn:microsoft.com/office/officeart/2018/2/layout/IconLabelList"/>
    <dgm:cxn modelId="{55B6377F-D73A-498E-A5E6-725A9BB1DAC4}" type="presParOf" srcId="{E5B6A77D-0A42-4C2A-B1FF-100AE0B836F7}" destId="{56605A3D-B14F-4665-B6FC-5FE333101652}" srcOrd="2" destOrd="0" presId="urn:microsoft.com/office/officeart/2018/2/layout/IconLabelList"/>
    <dgm:cxn modelId="{EB3CD7E3-E862-489F-A0DA-58D6348ABDEE}" type="presParOf" srcId="{5435C4CC-251F-4A6B-A358-571CDDB816DE}" destId="{529AAEE5-F402-4930-9149-3D8FC9DF9AB4}" srcOrd="1" destOrd="0" presId="urn:microsoft.com/office/officeart/2018/2/layout/IconLabelList"/>
    <dgm:cxn modelId="{86151054-6D45-47A7-9850-748D22C3E920}" type="presParOf" srcId="{5435C4CC-251F-4A6B-A358-571CDDB816DE}" destId="{D39B4703-EAA2-44AE-A662-4FF8F73282F0}" srcOrd="2" destOrd="0" presId="urn:microsoft.com/office/officeart/2018/2/layout/IconLabelList"/>
    <dgm:cxn modelId="{2FBF9549-D641-4778-9B80-C081DDB353A7}" type="presParOf" srcId="{D39B4703-EAA2-44AE-A662-4FF8F73282F0}" destId="{AD082AC1-4BA2-46D2-9183-AA887B3E9B19}" srcOrd="0" destOrd="0" presId="urn:microsoft.com/office/officeart/2018/2/layout/IconLabelList"/>
    <dgm:cxn modelId="{D80C39D6-A8E7-4516-B45B-3676CF9373EF}" type="presParOf" srcId="{D39B4703-EAA2-44AE-A662-4FF8F73282F0}" destId="{844FA889-E612-4DA0-A251-DB656A440916}" srcOrd="1" destOrd="0" presId="urn:microsoft.com/office/officeart/2018/2/layout/IconLabelList"/>
    <dgm:cxn modelId="{56AD4178-B4BA-4134-BF36-A83E85C14918}" type="presParOf" srcId="{D39B4703-EAA2-44AE-A662-4FF8F73282F0}" destId="{AE6BCAD6-80E2-4C12-960B-ACACC11F0E9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CFB638-AA18-4424-B656-56FA12A5CBB4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35B96C-FCA1-4681-A15E-2DDECF7C9352}">
      <dgm:prSet/>
      <dgm:spPr/>
      <dgm:t>
        <a:bodyPr/>
        <a:lstStyle/>
        <a:p>
          <a:r>
            <a:rPr lang="en-US"/>
            <a:t>Weekly/Monthly check-ins &gt; annual reviews.</a:t>
          </a:r>
        </a:p>
      </dgm:t>
    </dgm:pt>
    <dgm:pt modelId="{E93BA31C-12DC-48EA-AFB6-338C8CA65661}" type="parTrans" cxnId="{91D5DA0F-C1E2-4B7A-A8FE-12418E9B83BA}">
      <dgm:prSet/>
      <dgm:spPr/>
      <dgm:t>
        <a:bodyPr/>
        <a:lstStyle/>
        <a:p>
          <a:endParaRPr lang="en-US"/>
        </a:p>
      </dgm:t>
    </dgm:pt>
    <dgm:pt modelId="{780CF1D3-8D82-49D9-B185-93D4A9EA9328}" type="sibTrans" cxnId="{91D5DA0F-C1E2-4B7A-A8FE-12418E9B83BA}">
      <dgm:prSet/>
      <dgm:spPr/>
      <dgm:t>
        <a:bodyPr/>
        <a:lstStyle/>
        <a:p>
          <a:endParaRPr lang="en-US"/>
        </a:p>
      </dgm:t>
    </dgm:pt>
    <dgm:pt modelId="{E1B4D767-D0D3-40D5-819A-46FF7E276D63}">
      <dgm:prSet/>
      <dgm:spPr/>
      <dgm:t>
        <a:bodyPr/>
        <a:lstStyle/>
        <a:p>
          <a:r>
            <a:rPr lang="en-US"/>
            <a:t>Provide Feedback &amp; Support</a:t>
          </a:r>
        </a:p>
      </dgm:t>
    </dgm:pt>
    <dgm:pt modelId="{67263AEF-866C-4104-9461-9612D1861C99}" type="parTrans" cxnId="{DC16657C-6147-4663-AED1-634F7D0B6775}">
      <dgm:prSet/>
      <dgm:spPr/>
      <dgm:t>
        <a:bodyPr/>
        <a:lstStyle/>
        <a:p>
          <a:endParaRPr lang="en-US"/>
        </a:p>
      </dgm:t>
    </dgm:pt>
    <dgm:pt modelId="{6DB174E8-98E3-4BA8-85C1-2402551E79D3}" type="sibTrans" cxnId="{DC16657C-6147-4663-AED1-634F7D0B6775}">
      <dgm:prSet/>
      <dgm:spPr/>
      <dgm:t>
        <a:bodyPr/>
        <a:lstStyle/>
        <a:p>
          <a:endParaRPr lang="en-US"/>
        </a:p>
      </dgm:t>
    </dgm:pt>
    <dgm:pt modelId="{EA1B953D-6961-48B2-83AF-6E6E72E3D5E6}">
      <dgm:prSet/>
      <dgm:spPr/>
      <dgm:t>
        <a:bodyPr/>
        <a:lstStyle/>
        <a:p>
          <a:r>
            <a:rPr lang="en-US"/>
            <a:t>SBI model: Situation – Behavior – Impact</a:t>
          </a:r>
        </a:p>
      </dgm:t>
    </dgm:pt>
    <dgm:pt modelId="{3861559D-0BA3-41B6-94D8-F9D1E63FB709}" type="parTrans" cxnId="{9D954827-F6B1-4A6A-B9C7-CD46903696F9}">
      <dgm:prSet/>
      <dgm:spPr/>
      <dgm:t>
        <a:bodyPr/>
        <a:lstStyle/>
        <a:p>
          <a:endParaRPr lang="en-US"/>
        </a:p>
      </dgm:t>
    </dgm:pt>
    <dgm:pt modelId="{ABF757DC-BE5F-43A1-AD7B-CF4D009695DC}" type="sibTrans" cxnId="{9D954827-F6B1-4A6A-B9C7-CD46903696F9}">
      <dgm:prSet/>
      <dgm:spPr/>
      <dgm:t>
        <a:bodyPr/>
        <a:lstStyle/>
        <a:p>
          <a:endParaRPr lang="en-US"/>
        </a:p>
      </dgm:t>
    </dgm:pt>
    <dgm:pt modelId="{41814193-7C31-409D-99A1-12AD760E111B}">
      <dgm:prSet/>
      <dgm:spPr/>
      <dgm:t>
        <a:bodyPr/>
        <a:lstStyle/>
        <a:p>
          <a:r>
            <a:rPr lang="en-US"/>
            <a:t>BOOST model: Balanced – Observed – Objective – Specific - Timely</a:t>
          </a:r>
        </a:p>
      </dgm:t>
    </dgm:pt>
    <dgm:pt modelId="{1B73BB52-07E4-4842-B26A-81A8B46A1A90}" type="parTrans" cxnId="{9A1E70F8-E828-47FE-AA56-220216F784A3}">
      <dgm:prSet/>
      <dgm:spPr/>
      <dgm:t>
        <a:bodyPr/>
        <a:lstStyle/>
        <a:p>
          <a:endParaRPr lang="en-US"/>
        </a:p>
      </dgm:t>
    </dgm:pt>
    <dgm:pt modelId="{C8C5B7A2-F4B0-4FB0-BBFC-2E2E7CEAC79B}" type="sibTrans" cxnId="{9A1E70F8-E828-47FE-AA56-220216F784A3}">
      <dgm:prSet/>
      <dgm:spPr/>
      <dgm:t>
        <a:bodyPr/>
        <a:lstStyle/>
        <a:p>
          <a:endParaRPr lang="en-US"/>
        </a:p>
      </dgm:t>
    </dgm:pt>
    <dgm:pt modelId="{F9805CCF-1E37-46C6-A84F-E6661B002DF1}" type="pres">
      <dgm:prSet presAssocID="{72CFB638-AA18-4424-B656-56FA12A5CB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77398F-9A6B-4586-90BE-F30F72DFCCDB}" type="pres">
      <dgm:prSet presAssocID="{E435B96C-FCA1-4681-A15E-2DDECF7C9352}" presName="root1" presStyleCnt="0"/>
      <dgm:spPr/>
    </dgm:pt>
    <dgm:pt modelId="{E8032A29-C634-4B2D-9828-B4089050474A}" type="pres">
      <dgm:prSet presAssocID="{E435B96C-FCA1-4681-A15E-2DDECF7C9352}" presName="LevelOneTextNode" presStyleLbl="node0" presStyleIdx="0" presStyleCnt="2">
        <dgm:presLayoutVars>
          <dgm:chPref val="3"/>
        </dgm:presLayoutVars>
      </dgm:prSet>
      <dgm:spPr/>
    </dgm:pt>
    <dgm:pt modelId="{F4AAB3C7-E0B5-45EE-8E57-74EE07EF6F76}" type="pres">
      <dgm:prSet presAssocID="{E435B96C-FCA1-4681-A15E-2DDECF7C9352}" presName="level2hierChild" presStyleCnt="0"/>
      <dgm:spPr/>
    </dgm:pt>
    <dgm:pt modelId="{7D3F9C34-201C-43EB-B8FE-343F4723064C}" type="pres">
      <dgm:prSet presAssocID="{E1B4D767-D0D3-40D5-819A-46FF7E276D63}" presName="root1" presStyleCnt="0"/>
      <dgm:spPr/>
    </dgm:pt>
    <dgm:pt modelId="{F6D4AF9A-3E04-4894-8309-1A2A098F1D32}" type="pres">
      <dgm:prSet presAssocID="{E1B4D767-D0D3-40D5-819A-46FF7E276D63}" presName="LevelOneTextNode" presStyleLbl="node0" presStyleIdx="1" presStyleCnt="2">
        <dgm:presLayoutVars>
          <dgm:chPref val="3"/>
        </dgm:presLayoutVars>
      </dgm:prSet>
      <dgm:spPr/>
    </dgm:pt>
    <dgm:pt modelId="{73581C23-AC49-46CF-A434-54CD6C60F28D}" type="pres">
      <dgm:prSet presAssocID="{E1B4D767-D0D3-40D5-819A-46FF7E276D63}" presName="level2hierChild" presStyleCnt="0"/>
      <dgm:spPr/>
    </dgm:pt>
    <dgm:pt modelId="{B43D568C-7B6C-4B71-9B7D-620CA19A966F}" type="pres">
      <dgm:prSet presAssocID="{3861559D-0BA3-41B6-94D8-F9D1E63FB709}" presName="conn2-1" presStyleLbl="parChTrans1D2" presStyleIdx="0" presStyleCnt="2"/>
      <dgm:spPr/>
    </dgm:pt>
    <dgm:pt modelId="{C812135F-90B9-4E45-A611-2561436EFC22}" type="pres">
      <dgm:prSet presAssocID="{3861559D-0BA3-41B6-94D8-F9D1E63FB709}" presName="connTx" presStyleLbl="parChTrans1D2" presStyleIdx="0" presStyleCnt="2"/>
      <dgm:spPr/>
    </dgm:pt>
    <dgm:pt modelId="{5A70657A-AD0A-4ADD-B421-108A620D8A0F}" type="pres">
      <dgm:prSet presAssocID="{EA1B953D-6961-48B2-83AF-6E6E72E3D5E6}" presName="root2" presStyleCnt="0"/>
      <dgm:spPr/>
    </dgm:pt>
    <dgm:pt modelId="{483DA161-0E46-445A-B357-4A6B5AA517D2}" type="pres">
      <dgm:prSet presAssocID="{EA1B953D-6961-48B2-83AF-6E6E72E3D5E6}" presName="LevelTwoTextNode" presStyleLbl="node2" presStyleIdx="0" presStyleCnt="2">
        <dgm:presLayoutVars>
          <dgm:chPref val="3"/>
        </dgm:presLayoutVars>
      </dgm:prSet>
      <dgm:spPr/>
    </dgm:pt>
    <dgm:pt modelId="{189D897D-174D-4E2F-A874-56DC781B0CE2}" type="pres">
      <dgm:prSet presAssocID="{EA1B953D-6961-48B2-83AF-6E6E72E3D5E6}" presName="level3hierChild" presStyleCnt="0"/>
      <dgm:spPr/>
    </dgm:pt>
    <dgm:pt modelId="{84218D49-E38A-4146-8E1E-D99858E0B9B1}" type="pres">
      <dgm:prSet presAssocID="{1B73BB52-07E4-4842-B26A-81A8B46A1A90}" presName="conn2-1" presStyleLbl="parChTrans1D2" presStyleIdx="1" presStyleCnt="2"/>
      <dgm:spPr/>
    </dgm:pt>
    <dgm:pt modelId="{C9E9D63F-2AD1-4E14-801E-9610F3F65520}" type="pres">
      <dgm:prSet presAssocID="{1B73BB52-07E4-4842-B26A-81A8B46A1A90}" presName="connTx" presStyleLbl="parChTrans1D2" presStyleIdx="1" presStyleCnt="2"/>
      <dgm:spPr/>
    </dgm:pt>
    <dgm:pt modelId="{80523F7B-B6A4-40C2-868B-9AADA37DE3F2}" type="pres">
      <dgm:prSet presAssocID="{41814193-7C31-409D-99A1-12AD760E111B}" presName="root2" presStyleCnt="0"/>
      <dgm:spPr/>
    </dgm:pt>
    <dgm:pt modelId="{499528D0-EE1A-4577-829A-612580680549}" type="pres">
      <dgm:prSet presAssocID="{41814193-7C31-409D-99A1-12AD760E111B}" presName="LevelTwoTextNode" presStyleLbl="node2" presStyleIdx="1" presStyleCnt="2">
        <dgm:presLayoutVars>
          <dgm:chPref val="3"/>
        </dgm:presLayoutVars>
      </dgm:prSet>
      <dgm:spPr/>
    </dgm:pt>
    <dgm:pt modelId="{DB834CA1-8D0E-44B8-88E5-89EC07DF547A}" type="pres">
      <dgm:prSet presAssocID="{41814193-7C31-409D-99A1-12AD760E111B}" presName="level3hierChild" presStyleCnt="0"/>
      <dgm:spPr/>
    </dgm:pt>
  </dgm:ptLst>
  <dgm:cxnLst>
    <dgm:cxn modelId="{EA852E04-648F-488D-AAED-D6D309C4B4CE}" type="presOf" srcId="{41814193-7C31-409D-99A1-12AD760E111B}" destId="{499528D0-EE1A-4577-829A-612580680549}" srcOrd="0" destOrd="0" presId="urn:microsoft.com/office/officeart/2005/8/layout/hierarchy2"/>
    <dgm:cxn modelId="{91D5DA0F-C1E2-4B7A-A8FE-12418E9B83BA}" srcId="{72CFB638-AA18-4424-B656-56FA12A5CBB4}" destId="{E435B96C-FCA1-4681-A15E-2DDECF7C9352}" srcOrd="0" destOrd="0" parTransId="{E93BA31C-12DC-48EA-AFB6-338C8CA65661}" sibTransId="{780CF1D3-8D82-49D9-B185-93D4A9EA9328}"/>
    <dgm:cxn modelId="{960D8C1B-0D49-44ED-B8AD-45BBCEBD27A4}" type="presOf" srcId="{3861559D-0BA3-41B6-94D8-F9D1E63FB709}" destId="{B43D568C-7B6C-4B71-9B7D-620CA19A966F}" srcOrd="0" destOrd="0" presId="urn:microsoft.com/office/officeart/2005/8/layout/hierarchy2"/>
    <dgm:cxn modelId="{9D954827-F6B1-4A6A-B9C7-CD46903696F9}" srcId="{E1B4D767-D0D3-40D5-819A-46FF7E276D63}" destId="{EA1B953D-6961-48B2-83AF-6E6E72E3D5E6}" srcOrd="0" destOrd="0" parTransId="{3861559D-0BA3-41B6-94D8-F9D1E63FB709}" sibTransId="{ABF757DC-BE5F-43A1-AD7B-CF4D009695DC}"/>
    <dgm:cxn modelId="{BEB53829-C560-4B50-8165-1F61FF37D164}" type="presOf" srcId="{E435B96C-FCA1-4681-A15E-2DDECF7C9352}" destId="{E8032A29-C634-4B2D-9828-B4089050474A}" srcOrd="0" destOrd="0" presId="urn:microsoft.com/office/officeart/2005/8/layout/hierarchy2"/>
    <dgm:cxn modelId="{E1BC8630-2A5B-4024-9CB3-173F37AA14DC}" type="presOf" srcId="{1B73BB52-07E4-4842-B26A-81A8B46A1A90}" destId="{C9E9D63F-2AD1-4E14-801E-9610F3F65520}" srcOrd="1" destOrd="0" presId="urn:microsoft.com/office/officeart/2005/8/layout/hierarchy2"/>
    <dgm:cxn modelId="{193ACC6D-7467-453D-A51F-15CFFEE471A4}" type="presOf" srcId="{EA1B953D-6961-48B2-83AF-6E6E72E3D5E6}" destId="{483DA161-0E46-445A-B357-4A6B5AA517D2}" srcOrd="0" destOrd="0" presId="urn:microsoft.com/office/officeart/2005/8/layout/hierarchy2"/>
    <dgm:cxn modelId="{DC16657C-6147-4663-AED1-634F7D0B6775}" srcId="{72CFB638-AA18-4424-B656-56FA12A5CBB4}" destId="{E1B4D767-D0D3-40D5-819A-46FF7E276D63}" srcOrd="1" destOrd="0" parTransId="{67263AEF-866C-4104-9461-9612D1861C99}" sibTransId="{6DB174E8-98E3-4BA8-85C1-2402551E79D3}"/>
    <dgm:cxn modelId="{405701A3-3B73-476B-8238-7B441A969FEB}" type="presOf" srcId="{1B73BB52-07E4-4842-B26A-81A8B46A1A90}" destId="{84218D49-E38A-4146-8E1E-D99858E0B9B1}" srcOrd="0" destOrd="0" presId="urn:microsoft.com/office/officeart/2005/8/layout/hierarchy2"/>
    <dgm:cxn modelId="{44DC99C7-905A-48DE-83D1-1971660567EF}" type="presOf" srcId="{3861559D-0BA3-41B6-94D8-F9D1E63FB709}" destId="{C812135F-90B9-4E45-A611-2561436EFC22}" srcOrd="1" destOrd="0" presId="urn:microsoft.com/office/officeart/2005/8/layout/hierarchy2"/>
    <dgm:cxn modelId="{9393DDCD-C152-4E67-8744-C4CF93D4E45D}" type="presOf" srcId="{E1B4D767-D0D3-40D5-819A-46FF7E276D63}" destId="{F6D4AF9A-3E04-4894-8309-1A2A098F1D32}" srcOrd="0" destOrd="0" presId="urn:microsoft.com/office/officeart/2005/8/layout/hierarchy2"/>
    <dgm:cxn modelId="{288216D3-5A6A-491F-91B7-C6B93FE59639}" type="presOf" srcId="{72CFB638-AA18-4424-B656-56FA12A5CBB4}" destId="{F9805CCF-1E37-46C6-A84F-E6661B002DF1}" srcOrd="0" destOrd="0" presId="urn:microsoft.com/office/officeart/2005/8/layout/hierarchy2"/>
    <dgm:cxn modelId="{9A1E70F8-E828-47FE-AA56-220216F784A3}" srcId="{E1B4D767-D0D3-40D5-819A-46FF7E276D63}" destId="{41814193-7C31-409D-99A1-12AD760E111B}" srcOrd="1" destOrd="0" parTransId="{1B73BB52-07E4-4842-B26A-81A8B46A1A90}" sibTransId="{C8C5B7A2-F4B0-4FB0-BBFC-2E2E7CEAC79B}"/>
    <dgm:cxn modelId="{BDC8F6BC-0BA6-4CB6-B5AD-08AF08294529}" type="presParOf" srcId="{F9805CCF-1E37-46C6-A84F-E6661B002DF1}" destId="{6677398F-9A6B-4586-90BE-F30F72DFCCDB}" srcOrd="0" destOrd="0" presId="urn:microsoft.com/office/officeart/2005/8/layout/hierarchy2"/>
    <dgm:cxn modelId="{996C413E-A01C-4001-A0F0-65F5D81A1782}" type="presParOf" srcId="{6677398F-9A6B-4586-90BE-F30F72DFCCDB}" destId="{E8032A29-C634-4B2D-9828-B4089050474A}" srcOrd="0" destOrd="0" presId="urn:microsoft.com/office/officeart/2005/8/layout/hierarchy2"/>
    <dgm:cxn modelId="{7B94132D-B58D-4CC4-ACFD-17047732DEE6}" type="presParOf" srcId="{6677398F-9A6B-4586-90BE-F30F72DFCCDB}" destId="{F4AAB3C7-E0B5-45EE-8E57-74EE07EF6F76}" srcOrd="1" destOrd="0" presId="urn:microsoft.com/office/officeart/2005/8/layout/hierarchy2"/>
    <dgm:cxn modelId="{AC859CB6-18B7-4331-AAA7-B3192E92728E}" type="presParOf" srcId="{F9805CCF-1E37-46C6-A84F-E6661B002DF1}" destId="{7D3F9C34-201C-43EB-B8FE-343F4723064C}" srcOrd="1" destOrd="0" presId="urn:microsoft.com/office/officeart/2005/8/layout/hierarchy2"/>
    <dgm:cxn modelId="{BCBA3AA1-A4CE-4E71-AF46-7FDEAB6104BE}" type="presParOf" srcId="{7D3F9C34-201C-43EB-B8FE-343F4723064C}" destId="{F6D4AF9A-3E04-4894-8309-1A2A098F1D32}" srcOrd="0" destOrd="0" presId="urn:microsoft.com/office/officeart/2005/8/layout/hierarchy2"/>
    <dgm:cxn modelId="{04A8938F-66DD-44EE-83C5-F02482B993EF}" type="presParOf" srcId="{7D3F9C34-201C-43EB-B8FE-343F4723064C}" destId="{73581C23-AC49-46CF-A434-54CD6C60F28D}" srcOrd="1" destOrd="0" presId="urn:microsoft.com/office/officeart/2005/8/layout/hierarchy2"/>
    <dgm:cxn modelId="{26510B90-E979-4BA2-AE61-1D189AB882C9}" type="presParOf" srcId="{73581C23-AC49-46CF-A434-54CD6C60F28D}" destId="{B43D568C-7B6C-4B71-9B7D-620CA19A966F}" srcOrd="0" destOrd="0" presId="urn:microsoft.com/office/officeart/2005/8/layout/hierarchy2"/>
    <dgm:cxn modelId="{30D7D13B-BB14-4C6A-84D9-2ABBED91AB76}" type="presParOf" srcId="{B43D568C-7B6C-4B71-9B7D-620CA19A966F}" destId="{C812135F-90B9-4E45-A611-2561436EFC22}" srcOrd="0" destOrd="0" presId="urn:microsoft.com/office/officeart/2005/8/layout/hierarchy2"/>
    <dgm:cxn modelId="{352763FE-02DE-4DF6-BFE9-22539061F8FC}" type="presParOf" srcId="{73581C23-AC49-46CF-A434-54CD6C60F28D}" destId="{5A70657A-AD0A-4ADD-B421-108A620D8A0F}" srcOrd="1" destOrd="0" presId="urn:microsoft.com/office/officeart/2005/8/layout/hierarchy2"/>
    <dgm:cxn modelId="{1584FC4D-5ACD-471F-ACDE-753E7C0F8D35}" type="presParOf" srcId="{5A70657A-AD0A-4ADD-B421-108A620D8A0F}" destId="{483DA161-0E46-445A-B357-4A6B5AA517D2}" srcOrd="0" destOrd="0" presId="urn:microsoft.com/office/officeart/2005/8/layout/hierarchy2"/>
    <dgm:cxn modelId="{5640681B-812E-42D2-ADE1-F3964B15A2E1}" type="presParOf" srcId="{5A70657A-AD0A-4ADD-B421-108A620D8A0F}" destId="{189D897D-174D-4E2F-A874-56DC781B0CE2}" srcOrd="1" destOrd="0" presId="urn:microsoft.com/office/officeart/2005/8/layout/hierarchy2"/>
    <dgm:cxn modelId="{A799A25D-76E2-46D6-8FB6-EC5F934DDE50}" type="presParOf" srcId="{73581C23-AC49-46CF-A434-54CD6C60F28D}" destId="{84218D49-E38A-4146-8E1E-D99858E0B9B1}" srcOrd="2" destOrd="0" presId="urn:microsoft.com/office/officeart/2005/8/layout/hierarchy2"/>
    <dgm:cxn modelId="{CD9A9F1E-160B-458D-832B-419BFA3F74E5}" type="presParOf" srcId="{84218D49-E38A-4146-8E1E-D99858E0B9B1}" destId="{C9E9D63F-2AD1-4E14-801E-9610F3F65520}" srcOrd="0" destOrd="0" presId="urn:microsoft.com/office/officeart/2005/8/layout/hierarchy2"/>
    <dgm:cxn modelId="{A018A54C-BA78-4856-9432-5E96591D091D}" type="presParOf" srcId="{73581C23-AC49-46CF-A434-54CD6C60F28D}" destId="{80523F7B-B6A4-40C2-868B-9AADA37DE3F2}" srcOrd="3" destOrd="0" presId="urn:microsoft.com/office/officeart/2005/8/layout/hierarchy2"/>
    <dgm:cxn modelId="{381965AF-4BCA-4C87-AC78-1B8DB44BCF7F}" type="presParOf" srcId="{80523F7B-B6A4-40C2-868B-9AADA37DE3F2}" destId="{499528D0-EE1A-4577-829A-612580680549}" srcOrd="0" destOrd="0" presId="urn:microsoft.com/office/officeart/2005/8/layout/hierarchy2"/>
    <dgm:cxn modelId="{5C298CD0-486C-43D8-B5C4-23A752DBC7C8}" type="presParOf" srcId="{80523F7B-B6A4-40C2-868B-9AADA37DE3F2}" destId="{DB834CA1-8D0E-44B8-88E5-89EC07DF54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B2CA3-C89D-4834-A13C-C811CB3BE1E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A3A0D4-00FF-4713-8B23-FF0CEBD64043}">
      <dgm:prSet/>
      <dgm:spPr/>
      <dgm:t>
        <a:bodyPr/>
        <a:lstStyle/>
        <a:p>
          <a:r>
            <a:rPr lang="en-US"/>
            <a:t>Engaged employees = higher performance + lower turnover.</a:t>
          </a:r>
        </a:p>
      </dgm:t>
    </dgm:pt>
    <dgm:pt modelId="{CA291C36-2463-469A-99AC-6F78E9D7BCF8}" type="parTrans" cxnId="{3CFE3859-5440-401D-B371-DF86548732C3}">
      <dgm:prSet/>
      <dgm:spPr/>
      <dgm:t>
        <a:bodyPr/>
        <a:lstStyle/>
        <a:p>
          <a:endParaRPr lang="en-US"/>
        </a:p>
      </dgm:t>
    </dgm:pt>
    <dgm:pt modelId="{D214F043-7BFF-4DC8-ADD1-D88BCF527B86}" type="sibTrans" cxnId="{3CFE3859-5440-401D-B371-DF86548732C3}">
      <dgm:prSet/>
      <dgm:spPr/>
      <dgm:t>
        <a:bodyPr/>
        <a:lstStyle/>
        <a:p>
          <a:endParaRPr lang="en-US"/>
        </a:p>
      </dgm:t>
    </dgm:pt>
    <dgm:pt modelId="{5B191DD3-C81D-4761-A92C-140CA585EF13}">
      <dgm:prSet/>
      <dgm:spPr/>
      <dgm:t>
        <a:bodyPr/>
        <a:lstStyle/>
        <a:p>
          <a:r>
            <a:rPr lang="en-US"/>
            <a:t>Engagement is more than perks—it’s purpose, recognition, value and growth.</a:t>
          </a:r>
        </a:p>
      </dgm:t>
    </dgm:pt>
    <dgm:pt modelId="{F7151F05-4EBD-44F5-89EB-D72A8A01CFFD}" type="parTrans" cxnId="{E5CC1D28-95A5-42D4-8F40-F3F2B1D99FDD}">
      <dgm:prSet/>
      <dgm:spPr/>
      <dgm:t>
        <a:bodyPr/>
        <a:lstStyle/>
        <a:p>
          <a:endParaRPr lang="en-US"/>
        </a:p>
      </dgm:t>
    </dgm:pt>
    <dgm:pt modelId="{BD67F007-4A6D-49CB-9B42-A3DC9DBA581C}" type="sibTrans" cxnId="{E5CC1D28-95A5-42D4-8F40-F3F2B1D99FDD}">
      <dgm:prSet/>
      <dgm:spPr/>
      <dgm:t>
        <a:bodyPr/>
        <a:lstStyle/>
        <a:p>
          <a:endParaRPr lang="en-US"/>
        </a:p>
      </dgm:t>
    </dgm:pt>
    <dgm:pt modelId="{F906FE03-311F-4F80-9792-F47F3BF13E7A}" type="pres">
      <dgm:prSet presAssocID="{0DCB2CA3-C89D-4834-A13C-C811CB3BE1E8}" presName="root" presStyleCnt="0">
        <dgm:presLayoutVars>
          <dgm:dir/>
          <dgm:resizeHandles val="exact"/>
        </dgm:presLayoutVars>
      </dgm:prSet>
      <dgm:spPr/>
    </dgm:pt>
    <dgm:pt modelId="{7B93F0C3-1933-47DB-A89D-910E5F2C3E9B}" type="pres">
      <dgm:prSet presAssocID="{37A3A0D4-00FF-4713-8B23-FF0CEBD64043}" presName="compNode" presStyleCnt="0"/>
      <dgm:spPr/>
    </dgm:pt>
    <dgm:pt modelId="{42990E92-F9DF-4464-A213-7D9D1E18E7B9}" type="pres">
      <dgm:prSet presAssocID="{37A3A0D4-00FF-4713-8B23-FF0CEBD6404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189FB4A-89A4-4FF4-B410-781BE0E6F415}" type="pres">
      <dgm:prSet presAssocID="{37A3A0D4-00FF-4713-8B23-FF0CEBD64043}" presName="spaceRect" presStyleCnt="0"/>
      <dgm:spPr/>
    </dgm:pt>
    <dgm:pt modelId="{A922391E-0E2D-42DB-B7F2-716656755D6B}" type="pres">
      <dgm:prSet presAssocID="{37A3A0D4-00FF-4713-8B23-FF0CEBD64043}" presName="textRect" presStyleLbl="revTx" presStyleIdx="0" presStyleCnt="2">
        <dgm:presLayoutVars>
          <dgm:chMax val="1"/>
          <dgm:chPref val="1"/>
        </dgm:presLayoutVars>
      </dgm:prSet>
      <dgm:spPr/>
    </dgm:pt>
    <dgm:pt modelId="{7BC5DEE8-C03B-490B-8FED-8B58C6A01CDD}" type="pres">
      <dgm:prSet presAssocID="{D214F043-7BFF-4DC8-ADD1-D88BCF527B86}" presName="sibTrans" presStyleCnt="0"/>
      <dgm:spPr/>
    </dgm:pt>
    <dgm:pt modelId="{8D5DF24D-280A-459E-9926-FE0FD8442BC0}" type="pres">
      <dgm:prSet presAssocID="{5B191DD3-C81D-4761-A92C-140CA585EF13}" presName="compNode" presStyleCnt="0"/>
      <dgm:spPr/>
    </dgm:pt>
    <dgm:pt modelId="{4CE78EC6-E9C2-48A6-9ED1-7D725F581577}" type="pres">
      <dgm:prSet presAssocID="{5B191DD3-C81D-4761-A92C-140CA585EF1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FFBE044D-777F-4947-B494-1C258D6E7582}" type="pres">
      <dgm:prSet presAssocID="{5B191DD3-C81D-4761-A92C-140CA585EF13}" presName="spaceRect" presStyleCnt="0"/>
      <dgm:spPr/>
    </dgm:pt>
    <dgm:pt modelId="{99674AD4-9AA1-429C-8F54-0535FFF7A8C6}" type="pres">
      <dgm:prSet presAssocID="{5B191DD3-C81D-4761-A92C-140CA585EF1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7D48707-C38A-4F7D-809D-593D8C8D4D62}" type="presOf" srcId="{0DCB2CA3-C89D-4834-A13C-C811CB3BE1E8}" destId="{F906FE03-311F-4F80-9792-F47F3BF13E7A}" srcOrd="0" destOrd="0" presId="urn:microsoft.com/office/officeart/2018/2/layout/IconLabelList"/>
    <dgm:cxn modelId="{E5CC1D28-95A5-42D4-8F40-F3F2B1D99FDD}" srcId="{0DCB2CA3-C89D-4834-A13C-C811CB3BE1E8}" destId="{5B191DD3-C81D-4761-A92C-140CA585EF13}" srcOrd="1" destOrd="0" parTransId="{F7151F05-4EBD-44F5-89EB-D72A8A01CFFD}" sibTransId="{BD67F007-4A6D-49CB-9B42-A3DC9DBA581C}"/>
    <dgm:cxn modelId="{D0DF816B-83D0-43E2-BF5C-CA4642B53BCE}" type="presOf" srcId="{37A3A0D4-00FF-4713-8B23-FF0CEBD64043}" destId="{A922391E-0E2D-42DB-B7F2-716656755D6B}" srcOrd="0" destOrd="0" presId="urn:microsoft.com/office/officeart/2018/2/layout/IconLabelList"/>
    <dgm:cxn modelId="{3CFE3859-5440-401D-B371-DF86548732C3}" srcId="{0DCB2CA3-C89D-4834-A13C-C811CB3BE1E8}" destId="{37A3A0D4-00FF-4713-8B23-FF0CEBD64043}" srcOrd="0" destOrd="0" parTransId="{CA291C36-2463-469A-99AC-6F78E9D7BCF8}" sibTransId="{D214F043-7BFF-4DC8-ADD1-D88BCF527B86}"/>
    <dgm:cxn modelId="{66003280-3BF4-4ADE-A6A2-26011781300A}" type="presOf" srcId="{5B191DD3-C81D-4761-A92C-140CA585EF13}" destId="{99674AD4-9AA1-429C-8F54-0535FFF7A8C6}" srcOrd="0" destOrd="0" presId="urn:microsoft.com/office/officeart/2018/2/layout/IconLabelList"/>
    <dgm:cxn modelId="{063AD6EE-30EF-4F06-8FF3-4FF3F32862B3}" type="presParOf" srcId="{F906FE03-311F-4F80-9792-F47F3BF13E7A}" destId="{7B93F0C3-1933-47DB-A89D-910E5F2C3E9B}" srcOrd="0" destOrd="0" presId="urn:microsoft.com/office/officeart/2018/2/layout/IconLabelList"/>
    <dgm:cxn modelId="{EF0A3AAE-50AD-4A9D-8584-DAA0BA0623C2}" type="presParOf" srcId="{7B93F0C3-1933-47DB-A89D-910E5F2C3E9B}" destId="{42990E92-F9DF-4464-A213-7D9D1E18E7B9}" srcOrd="0" destOrd="0" presId="urn:microsoft.com/office/officeart/2018/2/layout/IconLabelList"/>
    <dgm:cxn modelId="{003457E2-6975-4421-9A63-5592C06E95F2}" type="presParOf" srcId="{7B93F0C3-1933-47DB-A89D-910E5F2C3E9B}" destId="{4189FB4A-89A4-4FF4-B410-781BE0E6F415}" srcOrd="1" destOrd="0" presId="urn:microsoft.com/office/officeart/2018/2/layout/IconLabelList"/>
    <dgm:cxn modelId="{35C95ABD-D6B2-4018-9243-07C4A2CBCCF3}" type="presParOf" srcId="{7B93F0C3-1933-47DB-A89D-910E5F2C3E9B}" destId="{A922391E-0E2D-42DB-B7F2-716656755D6B}" srcOrd="2" destOrd="0" presId="urn:microsoft.com/office/officeart/2018/2/layout/IconLabelList"/>
    <dgm:cxn modelId="{610139AB-A8F6-4E58-BA9D-09A21AC05A2D}" type="presParOf" srcId="{F906FE03-311F-4F80-9792-F47F3BF13E7A}" destId="{7BC5DEE8-C03B-490B-8FED-8B58C6A01CDD}" srcOrd="1" destOrd="0" presId="urn:microsoft.com/office/officeart/2018/2/layout/IconLabelList"/>
    <dgm:cxn modelId="{F0D0A0AC-9DC7-48CE-91E5-0F1DDD49911B}" type="presParOf" srcId="{F906FE03-311F-4F80-9792-F47F3BF13E7A}" destId="{8D5DF24D-280A-459E-9926-FE0FD8442BC0}" srcOrd="2" destOrd="0" presId="urn:microsoft.com/office/officeart/2018/2/layout/IconLabelList"/>
    <dgm:cxn modelId="{F73DC8FE-CD41-455B-AC7F-E00660149120}" type="presParOf" srcId="{8D5DF24D-280A-459E-9926-FE0FD8442BC0}" destId="{4CE78EC6-E9C2-48A6-9ED1-7D725F581577}" srcOrd="0" destOrd="0" presId="urn:microsoft.com/office/officeart/2018/2/layout/IconLabelList"/>
    <dgm:cxn modelId="{B9E3611E-9A13-47E5-8800-EA092B877FCE}" type="presParOf" srcId="{8D5DF24D-280A-459E-9926-FE0FD8442BC0}" destId="{FFBE044D-777F-4947-B494-1C258D6E7582}" srcOrd="1" destOrd="0" presId="urn:microsoft.com/office/officeart/2018/2/layout/IconLabelList"/>
    <dgm:cxn modelId="{7960E9A0-7362-4AE4-8534-535337CEEB99}" type="presParOf" srcId="{8D5DF24D-280A-459E-9926-FE0FD8442BC0}" destId="{99674AD4-9AA1-429C-8F54-0535FFF7A8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082BB-E09C-46CE-A203-B575553F6F3B}">
      <dsp:nvSpPr>
        <dsp:cNvPr id="0" name=""/>
        <dsp:cNvSpPr/>
      </dsp:nvSpPr>
      <dsp:spPr>
        <a:xfrm>
          <a:off x="1049404" y="553846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05A3D-B14F-4665-B6FC-5FE333101652}">
      <dsp:nvSpPr>
        <dsp:cNvPr id="0" name=""/>
        <dsp:cNvSpPr/>
      </dsp:nvSpPr>
      <dsp:spPr>
        <a:xfrm>
          <a:off x="34654" y="2634578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SMART goals: Specific, Measurable, Achievable, Relevant, Time-bound.</a:t>
          </a:r>
        </a:p>
      </dsp:txBody>
      <dsp:txXfrm>
        <a:off x="34654" y="2634578"/>
        <a:ext cx="3690000" cy="720000"/>
      </dsp:txXfrm>
    </dsp:sp>
    <dsp:sp modelId="{AD082AC1-4BA2-46D2-9183-AA887B3E9B19}">
      <dsp:nvSpPr>
        <dsp:cNvPr id="0" name=""/>
        <dsp:cNvSpPr/>
      </dsp:nvSpPr>
      <dsp:spPr>
        <a:xfrm>
          <a:off x="5385154" y="553846"/>
          <a:ext cx="1660500" cy="1660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BCAD6-80E2-4C12-960B-ACACC11F0E99}">
      <dsp:nvSpPr>
        <dsp:cNvPr id="0" name=""/>
        <dsp:cNvSpPr/>
      </dsp:nvSpPr>
      <dsp:spPr>
        <a:xfrm>
          <a:off x="4370404" y="2634578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Connect goals to strategic plans</a:t>
          </a:r>
        </a:p>
      </dsp:txBody>
      <dsp:txXfrm>
        <a:off x="4370404" y="2634578"/>
        <a:ext cx="369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32A29-C634-4B2D-9828-B4089050474A}">
      <dsp:nvSpPr>
        <dsp:cNvPr id="0" name=""/>
        <dsp:cNvSpPr/>
      </dsp:nvSpPr>
      <dsp:spPr>
        <a:xfrm>
          <a:off x="607810" y="1455"/>
          <a:ext cx="2866432" cy="1433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Weekly/Monthly check-ins &gt; annual reviews.</a:t>
          </a:r>
        </a:p>
      </dsp:txBody>
      <dsp:txXfrm>
        <a:off x="649787" y="43432"/>
        <a:ext cx="2782478" cy="1349262"/>
      </dsp:txXfrm>
    </dsp:sp>
    <dsp:sp modelId="{F6D4AF9A-3E04-4894-8309-1A2A098F1D32}">
      <dsp:nvSpPr>
        <dsp:cNvPr id="0" name=""/>
        <dsp:cNvSpPr/>
      </dsp:nvSpPr>
      <dsp:spPr>
        <a:xfrm>
          <a:off x="607810" y="1649654"/>
          <a:ext cx="2866432" cy="1433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Provide Feedback &amp; Support</a:t>
          </a:r>
        </a:p>
      </dsp:txBody>
      <dsp:txXfrm>
        <a:off x="649787" y="1691631"/>
        <a:ext cx="2782478" cy="1349262"/>
      </dsp:txXfrm>
    </dsp:sp>
    <dsp:sp modelId="{B43D568C-7B6C-4B71-9B7D-620CA19A966F}">
      <dsp:nvSpPr>
        <dsp:cNvPr id="0" name=""/>
        <dsp:cNvSpPr/>
      </dsp:nvSpPr>
      <dsp:spPr>
        <a:xfrm rot="19457599">
          <a:off x="3341524" y="1921209"/>
          <a:ext cx="1412009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412009" y="3300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12229" y="1918912"/>
        <a:ext cx="70600" cy="70600"/>
      </dsp:txXfrm>
    </dsp:sp>
    <dsp:sp modelId="{483DA161-0E46-445A-B357-4A6B5AA517D2}">
      <dsp:nvSpPr>
        <dsp:cNvPr id="0" name=""/>
        <dsp:cNvSpPr/>
      </dsp:nvSpPr>
      <dsp:spPr>
        <a:xfrm>
          <a:off x="4620816" y="825554"/>
          <a:ext cx="2866432" cy="1433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SBI model: Situation – Behavior – Impact</a:t>
          </a:r>
        </a:p>
      </dsp:txBody>
      <dsp:txXfrm>
        <a:off x="4662793" y="867531"/>
        <a:ext cx="2782478" cy="1349262"/>
      </dsp:txXfrm>
    </dsp:sp>
    <dsp:sp modelId="{84218D49-E38A-4146-8E1E-D99858E0B9B1}">
      <dsp:nvSpPr>
        <dsp:cNvPr id="0" name=""/>
        <dsp:cNvSpPr/>
      </dsp:nvSpPr>
      <dsp:spPr>
        <a:xfrm rot="2142401">
          <a:off x="3341524" y="2745308"/>
          <a:ext cx="1412009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412009" y="3300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12229" y="2743011"/>
        <a:ext cx="70600" cy="70600"/>
      </dsp:txXfrm>
    </dsp:sp>
    <dsp:sp modelId="{499528D0-EE1A-4577-829A-612580680549}">
      <dsp:nvSpPr>
        <dsp:cNvPr id="0" name=""/>
        <dsp:cNvSpPr/>
      </dsp:nvSpPr>
      <dsp:spPr>
        <a:xfrm>
          <a:off x="4620816" y="2473753"/>
          <a:ext cx="2866432" cy="1433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BOOST model: Balanced – Observed – Objective – Specific - Timely</a:t>
          </a:r>
        </a:p>
      </dsp:txBody>
      <dsp:txXfrm>
        <a:off x="4662793" y="2515730"/>
        <a:ext cx="2782478" cy="1349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90E92-F9DF-4464-A213-7D9D1E18E7B9}">
      <dsp:nvSpPr>
        <dsp:cNvPr id="0" name=""/>
        <dsp:cNvSpPr/>
      </dsp:nvSpPr>
      <dsp:spPr>
        <a:xfrm>
          <a:off x="1049404" y="553846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2391E-0E2D-42DB-B7F2-716656755D6B}">
      <dsp:nvSpPr>
        <dsp:cNvPr id="0" name=""/>
        <dsp:cNvSpPr/>
      </dsp:nvSpPr>
      <dsp:spPr>
        <a:xfrm>
          <a:off x="34654" y="2634578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Engaged employees = higher performance + lower turnover.</a:t>
          </a:r>
        </a:p>
      </dsp:txBody>
      <dsp:txXfrm>
        <a:off x="34654" y="2634578"/>
        <a:ext cx="3690000" cy="720000"/>
      </dsp:txXfrm>
    </dsp:sp>
    <dsp:sp modelId="{4CE78EC6-E9C2-48A6-9ED1-7D725F581577}">
      <dsp:nvSpPr>
        <dsp:cNvPr id="0" name=""/>
        <dsp:cNvSpPr/>
      </dsp:nvSpPr>
      <dsp:spPr>
        <a:xfrm>
          <a:off x="5385154" y="553846"/>
          <a:ext cx="1660500" cy="1660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74AD4-9AA1-429C-8F54-0535FFF7A8C6}">
      <dsp:nvSpPr>
        <dsp:cNvPr id="0" name=""/>
        <dsp:cNvSpPr/>
      </dsp:nvSpPr>
      <dsp:spPr>
        <a:xfrm>
          <a:off x="4370404" y="2634578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Engagement is more than perks—it’s purpose, recognition, value and growth.</a:t>
          </a:r>
        </a:p>
      </dsp:txBody>
      <dsp:txXfrm>
        <a:off x="4370404" y="2634578"/>
        <a:ext cx="369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96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Welcome everyone. Today we’ll look at three pillars of effective leadership: hiring, accountability, and engagement. In just 30 minutes, I’ll share practical tools you can apply immediately.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Leadership isn’t about titles. It’s about how you build trust, clarity, and growth. Strong managers improve retention, weak ones push talent away.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When roles are vague, mismatches happen. Start with clarity: 'What will success look like in 6 months?' Hire for fit</a:t>
            </a:r>
            <a:r>
              <a:rPr lang="en-US" dirty="0"/>
              <a:t>/potential</a:t>
            </a:r>
            <a:r>
              <a:rPr dirty="0"/>
              <a:t> + values, not just technical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Consistency reduces bias and improves hiring decisions. A strong onboarding plan ensures new hires feel supported and productive fast.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Clarity is kindness. People can’t meet expectations if they don’t know them. SMART goals give structure and alignment.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Feedback works best when it’s regular and specific. The SBI model keeps it factual and reduces defensiveness.</a:t>
            </a:r>
            <a:endParaRPr lang="en-US" dirty="0"/>
          </a:p>
          <a:p>
            <a:r>
              <a:rPr lang="en-US" b="1" dirty="0"/>
              <a:t>1. SBI Model (Situation – Behavior – Impact)</a:t>
            </a:r>
          </a:p>
          <a:p>
            <a:r>
              <a:rPr lang="en-US" b="1" dirty="0"/>
              <a:t>Situation:</a:t>
            </a:r>
            <a:r>
              <a:rPr lang="en-US" dirty="0"/>
              <a:t> Describe the specific event or context.</a:t>
            </a:r>
          </a:p>
          <a:p>
            <a:r>
              <a:rPr lang="en-US" b="1" dirty="0"/>
              <a:t>Behavior:</a:t>
            </a:r>
            <a:r>
              <a:rPr lang="en-US" dirty="0"/>
              <a:t> Explain the observable action or behavior.</a:t>
            </a:r>
          </a:p>
          <a:p>
            <a:r>
              <a:rPr lang="en-US" b="1" dirty="0"/>
              <a:t>Impact:</a:t>
            </a:r>
            <a:r>
              <a:rPr lang="en-US" dirty="0"/>
              <a:t> Share the effect it had on others or the outcome.</a:t>
            </a:r>
            <a:br>
              <a:rPr lang="en-US" dirty="0"/>
            </a:br>
            <a:r>
              <a:rPr lang="en-US" dirty="0"/>
              <a:t>🟢 </a:t>
            </a:r>
            <a:r>
              <a:rPr lang="en-US" i="1" dirty="0"/>
              <a:t>Example:</a:t>
            </a:r>
            <a:r>
              <a:rPr lang="en-US" dirty="0"/>
              <a:t> “In yesterday’s team meeting (Situation), you interrupted others several times (Behavior), which made it hard for them to share their ideas (Impact).”</a:t>
            </a:r>
          </a:p>
          <a:p>
            <a:r>
              <a:rPr lang="en-US" b="1" dirty="0"/>
              <a:t>2. BOOST Model (Balanced – Observed – Objective – Specific – Timely)</a:t>
            </a:r>
          </a:p>
          <a:p>
            <a:r>
              <a:rPr lang="en-US" b="1" dirty="0"/>
              <a:t>Balanced:</a:t>
            </a:r>
            <a:r>
              <a:rPr lang="en-US" dirty="0"/>
              <a:t> Include both positive and constructive feedback.</a:t>
            </a:r>
          </a:p>
          <a:p>
            <a:r>
              <a:rPr lang="en-US" b="1" dirty="0"/>
              <a:t>Observed:</a:t>
            </a:r>
            <a:r>
              <a:rPr lang="en-US" dirty="0"/>
              <a:t> Focus only on what you’ve actually seen or heard.</a:t>
            </a:r>
          </a:p>
          <a:p>
            <a:r>
              <a:rPr lang="en-US" b="1" dirty="0"/>
              <a:t>Objective:</a:t>
            </a:r>
            <a:r>
              <a:rPr lang="en-US" dirty="0"/>
              <a:t> Keep emotion and judgment out of it.</a:t>
            </a:r>
          </a:p>
          <a:p>
            <a:r>
              <a:rPr lang="en-US" b="1" dirty="0"/>
              <a:t>Specific:</a:t>
            </a:r>
            <a:r>
              <a:rPr lang="en-US" dirty="0"/>
              <a:t> Provide clear examples.</a:t>
            </a:r>
          </a:p>
          <a:p>
            <a:r>
              <a:rPr lang="en-US" b="1" dirty="0"/>
              <a:t>Timely:</a:t>
            </a:r>
            <a:r>
              <a:rPr lang="en-US" dirty="0"/>
              <a:t> Deliver feedback soon after the event.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Engagement happens when people feel valued and see a future with the organization.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Engagement is personal. Show you care by listening, recognizing, and investing in your team’s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These three areas connect—strong hiring builds the foundation, accountability drives performance, and engagement keeps people motivated.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7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196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0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5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1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7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0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0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Leadership &amp; Management Skills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Hiring • Accountability • Engagement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8094627" cy="1151965"/>
          </a:xfrm>
        </p:spPr>
        <p:txBody>
          <a:bodyPr>
            <a:normAutofit/>
          </a:bodyPr>
          <a:lstStyle/>
          <a:p>
            <a:r>
              <a:t>Engagement: Why It Matters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6ABBE07-B22B-94BC-4A7B-E9BE70295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85839"/>
              </p:ext>
            </p:extLst>
          </p:nvPr>
        </p:nvGraphicFramePr>
        <p:xfrm>
          <a:off x="514350" y="2063750"/>
          <a:ext cx="809505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/>
            <a:r>
              <a:rPr lang="en-US" sz="4200"/>
              <a:t>Engagement: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2226681"/>
            <a:ext cx="7213600" cy="35862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  <a:defRPr sz="2000"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Recognize often: praise in public, coach in private.</a:t>
            </a:r>
          </a:p>
          <a:p>
            <a:pPr>
              <a:lnSpc>
                <a:spcPct val="110000"/>
              </a:lnSpc>
              <a:defRPr sz="2000"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Ask quarterly: “What energizes you at work?”</a:t>
            </a:r>
          </a:p>
          <a:p>
            <a:pPr>
              <a:lnSpc>
                <a:spcPct val="110000"/>
              </a:lnSpc>
              <a:defRPr sz="2000"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Provide growth opportunities (stretch assignments)</a:t>
            </a:r>
          </a:p>
          <a:p>
            <a:pPr>
              <a:lnSpc>
                <a:spcPct val="110000"/>
              </a:lnSpc>
              <a:defRPr sz="2000"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Own the results</a:t>
            </a:r>
          </a:p>
          <a:p>
            <a:pPr>
              <a:lnSpc>
                <a:spcPct val="110000"/>
              </a:lnSpc>
              <a:defRPr sz="2000"/>
            </a:pP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  <a:defRPr sz="2000"/>
            </a:pP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  <a:defRPr sz="2000"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Arvada Recognition example – Innovation, Passion, Opportunity front wall, picture, gift card (best part is that the employees recognize each other)</a:t>
            </a:r>
          </a:p>
          <a:p>
            <a:pPr>
              <a:lnSpc>
                <a:spcPct val="110000"/>
              </a:lnSpc>
              <a:defRPr sz="2000"/>
            </a:pP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439" y="685800"/>
            <a:ext cx="4780573" cy="1151965"/>
          </a:xfrm>
        </p:spPr>
        <p:txBody>
          <a:bodyPr>
            <a:normAutofit/>
          </a:bodyPr>
          <a:lstStyle/>
          <a:p>
            <a:r>
              <a:rPr lang="en-US" sz="3700"/>
              <a:t>Integrated Leadership</a:t>
            </a:r>
          </a:p>
        </p:txBody>
      </p:sp>
      <p:pic>
        <p:nvPicPr>
          <p:cNvPr id="13" name="Picture 12" descr="Red toy person in front of two lines of white figures">
            <a:extLst>
              <a:ext uri="{FF2B5EF4-FFF2-40B4-BE49-F238E27FC236}">
                <a16:creationId xmlns:a16="http://schemas.microsoft.com/office/drawing/2014/main" id="{AB42B124-CF65-8E0E-C210-F74FBEED24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67" r="30211" b="-1"/>
          <a:stretch>
            <a:fillRect/>
          </a:stretch>
        </p:blipFill>
        <p:spPr>
          <a:xfrm>
            <a:off x="303169" y="1039528"/>
            <a:ext cx="2880360" cy="4262068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429" y="2142066"/>
            <a:ext cx="4785583" cy="3232519"/>
          </a:xfrm>
        </p:spPr>
        <p:txBody>
          <a:bodyPr>
            <a:normAutofit/>
          </a:bodyPr>
          <a:lstStyle/>
          <a:p>
            <a:endParaRPr dirty="0"/>
          </a:p>
          <a:p>
            <a:pPr>
              <a:defRPr sz="2000"/>
            </a:pPr>
            <a:r>
              <a:rPr dirty="0"/>
              <a:t>Hire</a:t>
            </a:r>
            <a:r>
              <a:rPr lang="en-US" dirty="0"/>
              <a:t>/Recruit</a:t>
            </a:r>
            <a:r>
              <a:rPr dirty="0"/>
              <a:t> with intention.</a:t>
            </a:r>
          </a:p>
          <a:p>
            <a:pPr>
              <a:defRPr sz="2000"/>
            </a:pPr>
            <a:r>
              <a:rPr dirty="0"/>
              <a:t>Set clear expectations.</a:t>
            </a:r>
          </a:p>
          <a:p>
            <a:pPr>
              <a:defRPr sz="2000"/>
            </a:pPr>
            <a:r>
              <a:rPr dirty="0"/>
              <a:t>Recognize and grow your people.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5D2B-92BC-B69F-C073-95666173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301338"/>
            <a:ext cx="7797662" cy="1151965"/>
          </a:xfrm>
        </p:spPr>
        <p:txBody>
          <a:bodyPr/>
          <a:lstStyle/>
          <a:p>
            <a:r>
              <a:rPr lang="en-US" dirty="0"/>
              <a:t>Leadership books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B9EDD-B857-77BA-4B8D-579BEA09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1640248"/>
            <a:ext cx="2971800" cy="3577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1E6B7D-DA39-24E1-23C5-410763501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92" y="1640248"/>
            <a:ext cx="2597726" cy="34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3A9D4-DBC4-DC4D-3F84-47BDB7042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81C0-575D-7B1C-2E81-3E9F9C4E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301338"/>
            <a:ext cx="7797662" cy="1151965"/>
          </a:xfrm>
        </p:spPr>
        <p:txBody>
          <a:bodyPr/>
          <a:lstStyle/>
          <a:p>
            <a:r>
              <a:rPr lang="en-US" dirty="0"/>
              <a:t>Leadership books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F6092-9F55-2355-375B-2324DEA1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87" y="1215520"/>
            <a:ext cx="3005138" cy="4322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370CE-229C-1988-831C-7719D41BF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18" y="1215520"/>
            <a:ext cx="3213822" cy="4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753ED-E578-AD77-1762-0A0AF577E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2D63-51AB-2506-6B69-3B8C9B9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301338"/>
            <a:ext cx="7797662" cy="1151965"/>
          </a:xfrm>
        </p:spPr>
        <p:txBody>
          <a:bodyPr/>
          <a:lstStyle/>
          <a:p>
            <a:r>
              <a:rPr lang="en-US" dirty="0"/>
              <a:t>Leadership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5C5FA-59CD-BE8C-8A6E-B0E0CAB54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4" y="1406744"/>
            <a:ext cx="3782291" cy="37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3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439" y="685800"/>
            <a:ext cx="4780573" cy="1151965"/>
          </a:xfrm>
        </p:spPr>
        <p:txBody>
          <a:bodyPr>
            <a:normAutofit/>
          </a:bodyPr>
          <a:lstStyle/>
          <a:p>
            <a:r>
              <a:rPr lang="en-US" sz="3700" dirty="0"/>
              <a:t>Why Leadership Matters</a:t>
            </a:r>
          </a:p>
        </p:txBody>
      </p:sp>
      <p:pic>
        <p:nvPicPr>
          <p:cNvPr id="5" name="Picture 4" descr="Domino effect white cutouts and one blue cutout">
            <a:extLst>
              <a:ext uri="{FF2B5EF4-FFF2-40B4-BE49-F238E27FC236}">
                <a16:creationId xmlns:a16="http://schemas.microsoft.com/office/drawing/2014/main" id="{638A3AD2-C991-6C2E-FA41-997B8BE475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43" r="13692" b="-1"/>
          <a:stretch>
            <a:fillRect/>
          </a:stretch>
        </p:blipFill>
        <p:spPr>
          <a:xfrm>
            <a:off x="303169" y="1271100"/>
            <a:ext cx="2189774" cy="403049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429" y="2142066"/>
            <a:ext cx="4785583" cy="3232519"/>
          </a:xfrm>
        </p:spPr>
        <p:txBody>
          <a:bodyPr>
            <a:normAutofit/>
          </a:bodyPr>
          <a:lstStyle/>
          <a:p>
            <a:endParaRPr/>
          </a:p>
          <a:p>
            <a:pPr>
              <a:defRPr sz="2000"/>
            </a:pPr>
            <a:r>
              <a:t>People join organizations, but they leave managers.</a:t>
            </a:r>
          </a:p>
          <a:p>
            <a:pPr>
              <a:defRPr sz="2000"/>
            </a:pPr>
            <a:r>
              <a:t>Leadership drives culture, performance, and retention.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Hiring/Recruitment: Start with Clarity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>
              <a:defRPr sz="2000"/>
            </a:pPr>
            <a:r>
              <a:rPr lang="en-US"/>
              <a:t>Define the role by outcomes, not just tasks.</a:t>
            </a:r>
          </a:p>
          <a:p>
            <a:pPr>
              <a:defRPr sz="2000"/>
            </a:pPr>
            <a:r>
              <a:rPr lang="en-US"/>
              <a:t>Identify 3–5 must-have values/competencies.</a:t>
            </a:r>
          </a:p>
          <a:p>
            <a:pPr>
              <a:defRPr sz="2000"/>
            </a:pPr>
            <a:endParaRPr lang="en-US"/>
          </a:p>
          <a:p>
            <a:pPr>
              <a:defRPr sz="2000"/>
            </a:pPr>
            <a:r>
              <a:rPr lang="en-US"/>
              <a:t>Arvada</a:t>
            </a:r>
          </a:p>
          <a:p>
            <a:pPr lvl="1">
              <a:defRPr sz="2000"/>
            </a:pPr>
            <a:r>
              <a:rPr lang="en-US">
                <a:solidFill>
                  <a:srgbClr val="00B050"/>
                </a:solidFill>
              </a:rPr>
              <a:t>Innovation, Passion, Opportunity, Safety, Customer Service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439" y="685800"/>
            <a:ext cx="4780573" cy="1151965"/>
          </a:xfrm>
        </p:spPr>
        <p:txBody>
          <a:bodyPr>
            <a:normAutofit/>
          </a:bodyPr>
          <a:lstStyle/>
          <a:p>
            <a:r>
              <a:rPr lang="en-US" sz="3700"/>
              <a:t>Hiring/Recruitment: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5897D-B956-BF0F-6E53-D388C93B27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40" r="45700" b="2"/>
          <a:stretch>
            <a:fillRect/>
          </a:stretch>
        </p:blipFill>
        <p:spPr>
          <a:xfrm>
            <a:off x="303169" y="775190"/>
            <a:ext cx="2218650" cy="4083644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429" y="2142066"/>
            <a:ext cx="4785583" cy="3232519"/>
          </a:xfrm>
        </p:spPr>
        <p:txBody>
          <a:bodyPr>
            <a:normAutofit/>
          </a:bodyPr>
          <a:lstStyle/>
          <a:p>
            <a:endParaRPr dirty="0"/>
          </a:p>
          <a:p>
            <a:pPr>
              <a:defRPr sz="2000"/>
            </a:pPr>
            <a:r>
              <a:rPr dirty="0"/>
              <a:t>Structured interviews: ask every candidate the same questions.</a:t>
            </a:r>
          </a:p>
          <a:p>
            <a:pPr>
              <a:defRPr sz="2000"/>
            </a:pPr>
            <a:r>
              <a:rPr dirty="0"/>
              <a:t>Onboarding: create a </a:t>
            </a:r>
            <a:r>
              <a:rPr lang="en-US" dirty="0"/>
              <a:t>30-60-</a:t>
            </a:r>
            <a:r>
              <a:rPr dirty="0"/>
              <a:t>90-day integration plan.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8094627" cy="1151965"/>
          </a:xfrm>
        </p:spPr>
        <p:txBody>
          <a:bodyPr>
            <a:normAutofit/>
          </a:bodyPr>
          <a:lstStyle/>
          <a:p>
            <a:r>
              <a:rPr lang="en-US" sz="4100"/>
              <a:t>Accountability: Set Expectations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42E58C-FA91-9DF6-8B6B-30571359C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782907"/>
              </p:ext>
            </p:extLst>
          </p:nvPr>
        </p:nvGraphicFramePr>
        <p:xfrm>
          <a:off x="514350" y="2063750"/>
          <a:ext cx="809505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8094627" cy="1151965"/>
          </a:xfrm>
        </p:spPr>
        <p:txBody>
          <a:bodyPr>
            <a:normAutofit/>
          </a:bodyPr>
          <a:lstStyle/>
          <a:p>
            <a:r>
              <a:rPr lang="en-US"/>
              <a:t>Accountability: Feedback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6DD89F9-AF7F-CF60-DBA7-6832B3DFF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684219"/>
              </p:ext>
            </p:extLst>
          </p:nvPr>
        </p:nvGraphicFramePr>
        <p:xfrm>
          <a:off x="514350" y="2063750"/>
          <a:ext cx="809505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26285</TotalTime>
  <Words>609</Words>
  <Application>Microsoft Office PowerPoint</Application>
  <PresentationFormat>On-screen Show (4:3)</PresentationFormat>
  <Paragraphs>64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Leadership &amp; Management Skills Development</vt:lpstr>
      <vt:lpstr>Leadership books</vt:lpstr>
      <vt:lpstr>Leadership books</vt:lpstr>
      <vt:lpstr>Leadership books</vt:lpstr>
      <vt:lpstr>Why Leadership Matters</vt:lpstr>
      <vt:lpstr>Hiring/Recruitment: Start with Clarity</vt:lpstr>
      <vt:lpstr>Hiring/Recruitment: Tools</vt:lpstr>
      <vt:lpstr>Accountability: Set Expectations</vt:lpstr>
      <vt:lpstr>Accountability: Feedback</vt:lpstr>
      <vt:lpstr>Engagement: Why It Matters</vt:lpstr>
      <vt:lpstr>Engagement: Tools</vt:lpstr>
      <vt:lpstr>Integrated Leadership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Bryan Archer</cp:lastModifiedBy>
  <cp:revision>8</cp:revision>
  <dcterms:created xsi:type="dcterms:W3CDTF">2013-01-27T09:14:16Z</dcterms:created>
  <dcterms:modified xsi:type="dcterms:W3CDTF">2025-10-23T04:10:17Z</dcterms:modified>
  <cp:category/>
</cp:coreProperties>
</file>